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22"/>
  </p:notesMasterIdLst>
  <p:handoutMasterIdLst>
    <p:handoutMasterId r:id="rId23"/>
  </p:handoutMasterIdLst>
  <p:sldIdLst>
    <p:sldId id="277" r:id="rId2"/>
    <p:sldId id="330" r:id="rId3"/>
    <p:sldId id="257" r:id="rId4"/>
    <p:sldId id="331" r:id="rId5"/>
    <p:sldId id="294" r:id="rId6"/>
    <p:sldId id="320" r:id="rId7"/>
    <p:sldId id="326" r:id="rId8"/>
    <p:sldId id="332" r:id="rId9"/>
    <p:sldId id="334" r:id="rId10"/>
    <p:sldId id="335" r:id="rId11"/>
    <p:sldId id="336" r:id="rId12"/>
    <p:sldId id="333" r:id="rId13"/>
    <p:sldId id="296" r:id="rId14"/>
    <p:sldId id="300" r:id="rId15"/>
    <p:sldId id="298" r:id="rId16"/>
    <p:sldId id="305" r:id="rId17"/>
    <p:sldId id="321" r:id="rId18"/>
    <p:sldId id="324" r:id="rId19"/>
    <p:sldId id="329" r:id="rId20"/>
    <p:sldId id="325" r:id="rId21"/>
  </p:sldIdLst>
  <p:sldSz cx="9144000" cy="5143500" type="screen16x9"/>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5759">
          <p15:clr>
            <a:srgbClr val="A4A3A4"/>
          </p15:clr>
        </p15:guide>
        <p15:guide id="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ners, Lisa (DOE)" initials="M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D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7" autoAdjust="0"/>
    <p:restoredTop sz="85549" autoAdjust="0"/>
  </p:normalViewPr>
  <p:slideViewPr>
    <p:cSldViewPr snapToGrid="0" snapToObjects="1">
      <p:cViewPr varScale="1">
        <p:scale>
          <a:sx n="115" d="100"/>
          <a:sy n="115" d="100"/>
        </p:scale>
        <p:origin x="81" y="93"/>
      </p:cViewPr>
      <p:guideLst>
        <p:guide orient="horz" pos="3239"/>
        <p:guide pos="5759"/>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FB538-C540-4200-BB56-8C7DF9E0FF78}"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US"/>
        </a:p>
      </dgm:t>
    </dgm:pt>
    <dgm:pt modelId="{909FC9E0-D4BB-4108-9B96-DB7D1502BE9B}">
      <dgm:prSet custT="1"/>
      <dgm:spPr/>
      <dgm:t>
        <a:bodyPr/>
        <a:lstStyle/>
        <a:p>
          <a:pPr rtl="0"/>
          <a:r>
            <a:rPr lang="en-US" sz="1400" b="1" dirty="0">
              <a:solidFill>
                <a:schemeClr val="accent6"/>
              </a:solidFill>
            </a:rPr>
            <a:t>Determine Identified Student Percentage (ISP)</a:t>
          </a:r>
        </a:p>
      </dgm:t>
    </dgm:pt>
    <dgm:pt modelId="{23B375F4-223F-4028-A52D-00707F85269F}" type="parTrans" cxnId="{DBBC3499-B8BB-48F2-A0A4-FC40736ECD07}">
      <dgm:prSet/>
      <dgm:spPr/>
      <dgm:t>
        <a:bodyPr/>
        <a:lstStyle/>
        <a:p>
          <a:endParaRPr lang="en-US"/>
        </a:p>
      </dgm:t>
    </dgm:pt>
    <dgm:pt modelId="{2B3517DB-5074-4D66-8181-097B7C140DAB}" type="sibTrans" cxnId="{DBBC3499-B8BB-48F2-A0A4-FC40736ECD07}">
      <dgm:prSet/>
      <dgm:spPr>
        <a:ln>
          <a:solidFill>
            <a:srgbClr val="E20D38"/>
          </a:solidFill>
        </a:ln>
      </dgm:spPr>
      <dgm:t>
        <a:bodyPr/>
        <a:lstStyle/>
        <a:p>
          <a:endParaRPr lang="en-US"/>
        </a:p>
      </dgm:t>
    </dgm:pt>
    <dgm:pt modelId="{DAA12E53-5083-4B05-AEF1-D79F56F23300}">
      <dgm:prSet custT="1"/>
      <dgm:spPr/>
      <dgm:t>
        <a:bodyPr/>
        <a:lstStyle/>
        <a:p>
          <a:pPr rtl="0"/>
          <a:r>
            <a:rPr lang="en-US" sz="1400" b="1" dirty="0">
              <a:solidFill>
                <a:schemeClr val="accent6"/>
              </a:solidFill>
            </a:rPr>
            <a:t>Complete financial analysis to determine viability</a:t>
          </a:r>
        </a:p>
      </dgm:t>
    </dgm:pt>
    <dgm:pt modelId="{264BAFF9-5E2C-4364-85E9-5B2C0620A28C}" type="parTrans" cxnId="{762D853A-520D-4D6C-9D1D-5D962CF17AF1}">
      <dgm:prSet/>
      <dgm:spPr/>
      <dgm:t>
        <a:bodyPr/>
        <a:lstStyle/>
        <a:p>
          <a:endParaRPr lang="en-US"/>
        </a:p>
      </dgm:t>
    </dgm:pt>
    <dgm:pt modelId="{E31A4748-49D3-4745-ADCB-CA2327AB85D5}" type="sibTrans" cxnId="{762D853A-520D-4D6C-9D1D-5D962CF17AF1}">
      <dgm:prSet/>
      <dgm:spPr>
        <a:ln>
          <a:solidFill>
            <a:srgbClr val="E20D38"/>
          </a:solidFill>
        </a:ln>
      </dgm:spPr>
      <dgm:t>
        <a:bodyPr/>
        <a:lstStyle/>
        <a:p>
          <a:endParaRPr lang="en-US"/>
        </a:p>
      </dgm:t>
    </dgm:pt>
    <dgm:pt modelId="{2BAD635E-7554-4A6E-8C6E-EB7BB67B4FC8}">
      <dgm:prSet custT="1"/>
      <dgm:spPr/>
      <dgm:t>
        <a:bodyPr/>
        <a:lstStyle/>
        <a:p>
          <a:pPr rtl="0"/>
          <a:r>
            <a:rPr lang="en-US" sz="1400" b="1" dirty="0">
              <a:solidFill>
                <a:schemeClr val="accent6"/>
              </a:solidFill>
            </a:rPr>
            <a:t>Submit application to VDOE</a:t>
          </a:r>
        </a:p>
      </dgm:t>
    </dgm:pt>
    <dgm:pt modelId="{95FE3FF4-D61C-4ED7-9A1B-EE3B161E6242}" type="parTrans" cxnId="{41C3851B-B8F2-463A-B253-8D5057BDB93B}">
      <dgm:prSet/>
      <dgm:spPr/>
      <dgm:t>
        <a:bodyPr/>
        <a:lstStyle/>
        <a:p>
          <a:endParaRPr lang="en-US"/>
        </a:p>
      </dgm:t>
    </dgm:pt>
    <dgm:pt modelId="{DCFE5961-9BA2-4F78-ADEB-CE237F03EA3C}" type="sibTrans" cxnId="{41C3851B-B8F2-463A-B253-8D5057BDB93B}">
      <dgm:prSet/>
      <dgm:spPr>
        <a:ln>
          <a:solidFill>
            <a:srgbClr val="E20D38"/>
          </a:solidFill>
        </a:ln>
      </dgm:spPr>
      <dgm:t>
        <a:bodyPr/>
        <a:lstStyle/>
        <a:p>
          <a:endParaRPr lang="en-US"/>
        </a:p>
      </dgm:t>
    </dgm:pt>
    <dgm:pt modelId="{C9F890E5-37BE-4DF8-A1A7-6304C3647D40}">
      <dgm:prSet custT="1"/>
      <dgm:spPr/>
      <dgm:t>
        <a:bodyPr/>
        <a:lstStyle/>
        <a:p>
          <a:pPr rtl="0"/>
          <a:r>
            <a:rPr lang="en-US" sz="1400" b="1" dirty="0">
              <a:solidFill>
                <a:schemeClr val="accent6"/>
              </a:solidFill>
            </a:rPr>
            <a:t>Once approved, the CEP application is good for 4 years </a:t>
          </a:r>
        </a:p>
      </dgm:t>
    </dgm:pt>
    <dgm:pt modelId="{AC2A1AAB-158C-4026-A587-FBB5569462D9}" type="parTrans" cxnId="{B35B3A6B-894A-48D4-875A-043574CAD254}">
      <dgm:prSet/>
      <dgm:spPr/>
      <dgm:t>
        <a:bodyPr/>
        <a:lstStyle/>
        <a:p>
          <a:endParaRPr lang="en-US"/>
        </a:p>
      </dgm:t>
    </dgm:pt>
    <dgm:pt modelId="{2A10F1CE-DED5-4C58-85D5-EE7BB7C78621}" type="sibTrans" cxnId="{B35B3A6B-894A-48D4-875A-043574CAD254}">
      <dgm:prSet/>
      <dgm:spPr>
        <a:ln>
          <a:solidFill>
            <a:srgbClr val="E20D38"/>
          </a:solidFill>
        </a:ln>
      </dgm:spPr>
      <dgm:t>
        <a:bodyPr/>
        <a:lstStyle/>
        <a:p>
          <a:endParaRPr lang="en-US"/>
        </a:p>
      </dgm:t>
    </dgm:pt>
    <dgm:pt modelId="{D67DEFDE-1103-47F5-9FE5-1BA4D57D725E}">
      <dgm:prSet custT="1"/>
      <dgm:spPr/>
      <dgm:t>
        <a:bodyPr/>
        <a:lstStyle/>
        <a:p>
          <a:pPr rtl="0"/>
          <a:r>
            <a:rPr lang="en-US" sz="1400" b="1" dirty="0">
              <a:solidFill>
                <a:schemeClr val="accent6"/>
              </a:solidFill>
            </a:rPr>
            <a:t>Notify families that meals are served at no cost </a:t>
          </a:r>
        </a:p>
      </dgm:t>
    </dgm:pt>
    <dgm:pt modelId="{67EA0290-0FF0-47CD-8FE9-27836E16195B}" type="parTrans" cxnId="{3A00C9AB-C954-4368-9DFD-9FA6D4473D71}">
      <dgm:prSet/>
      <dgm:spPr/>
      <dgm:t>
        <a:bodyPr/>
        <a:lstStyle/>
        <a:p>
          <a:endParaRPr lang="en-US"/>
        </a:p>
      </dgm:t>
    </dgm:pt>
    <dgm:pt modelId="{F6E95FAA-8A7C-40C5-ADB9-37A00698E451}" type="sibTrans" cxnId="{3A00C9AB-C954-4368-9DFD-9FA6D4473D71}">
      <dgm:prSet/>
      <dgm:spPr/>
      <dgm:t>
        <a:bodyPr/>
        <a:lstStyle/>
        <a:p>
          <a:endParaRPr lang="en-US"/>
        </a:p>
      </dgm:t>
    </dgm:pt>
    <dgm:pt modelId="{75757742-9BF5-4F89-A503-E09873F412B7}" type="pres">
      <dgm:prSet presAssocID="{934FB538-C540-4200-BB56-8C7DF9E0FF78}" presName="Name0" presStyleCnt="0">
        <dgm:presLayoutVars>
          <dgm:dir/>
          <dgm:resizeHandles val="exact"/>
        </dgm:presLayoutVars>
      </dgm:prSet>
      <dgm:spPr/>
      <dgm:t>
        <a:bodyPr/>
        <a:lstStyle/>
        <a:p>
          <a:endParaRPr lang="en-US"/>
        </a:p>
      </dgm:t>
    </dgm:pt>
    <dgm:pt modelId="{D5498C2C-27B2-4B5C-8ED1-A984616E25EB}" type="pres">
      <dgm:prSet presAssocID="{909FC9E0-D4BB-4108-9B96-DB7D1502BE9B}" presName="node" presStyleLbl="node1" presStyleIdx="0" presStyleCnt="5">
        <dgm:presLayoutVars>
          <dgm:bulletEnabled val="1"/>
        </dgm:presLayoutVars>
      </dgm:prSet>
      <dgm:spPr/>
      <dgm:t>
        <a:bodyPr/>
        <a:lstStyle/>
        <a:p>
          <a:endParaRPr lang="en-US"/>
        </a:p>
      </dgm:t>
    </dgm:pt>
    <dgm:pt modelId="{A15AA61B-4E97-4F43-AC07-A501A3942EB3}" type="pres">
      <dgm:prSet presAssocID="{2B3517DB-5074-4D66-8181-097B7C140DAB}" presName="sibTrans" presStyleLbl="sibTrans1D1" presStyleIdx="0" presStyleCnt="4"/>
      <dgm:spPr/>
      <dgm:t>
        <a:bodyPr/>
        <a:lstStyle/>
        <a:p>
          <a:endParaRPr lang="en-US"/>
        </a:p>
      </dgm:t>
    </dgm:pt>
    <dgm:pt modelId="{877B9251-9DEC-4FD9-84F3-E231F98E48B0}" type="pres">
      <dgm:prSet presAssocID="{2B3517DB-5074-4D66-8181-097B7C140DAB}" presName="connectorText" presStyleLbl="sibTrans1D1" presStyleIdx="0" presStyleCnt="4"/>
      <dgm:spPr/>
      <dgm:t>
        <a:bodyPr/>
        <a:lstStyle/>
        <a:p>
          <a:endParaRPr lang="en-US"/>
        </a:p>
      </dgm:t>
    </dgm:pt>
    <dgm:pt modelId="{B848148F-C35E-465E-BE11-C3A776403C08}" type="pres">
      <dgm:prSet presAssocID="{DAA12E53-5083-4B05-AEF1-D79F56F23300}" presName="node" presStyleLbl="node1" presStyleIdx="1" presStyleCnt="5">
        <dgm:presLayoutVars>
          <dgm:bulletEnabled val="1"/>
        </dgm:presLayoutVars>
      </dgm:prSet>
      <dgm:spPr/>
      <dgm:t>
        <a:bodyPr/>
        <a:lstStyle/>
        <a:p>
          <a:endParaRPr lang="en-US"/>
        </a:p>
      </dgm:t>
    </dgm:pt>
    <dgm:pt modelId="{93CEA0DC-263A-42AA-81AD-79A9D43DA447}" type="pres">
      <dgm:prSet presAssocID="{E31A4748-49D3-4745-ADCB-CA2327AB85D5}" presName="sibTrans" presStyleLbl="sibTrans1D1" presStyleIdx="1" presStyleCnt="4"/>
      <dgm:spPr/>
      <dgm:t>
        <a:bodyPr/>
        <a:lstStyle/>
        <a:p>
          <a:endParaRPr lang="en-US"/>
        </a:p>
      </dgm:t>
    </dgm:pt>
    <dgm:pt modelId="{9BF3A580-AB41-47BB-9298-7098F8F765D2}" type="pres">
      <dgm:prSet presAssocID="{E31A4748-49D3-4745-ADCB-CA2327AB85D5}" presName="connectorText" presStyleLbl="sibTrans1D1" presStyleIdx="1" presStyleCnt="4"/>
      <dgm:spPr/>
      <dgm:t>
        <a:bodyPr/>
        <a:lstStyle/>
        <a:p>
          <a:endParaRPr lang="en-US"/>
        </a:p>
      </dgm:t>
    </dgm:pt>
    <dgm:pt modelId="{0213592D-169A-4EE4-AB8A-9BDE3453CBDB}" type="pres">
      <dgm:prSet presAssocID="{2BAD635E-7554-4A6E-8C6E-EB7BB67B4FC8}" presName="node" presStyleLbl="node1" presStyleIdx="2" presStyleCnt="5">
        <dgm:presLayoutVars>
          <dgm:bulletEnabled val="1"/>
        </dgm:presLayoutVars>
      </dgm:prSet>
      <dgm:spPr/>
      <dgm:t>
        <a:bodyPr/>
        <a:lstStyle/>
        <a:p>
          <a:endParaRPr lang="en-US"/>
        </a:p>
      </dgm:t>
    </dgm:pt>
    <dgm:pt modelId="{5333C123-357F-41E2-A2E9-0323B16BFC58}" type="pres">
      <dgm:prSet presAssocID="{DCFE5961-9BA2-4F78-ADEB-CE237F03EA3C}" presName="sibTrans" presStyleLbl="sibTrans1D1" presStyleIdx="2" presStyleCnt="4"/>
      <dgm:spPr/>
      <dgm:t>
        <a:bodyPr/>
        <a:lstStyle/>
        <a:p>
          <a:endParaRPr lang="en-US"/>
        </a:p>
      </dgm:t>
    </dgm:pt>
    <dgm:pt modelId="{B94F6E1C-15C7-4579-BAB5-7B5EB02ED736}" type="pres">
      <dgm:prSet presAssocID="{DCFE5961-9BA2-4F78-ADEB-CE237F03EA3C}" presName="connectorText" presStyleLbl="sibTrans1D1" presStyleIdx="2" presStyleCnt="4"/>
      <dgm:spPr/>
      <dgm:t>
        <a:bodyPr/>
        <a:lstStyle/>
        <a:p>
          <a:endParaRPr lang="en-US"/>
        </a:p>
      </dgm:t>
    </dgm:pt>
    <dgm:pt modelId="{051D86E4-A1F8-4F58-B4FA-F6EB7071113A}" type="pres">
      <dgm:prSet presAssocID="{C9F890E5-37BE-4DF8-A1A7-6304C3647D40}" presName="node" presStyleLbl="node1" presStyleIdx="3" presStyleCnt="5">
        <dgm:presLayoutVars>
          <dgm:bulletEnabled val="1"/>
        </dgm:presLayoutVars>
      </dgm:prSet>
      <dgm:spPr/>
      <dgm:t>
        <a:bodyPr/>
        <a:lstStyle/>
        <a:p>
          <a:endParaRPr lang="en-US"/>
        </a:p>
      </dgm:t>
    </dgm:pt>
    <dgm:pt modelId="{AF554949-FD2C-4923-96DD-F35F648D9435}" type="pres">
      <dgm:prSet presAssocID="{2A10F1CE-DED5-4C58-85D5-EE7BB7C78621}" presName="sibTrans" presStyleLbl="sibTrans1D1" presStyleIdx="3" presStyleCnt="4"/>
      <dgm:spPr/>
      <dgm:t>
        <a:bodyPr/>
        <a:lstStyle/>
        <a:p>
          <a:endParaRPr lang="en-US"/>
        </a:p>
      </dgm:t>
    </dgm:pt>
    <dgm:pt modelId="{8988513B-F50B-4DBC-87C4-CBCA41ED0E2F}" type="pres">
      <dgm:prSet presAssocID="{2A10F1CE-DED5-4C58-85D5-EE7BB7C78621}" presName="connectorText" presStyleLbl="sibTrans1D1" presStyleIdx="3" presStyleCnt="4"/>
      <dgm:spPr/>
      <dgm:t>
        <a:bodyPr/>
        <a:lstStyle/>
        <a:p>
          <a:endParaRPr lang="en-US"/>
        </a:p>
      </dgm:t>
    </dgm:pt>
    <dgm:pt modelId="{1F7EA0DB-2C51-4B34-87EF-D8DBAA61F1A0}" type="pres">
      <dgm:prSet presAssocID="{D67DEFDE-1103-47F5-9FE5-1BA4D57D725E}" presName="node" presStyleLbl="node1" presStyleIdx="4" presStyleCnt="5">
        <dgm:presLayoutVars>
          <dgm:bulletEnabled val="1"/>
        </dgm:presLayoutVars>
      </dgm:prSet>
      <dgm:spPr/>
      <dgm:t>
        <a:bodyPr/>
        <a:lstStyle/>
        <a:p>
          <a:endParaRPr lang="en-US"/>
        </a:p>
      </dgm:t>
    </dgm:pt>
  </dgm:ptLst>
  <dgm:cxnLst>
    <dgm:cxn modelId="{EF906CB1-37ED-4A76-B2DD-7AD20C3F76A6}" type="presOf" srcId="{E31A4748-49D3-4745-ADCB-CA2327AB85D5}" destId="{93CEA0DC-263A-42AA-81AD-79A9D43DA447}" srcOrd="0" destOrd="0" presId="urn:microsoft.com/office/officeart/2005/8/layout/bProcess3"/>
    <dgm:cxn modelId="{E02CD114-59EE-4FFC-933E-08CCB0B5C5AD}" type="presOf" srcId="{DAA12E53-5083-4B05-AEF1-D79F56F23300}" destId="{B848148F-C35E-465E-BE11-C3A776403C08}" srcOrd="0" destOrd="0" presId="urn:microsoft.com/office/officeart/2005/8/layout/bProcess3"/>
    <dgm:cxn modelId="{0AF413E5-2CDA-473B-B9AB-77CD84858BAB}" type="presOf" srcId="{D67DEFDE-1103-47F5-9FE5-1BA4D57D725E}" destId="{1F7EA0DB-2C51-4B34-87EF-D8DBAA61F1A0}" srcOrd="0" destOrd="0" presId="urn:microsoft.com/office/officeart/2005/8/layout/bProcess3"/>
    <dgm:cxn modelId="{F06DD6CE-91FE-4DC5-8D9B-B1AB24632BAD}" type="presOf" srcId="{934FB538-C540-4200-BB56-8C7DF9E0FF78}" destId="{75757742-9BF5-4F89-A503-E09873F412B7}" srcOrd="0" destOrd="0" presId="urn:microsoft.com/office/officeart/2005/8/layout/bProcess3"/>
    <dgm:cxn modelId="{EBEA9765-1BE9-4FA3-B5D9-1A75D64BBA8F}" type="presOf" srcId="{2A10F1CE-DED5-4C58-85D5-EE7BB7C78621}" destId="{8988513B-F50B-4DBC-87C4-CBCA41ED0E2F}" srcOrd="1" destOrd="0" presId="urn:microsoft.com/office/officeart/2005/8/layout/bProcess3"/>
    <dgm:cxn modelId="{762D853A-520D-4D6C-9D1D-5D962CF17AF1}" srcId="{934FB538-C540-4200-BB56-8C7DF9E0FF78}" destId="{DAA12E53-5083-4B05-AEF1-D79F56F23300}" srcOrd="1" destOrd="0" parTransId="{264BAFF9-5E2C-4364-85E9-5B2C0620A28C}" sibTransId="{E31A4748-49D3-4745-ADCB-CA2327AB85D5}"/>
    <dgm:cxn modelId="{101C8D3A-5BA8-4991-B27C-BA21BDD3A625}" type="presOf" srcId="{909FC9E0-D4BB-4108-9B96-DB7D1502BE9B}" destId="{D5498C2C-27B2-4B5C-8ED1-A984616E25EB}" srcOrd="0" destOrd="0" presId="urn:microsoft.com/office/officeart/2005/8/layout/bProcess3"/>
    <dgm:cxn modelId="{41C3851B-B8F2-463A-B253-8D5057BDB93B}" srcId="{934FB538-C540-4200-BB56-8C7DF9E0FF78}" destId="{2BAD635E-7554-4A6E-8C6E-EB7BB67B4FC8}" srcOrd="2" destOrd="0" parTransId="{95FE3FF4-D61C-4ED7-9A1B-EE3B161E6242}" sibTransId="{DCFE5961-9BA2-4F78-ADEB-CE237F03EA3C}"/>
    <dgm:cxn modelId="{1455F2F2-9108-4734-BDF9-E0C585CF89EA}" type="presOf" srcId="{2BAD635E-7554-4A6E-8C6E-EB7BB67B4FC8}" destId="{0213592D-169A-4EE4-AB8A-9BDE3453CBDB}" srcOrd="0" destOrd="0" presId="urn:microsoft.com/office/officeart/2005/8/layout/bProcess3"/>
    <dgm:cxn modelId="{E10C4C51-1205-494F-B8D6-AD05ADFD3488}" type="presOf" srcId="{DCFE5961-9BA2-4F78-ADEB-CE237F03EA3C}" destId="{B94F6E1C-15C7-4579-BAB5-7B5EB02ED736}" srcOrd="1" destOrd="0" presId="urn:microsoft.com/office/officeart/2005/8/layout/bProcess3"/>
    <dgm:cxn modelId="{A9704F64-B352-489A-8F7B-56A11B215293}" type="presOf" srcId="{E31A4748-49D3-4745-ADCB-CA2327AB85D5}" destId="{9BF3A580-AB41-47BB-9298-7098F8F765D2}" srcOrd="1" destOrd="0" presId="urn:microsoft.com/office/officeart/2005/8/layout/bProcess3"/>
    <dgm:cxn modelId="{53034FEF-6910-402F-94E5-EAF143DA9A3A}" type="presOf" srcId="{2B3517DB-5074-4D66-8181-097B7C140DAB}" destId="{A15AA61B-4E97-4F43-AC07-A501A3942EB3}" srcOrd="0" destOrd="0" presId="urn:microsoft.com/office/officeart/2005/8/layout/bProcess3"/>
    <dgm:cxn modelId="{8B7BB9CE-26F9-43E7-B653-3737D7E6D9C1}" type="presOf" srcId="{2B3517DB-5074-4D66-8181-097B7C140DAB}" destId="{877B9251-9DEC-4FD9-84F3-E231F98E48B0}" srcOrd="1" destOrd="0" presId="urn:microsoft.com/office/officeart/2005/8/layout/bProcess3"/>
    <dgm:cxn modelId="{3A00C9AB-C954-4368-9DFD-9FA6D4473D71}" srcId="{934FB538-C540-4200-BB56-8C7DF9E0FF78}" destId="{D67DEFDE-1103-47F5-9FE5-1BA4D57D725E}" srcOrd="4" destOrd="0" parTransId="{67EA0290-0FF0-47CD-8FE9-27836E16195B}" sibTransId="{F6E95FAA-8A7C-40C5-ADB9-37A00698E451}"/>
    <dgm:cxn modelId="{4ACC4651-3514-4C9E-A373-18E8A35B7E6E}" type="presOf" srcId="{DCFE5961-9BA2-4F78-ADEB-CE237F03EA3C}" destId="{5333C123-357F-41E2-A2E9-0323B16BFC58}" srcOrd="0" destOrd="0" presId="urn:microsoft.com/office/officeart/2005/8/layout/bProcess3"/>
    <dgm:cxn modelId="{DBBC3499-B8BB-48F2-A0A4-FC40736ECD07}" srcId="{934FB538-C540-4200-BB56-8C7DF9E0FF78}" destId="{909FC9E0-D4BB-4108-9B96-DB7D1502BE9B}" srcOrd="0" destOrd="0" parTransId="{23B375F4-223F-4028-A52D-00707F85269F}" sibTransId="{2B3517DB-5074-4D66-8181-097B7C140DAB}"/>
    <dgm:cxn modelId="{A3977194-4FBA-45F9-BBBD-E81FEAA16EC9}" type="presOf" srcId="{2A10F1CE-DED5-4C58-85D5-EE7BB7C78621}" destId="{AF554949-FD2C-4923-96DD-F35F648D9435}" srcOrd="0" destOrd="0" presId="urn:microsoft.com/office/officeart/2005/8/layout/bProcess3"/>
    <dgm:cxn modelId="{B35B3A6B-894A-48D4-875A-043574CAD254}" srcId="{934FB538-C540-4200-BB56-8C7DF9E0FF78}" destId="{C9F890E5-37BE-4DF8-A1A7-6304C3647D40}" srcOrd="3" destOrd="0" parTransId="{AC2A1AAB-158C-4026-A587-FBB5569462D9}" sibTransId="{2A10F1CE-DED5-4C58-85D5-EE7BB7C78621}"/>
    <dgm:cxn modelId="{66A776A7-B49D-4391-8852-80ECC1EBE7CD}" type="presOf" srcId="{C9F890E5-37BE-4DF8-A1A7-6304C3647D40}" destId="{051D86E4-A1F8-4F58-B4FA-F6EB7071113A}" srcOrd="0" destOrd="0" presId="urn:microsoft.com/office/officeart/2005/8/layout/bProcess3"/>
    <dgm:cxn modelId="{E4FEFFD4-953D-47E0-9FF6-4845301AF679}" type="presParOf" srcId="{75757742-9BF5-4F89-A503-E09873F412B7}" destId="{D5498C2C-27B2-4B5C-8ED1-A984616E25EB}" srcOrd="0" destOrd="0" presId="urn:microsoft.com/office/officeart/2005/8/layout/bProcess3"/>
    <dgm:cxn modelId="{01053D9B-2FF7-4AE5-8313-1D0017C0EC12}" type="presParOf" srcId="{75757742-9BF5-4F89-A503-E09873F412B7}" destId="{A15AA61B-4E97-4F43-AC07-A501A3942EB3}" srcOrd="1" destOrd="0" presId="urn:microsoft.com/office/officeart/2005/8/layout/bProcess3"/>
    <dgm:cxn modelId="{3A34F01A-08B7-4862-AFDB-37373AB2AF56}" type="presParOf" srcId="{A15AA61B-4E97-4F43-AC07-A501A3942EB3}" destId="{877B9251-9DEC-4FD9-84F3-E231F98E48B0}" srcOrd="0" destOrd="0" presId="urn:microsoft.com/office/officeart/2005/8/layout/bProcess3"/>
    <dgm:cxn modelId="{86B556E6-D4FF-42B7-BE5A-2AA488647093}" type="presParOf" srcId="{75757742-9BF5-4F89-A503-E09873F412B7}" destId="{B848148F-C35E-465E-BE11-C3A776403C08}" srcOrd="2" destOrd="0" presId="urn:microsoft.com/office/officeart/2005/8/layout/bProcess3"/>
    <dgm:cxn modelId="{8EA9F7D9-D332-4C15-9F08-142893932FA4}" type="presParOf" srcId="{75757742-9BF5-4F89-A503-E09873F412B7}" destId="{93CEA0DC-263A-42AA-81AD-79A9D43DA447}" srcOrd="3" destOrd="0" presId="urn:microsoft.com/office/officeart/2005/8/layout/bProcess3"/>
    <dgm:cxn modelId="{738D5F87-3F37-4F76-A799-9ADB79D9A6C9}" type="presParOf" srcId="{93CEA0DC-263A-42AA-81AD-79A9D43DA447}" destId="{9BF3A580-AB41-47BB-9298-7098F8F765D2}" srcOrd="0" destOrd="0" presId="urn:microsoft.com/office/officeart/2005/8/layout/bProcess3"/>
    <dgm:cxn modelId="{44DF75DD-1B61-42D0-BEAC-A78956D3E879}" type="presParOf" srcId="{75757742-9BF5-4F89-A503-E09873F412B7}" destId="{0213592D-169A-4EE4-AB8A-9BDE3453CBDB}" srcOrd="4" destOrd="0" presId="urn:microsoft.com/office/officeart/2005/8/layout/bProcess3"/>
    <dgm:cxn modelId="{8E443D70-20CE-4943-9EC2-B56341A9C003}" type="presParOf" srcId="{75757742-9BF5-4F89-A503-E09873F412B7}" destId="{5333C123-357F-41E2-A2E9-0323B16BFC58}" srcOrd="5" destOrd="0" presId="urn:microsoft.com/office/officeart/2005/8/layout/bProcess3"/>
    <dgm:cxn modelId="{0F7B8923-773F-4F9F-A3BD-AE90377DEFC8}" type="presParOf" srcId="{5333C123-357F-41E2-A2E9-0323B16BFC58}" destId="{B94F6E1C-15C7-4579-BAB5-7B5EB02ED736}" srcOrd="0" destOrd="0" presId="urn:microsoft.com/office/officeart/2005/8/layout/bProcess3"/>
    <dgm:cxn modelId="{2872B8DC-0D84-43C8-A971-3953967338C9}" type="presParOf" srcId="{75757742-9BF5-4F89-A503-E09873F412B7}" destId="{051D86E4-A1F8-4F58-B4FA-F6EB7071113A}" srcOrd="6" destOrd="0" presId="urn:microsoft.com/office/officeart/2005/8/layout/bProcess3"/>
    <dgm:cxn modelId="{87D7193A-5C1A-4011-AC1B-A745ADDCF5E8}" type="presParOf" srcId="{75757742-9BF5-4F89-A503-E09873F412B7}" destId="{AF554949-FD2C-4923-96DD-F35F648D9435}" srcOrd="7" destOrd="0" presId="urn:microsoft.com/office/officeart/2005/8/layout/bProcess3"/>
    <dgm:cxn modelId="{72E2B56A-233D-478F-8B45-C1A3FC248024}" type="presParOf" srcId="{AF554949-FD2C-4923-96DD-F35F648D9435}" destId="{8988513B-F50B-4DBC-87C4-CBCA41ED0E2F}" srcOrd="0" destOrd="0" presId="urn:microsoft.com/office/officeart/2005/8/layout/bProcess3"/>
    <dgm:cxn modelId="{D4B5A55F-1AA5-4B1E-980C-22CCF7CCF162}" type="presParOf" srcId="{75757742-9BF5-4F89-A503-E09873F412B7}" destId="{1F7EA0DB-2C51-4B34-87EF-D8DBAA61F1A0}" srcOrd="8"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AA61B-4E97-4F43-AC07-A501A3942EB3}">
      <dsp:nvSpPr>
        <dsp:cNvPr id="0" name=""/>
        <dsp:cNvSpPr/>
      </dsp:nvSpPr>
      <dsp:spPr>
        <a:xfrm>
          <a:off x="1911219" y="617696"/>
          <a:ext cx="408228" cy="91440"/>
        </a:xfrm>
        <a:custGeom>
          <a:avLst/>
          <a:gdLst/>
          <a:ahLst/>
          <a:cxnLst/>
          <a:rect l="0" t="0" r="0" b="0"/>
          <a:pathLst>
            <a:path>
              <a:moveTo>
                <a:pt x="0" y="45720"/>
              </a:moveTo>
              <a:lnTo>
                <a:pt x="408228" y="45720"/>
              </a:lnTo>
            </a:path>
          </a:pathLst>
        </a:custGeom>
        <a:noFill/>
        <a:ln w="12700" cap="flat" cmpd="sng" algn="ctr">
          <a:solidFill>
            <a:srgbClr val="E20D38"/>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04363" y="661222"/>
        <a:ext cx="21941" cy="4388"/>
      </dsp:txXfrm>
    </dsp:sp>
    <dsp:sp modelId="{D5498C2C-27B2-4B5C-8ED1-A984616E25EB}">
      <dsp:nvSpPr>
        <dsp:cNvPr id="0" name=""/>
        <dsp:cNvSpPr/>
      </dsp:nvSpPr>
      <dsp:spPr>
        <a:xfrm>
          <a:off x="5068" y="91030"/>
          <a:ext cx="1907951" cy="114477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a:solidFill>
                <a:schemeClr val="accent6"/>
              </a:solidFill>
            </a:rPr>
            <a:t>Determine Identified Student Percentage (ISP)</a:t>
          </a:r>
        </a:p>
      </dsp:txBody>
      <dsp:txXfrm>
        <a:off x="5068" y="91030"/>
        <a:ext cx="1907951" cy="1144770"/>
      </dsp:txXfrm>
    </dsp:sp>
    <dsp:sp modelId="{93CEA0DC-263A-42AA-81AD-79A9D43DA447}">
      <dsp:nvSpPr>
        <dsp:cNvPr id="0" name=""/>
        <dsp:cNvSpPr/>
      </dsp:nvSpPr>
      <dsp:spPr>
        <a:xfrm>
          <a:off x="4257999" y="617696"/>
          <a:ext cx="408228" cy="91440"/>
        </a:xfrm>
        <a:custGeom>
          <a:avLst/>
          <a:gdLst/>
          <a:ahLst/>
          <a:cxnLst/>
          <a:rect l="0" t="0" r="0" b="0"/>
          <a:pathLst>
            <a:path>
              <a:moveTo>
                <a:pt x="0" y="45720"/>
              </a:moveTo>
              <a:lnTo>
                <a:pt x="408228" y="45720"/>
              </a:lnTo>
            </a:path>
          </a:pathLst>
        </a:custGeom>
        <a:noFill/>
        <a:ln w="12700" cap="flat" cmpd="sng" algn="ctr">
          <a:solidFill>
            <a:srgbClr val="E20D38"/>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51143" y="661222"/>
        <a:ext cx="21941" cy="4388"/>
      </dsp:txXfrm>
    </dsp:sp>
    <dsp:sp modelId="{B848148F-C35E-465E-BE11-C3A776403C08}">
      <dsp:nvSpPr>
        <dsp:cNvPr id="0" name=""/>
        <dsp:cNvSpPr/>
      </dsp:nvSpPr>
      <dsp:spPr>
        <a:xfrm>
          <a:off x="2351848" y="91030"/>
          <a:ext cx="1907951" cy="114477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a:solidFill>
                <a:schemeClr val="accent6"/>
              </a:solidFill>
            </a:rPr>
            <a:t>Complete financial analysis to determine viability</a:t>
          </a:r>
        </a:p>
      </dsp:txBody>
      <dsp:txXfrm>
        <a:off x="2351848" y="91030"/>
        <a:ext cx="1907951" cy="1144770"/>
      </dsp:txXfrm>
    </dsp:sp>
    <dsp:sp modelId="{5333C123-357F-41E2-A2E9-0323B16BFC58}">
      <dsp:nvSpPr>
        <dsp:cNvPr id="0" name=""/>
        <dsp:cNvSpPr/>
      </dsp:nvSpPr>
      <dsp:spPr>
        <a:xfrm>
          <a:off x="959044" y="1234001"/>
          <a:ext cx="4693559" cy="408228"/>
        </a:xfrm>
        <a:custGeom>
          <a:avLst/>
          <a:gdLst/>
          <a:ahLst/>
          <a:cxnLst/>
          <a:rect l="0" t="0" r="0" b="0"/>
          <a:pathLst>
            <a:path>
              <a:moveTo>
                <a:pt x="4693559" y="0"/>
              </a:moveTo>
              <a:lnTo>
                <a:pt x="4693559" y="221214"/>
              </a:lnTo>
              <a:lnTo>
                <a:pt x="0" y="221214"/>
              </a:lnTo>
              <a:lnTo>
                <a:pt x="0" y="408228"/>
              </a:lnTo>
            </a:path>
          </a:pathLst>
        </a:custGeom>
        <a:noFill/>
        <a:ln w="12700" cap="flat" cmpd="sng" algn="ctr">
          <a:solidFill>
            <a:srgbClr val="E20D38"/>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87973" y="1435921"/>
        <a:ext cx="235701" cy="4388"/>
      </dsp:txXfrm>
    </dsp:sp>
    <dsp:sp modelId="{0213592D-169A-4EE4-AB8A-9BDE3453CBDB}">
      <dsp:nvSpPr>
        <dsp:cNvPr id="0" name=""/>
        <dsp:cNvSpPr/>
      </dsp:nvSpPr>
      <dsp:spPr>
        <a:xfrm>
          <a:off x="4698628" y="91030"/>
          <a:ext cx="1907951" cy="114477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a:solidFill>
                <a:schemeClr val="accent6"/>
              </a:solidFill>
            </a:rPr>
            <a:t>Submit application to VDOE</a:t>
          </a:r>
        </a:p>
      </dsp:txBody>
      <dsp:txXfrm>
        <a:off x="4698628" y="91030"/>
        <a:ext cx="1907951" cy="1144770"/>
      </dsp:txXfrm>
    </dsp:sp>
    <dsp:sp modelId="{AF554949-FD2C-4923-96DD-F35F648D9435}">
      <dsp:nvSpPr>
        <dsp:cNvPr id="0" name=""/>
        <dsp:cNvSpPr/>
      </dsp:nvSpPr>
      <dsp:spPr>
        <a:xfrm>
          <a:off x="1911219" y="2201295"/>
          <a:ext cx="408228" cy="91440"/>
        </a:xfrm>
        <a:custGeom>
          <a:avLst/>
          <a:gdLst/>
          <a:ahLst/>
          <a:cxnLst/>
          <a:rect l="0" t="0" r="0" b="0"/>
          <a:pathLst>
            <a:path>
              <a:moveTo>
                <a:pt x="0" y="45720"/>
              </a:moveTo>
              <a:lnTo>
                <a:pt x="408228" y="45720"/>
              </a:lnTo>
            </a:path>
          </a:pathLst>
        </a:custGeom>
        <a:noFill/>
        <a:ln w="12700" cap="flat" cmpd="sng" algn="ctr">
          <a:solidFill>
            <a:srgbClr val="E20D38"/>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04363" y="2244821"/>
        <a:ext cx="21941" cy="4388"/>
      </dsp:txXfrm>
    </dsp:sp>
    <dsp:sp modelId="{051D86E4-A1F8-4F58-B4FA-F6EB7071113A}">
      <dsp:nvSpPr>
        <dsp:cNvPr id="0" name=""/>
        <dsp:cNvSpPr/>
      </dsp:nvSpPr>
      <dsp:spPr>
        <a:xfrm>
          <a:off x="5068" y="1674630"/>
          <a:ext cx="1907951" cy="114477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a:solidFill>
                <a:schemeClr val="accent6"/>
              </a:solidFill>
            </a:rPr>
            <a:t>Once approved, the CEP application is good for 4 years </a:t>
          </a:r>
        </a:p>
      </dsp:txBody>
      <dsp:txXfrm>
        <a:off x="5068" y="1674630"/>
        <a:ext cx="1907951" cy="1144770"/>
      </dsp:txXfrm>
    </dsp:sp>
    <dsp:sp modelId="{1F7EA0DB-2C51-4B34-87EF-D8DBAA61F1A0}">
      <dsp:nvSpPr>
        <dsp:cNvPr id="0" name=""/>
        <dsp:cNvSpPr/>
      </dsp:nvSpPr>
      <dsp:spPr>
        <a:xfrm>
          <a:off x="2351848" y="1674630"/>
          <a:ext cx="1907951" cy="114477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a:solidFill>
                <a:schemeClr val="accent6"/>
              </a:solidFill>
            </a:rPr>
            <a:t>Notify families that meals are served at no cost </a:t>
          </a:r>
        </a:p>
      </dsp:txBody>
      <dsp:txXfrm>
        <a:off x="2351848" y="1674630"/>
        <a:ext cx="1907951" cy="114477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DB65CF-30C5-C34A-B565-F401FE1BA5DE}" type="datetimeFigureOut">
              <a:rPr lang="en-US" smtClean="0"/>
              <a:t>11/5/2019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C94B76-3727-6A49-B47B-952F58E7195D}" type="slidenum">
              <a:rPr lang="en-US" smtClean="0"/>
              <a:t>‹#›</a:t>
            </a:fld>
            <a:endParaRPr lang="en-US"/>
          </a:p>
        </p:txBody>
      </p:sp>
    </p:spTree>
    <p:extLst>
      <p:ext uri="{BB962C8B-B14F-4D97-AF65-F5344CB8AC3E}">
        <p14:creationId xmlns:p14="http://schemas.microsoft.com/office/powerpoint/2010/main" val="256845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0D3B6-5913-4E7F-9796-6603F710A3DC}" type="datetimeFigureOut">
              <a:rPr lang="en-US" smtClean="0"/>
              <a:t>11/5/2019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C262D9-81D9-4986-8104-69558C327533}" type="slidenum">
              <a:rPr lang="en-US" smtClean="0"/>
              <a:t>‹#›</a:t>
            </a:fld>
            <a:endParaRPr lang="en-US"/>
          </a:p>
        </p:txBody>
      </p:sp>
    </p:spTree>
    <p:extLst>
      <p:ext uri="{BB962C8B-B14F-4D97-AF65-F5344CB8AC3E}">
        <p14:creationId xmlns:p14="http://schemas.microsoft.com/office/powerpoint/2010/main" val="159515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oe.in.gov/sites/default/files/nutrition/copy-cep-estimator-worksheet-sy-1516.xl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info.gov/content/pkg/USCODE-1994-title8/pdf/USCODE-1994-title8-chap11-subchapII_2-partII-sec1182.pdf"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govinfo.gov/content/pkg/FR-2019-08-14/pdf/2019-17142.pdf" TargetMode="External"/><Relationship Id="rId5" Type="http://schemas.openxmlformats.org/officeDocument/2006/relationships/hyperlink" Target="https://www.ilrc.org/public-charge" TargetMode="External"/><Relationship Id="rId4" Type="http://schemas.openxmlformats.org/officeDocument/2006/relationships/hyperlink" Target="https://www.uscis.gov/legal-resources/final-rule-public-charge-ground-inadmissibilit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oe.in.gov/sites/default/files/nutrition/copy-cep-estimator-worksheet-sy-1516.xl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C8927-04CC-44CC-A236-B2A7823267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285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a comparison</a:t>
            </a:r>
            <a:r>
              <a:rPr lang="en-US" baseline="0" dirty="0"/>
              <a:t> of current monthly federal reimbursement and student payment revenue from the Optional Comparison table in the estimator]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When we look at the revenue difference between our current monthly Federal reimbursements and student payment revenue for lunch and breakfast,  and the estimated CEP reimbursement, the numbers are again favorable with a total difference of [insert total reimbursement difference].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estimates show a positive impact to our bottom line. The extra revenue received will help us make program improvements such as [insert goals and program improvements such as menu quality, equipment replacement, staffing,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16</a:t>
            </a:fld>
            <a:endParaRPr lang="en-US" dirty="0"/>
          </a:p>
        </p:txBody>
      </p:sp>
    </p:spTree>
    <p:extLst>
      <p:ext uri="{BB962C8B-B14F-4D97-AF65-F5344CB8AC3E}">
        <p14:creationId xmlns:p14="http://schemas.microsoft.com/office/powerpoint/2010/main" val="46804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USDA CEP Monthly Federal Reimbursement Estimator was used to</a:t>
            </a:r>
            <a:r>
              <a:rPr lang="en-US" baseline="0" dirty="0"/>
              <a:t> analyze the financial viability of the school nutrition programs if CEP is implemented. </a:t>
            </a:r>
            <a:r>
              <a:rPr lang="en-US" baseline="0" dirty="0">
                <a:solidFill>
                  <a:schemeClr val="tx2"/>
                </a:solidFill>
              </a:rPr>
              <a:t>The estimator can be found here: </a:t>
            </a:r>
            <a:r>
              <a:rPr lang="en-US" sz="1200" b="0" i="0" u="sng" kern="1200" dirty="0">
                <a:solidFill>
                  <a:schemeClr val="tx1"/>
                </a:solidFill>
                <a:effectLst/>
                <a:latin typeface="+mn-lt"/>
                <a:ea typeface="+mn-ea"/>
                <a:cs typeface="+mn-cs"/>
                <a:hlinkClick r:id="rId3"/>
              </a:rPr>
              <a:t>https://www.doe.in.gov/sites/default/files/.../copy-cep-estimator-worksheet-sy-1516.xls</a:t>
            </a:r>
            <a:endParaRPr lang="en-US" dirty="0"/>
          </a:p>
          <a:p>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17</a:t>
            </a:fld>
            <a:endParaRPr lang="en-US"/>
          </a:p>
        </p:txBody>
      </p:sp>
    </p:spTree>
    <p:extLst>
      <p:ext uri="{BB962C8B-B14F-4D97-AF65-F5344CB8AC3E}">
        <p14:creationId xmlns:p14="http://schemas.microsoft.com/office/powerpoint/2010/main" val="183925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Community Eligibility Provision is an alternate claiming method that allows schools and/or school divisions to provide breakfast and lunch meals at no cost to all enrolled students. In order to qualify, a school or division must have at least 40% of the enrolled students eligible for free meals by DIRECT CERTIFICATION ONLY. That’s not 40% free eligible, it’s 40% free by any method of direct certification as of April 1. The school and/or division claims a total number of meals served and receives reimbursement based on the Identified Student Percentage (ISP) – which is the number of students directly certified by any method as of April 1</a:t>
            </a:r>
            <a:r>
              <a:rPr kumimoji="0" lang="en-US" sz="1200" b="0" i="0" u="none" strike="noStrike" kern="1200" cap="none" spc="0" normalizeH="0" baseline="30000" noProof="0" dirty="0">
                <a:ln>
                  <a:noFill/>
                </a:ln>
                <a:solidFill>
                  <a:prstClr val="black"/>
                </a:solidFill>
                <a:effectLst/>
                <a:uLnTx/>
                <a:uFillTx/>
                <a:latin typeface="+mn-lt"/>
                <a:ea typeface="+mn-ea"/>
                <a:cs typeface="+mn-cs"/>
              </a:rPr>
              <a:t>st</a:t>
            </a:r>
            <a:r>
              <a:rPr kumimoji="0" lang="en-US" sz="1200" b="0" i="0" u="none" strike="noStrike" kern="1200" cap="none" spc="0" normalizeH="0" baseline="0" noProof="0" dirty="0">
                <a:ln>
                  <a:noFill/>
                </a:ln>
                <a:solidFill>
                  <a:prstClr val="black"/>
                </a:solidFill>
                <a:effectLst/>
                <a:uLnTx/>
                <a:uFillTx/>
                <a:latin typeface="+mn-lt"/>
                <a:ea typeface="+mn-ea"/>
                <a:cs typeface="+mn-cs"/>
              </a:rPr>
              <a:t> using a multiplier, which is currently 1.6. The remainder is reimbursed at the paid rate. </a:t>
            </a: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62.5% of the students were directly certified as of April 1, that percentage is multiplied by 1.6 and 100% of the meals served would be paid at the free reimbursement rate.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3</a:t>
            </a:fld>
            <a:endParaRPr lang="en-US" dirty="0"/>
          </a:p>
        </p:txBody>
      </p:sp>
    </p:spTree>
    <p:extLst>
      <p:ext uri="{BB962C8B-B14F-4D97-AF65-F5344CB8AC3E}">
        <p14:creationId xmlns:p14="http://schemas.microsoft.com/office/powerpoint/2010/main" val="282358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5</a:t>
            </a:fld>
            <a:endParaRPr lang="en-US"/>
          </a:p>
        </p:txBody>
      </p:sp>
    </p:spTree>
    <p:extLst>
      <p:ext uri="{BB962C8B-B14F-4D97-AF65-F5344CB8AC3E}">
        <p14:creationId xmlns:p14="http://schemas.microsoft.com/office/powerpoint/2010/main" val="118876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Everyone benefits</a:t>
            </a:r>
            <a:r>
              <a:rPr lang="en-US" sz="1200" kern="1200" baseline="0" dirty="0">
                <a:solidFill>
                  <a:schemeClr val="tx1"/>
                </a:solidFill>
                <a:effectLst/>
                <a:latin typeface="+mn-lt"/>
                <a:ea typeface="+mn-ea"/>
                <a:cs typeface="+mn-cs"/>
              </a:rPr>
              <a:t> from CEP – students, parents, school staff and administrators: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Students</a:t>
            </a:r>
            <a:r>
              <a:rPr lang="en-US" sz="1200" kern="1200" baseline="0" dirty="0">
                <a:solidFill>
                  <a:schemeClr val="tx1"/>
                </a:solidFill>
                <a:effectLst/>
                <a:latin typeface="+mn-lt"/>
                <a:ea typeface="+mn-ea"/>
                <a:cs typeface="+mn-cs"/>
              </a:rPr>
              <a:t> have access to nutritious meals </a:t>
            </a:r>
            <a:r>
              <a:rPr lang="en-US" sz="1200" u="sng" kern="1200" baseline="0" dirty="0">
                <a:solidFill>
                  <a:schemeClr val="tx1"/>
                </a:solidFill>
                <a:effectLst/>
                <a:latin typeface="+mn-lt"/>
                <a:ea typeface="+mn-ea"/>
                <a:cs typeface="+mn-cs"/>
              </a:rPr>
              <a:t>without</a:t>
            </a:r>
            <a:r>
              <a:rPr lang="en-US" sz="1200" kern="1200" baseline="0" dirty="0">
                <a:solidFill>
                  <a:schemeClr val="tx1"/>
                </a:solidFill>
                <a:effectLst/>
                <a:latin typeface="+mn-lt"/>
                <a:ea typeface="+mn-ea"/>
                <a:cs typeface="+mn-cs"/>
              </a:rPr>
              <a:t> stigma and spend less time in cashier 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Parents do not need to fill out a household application or worry </a:t>
            </a:r>
            <a:r>
              <a:rPr lang="en-US" sz="1200" kern="1200" dirty="0">
                <a:solidFill>
                  <a:schemeClr val="tx1"/>
                </a:solidFill>
                <a:effectLst/>
                <a:latin typeface="+mn-lt"/>
                <a:ea typeface="+mn-ea"/>
                <a:cs typeface="+mn-cs"/>
              </a:rPr>
              <a:t>about having money in their child’s meal account.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Our school staff benefit from a streamlined meal service operation with more time for students to consume</a:t>
            </a:r>
            <a:r>
              <a:rPr lang="en-US" sz="1200" kern="1200" baseline="0" dirty="0">
                <a:solidFill>
                  <a:schemeClr val="tx1"/>
                </a:solidFill>
                <a:effectLst/>
                <a:latin typeface="+mn-lt"/>
                <a:ea typeface="+mn-ea"/>
                <a:cs typeface="+mn-cs"/>
              </a:rPr>
              <a:t> their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Our nutrition administration will have less paperwork and administrative costs, no unpaid meal charges to track, and improved</a:t>
            </a:r>
            <a:r>
              <a:rPr lang="en-US" sz="1200" kern="1200" baseline="0" dirty="0">
                <a:solidFill>
                  <a:schemeClr val="tx1"/>
                </a:solidFill>
                <a:effectLst/>
                <a:latin typeface="+mn-lt"/>
                <a:ea typeface="+mn-ea"/>
                <a:cs typeface="+mn-cs"/>
              </a:rPr>
              <a:t> program integrity, participation and most likely revenue. This gives more time to focus on other needs.</a:t>
            </a:r>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6</a:t>
            </a:fld>
            <a:endParaRPr lang="en-US" dirty="0"/>
          </a:p>
        </p:txBody>
      </p:sp>
    </p:spTree>
    <p:extLst>
      <p:ext uri="{BB962C8B-B14F-4D97-AF65-F5344CB8AC3E}">
        <p14:creationId xmlns:p14="http://schemas.microsoft.com/office/powerpoint/2010/main" val="100170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school division can utilize CEP if </a:t>
            </a:r>
            <a:r>
              <a:rPr lang="en-US" i="0" dirty="0"/>
              <a:t>at least one school in the division</a:t>
            </a:r>
            <a:r>
              <a:rPr lang="en-US" dirty="0"/>
              <a:t> has 40% or more students eligible for free meals who are not subject to verification (called “Identified Students or ISP”).</a:t>
            </a:r>
            <a:r>
              <a:rPr lang="en-US" baseline="0" dirty="0"/>
              <a:t> </a:t>
            </a:r>
            <a:r>
              <a:rPr lang="en-US" dirty="0"/>
              <a:t>“Identified Students” includes </a:t>
            </a:r>
            <a:r>
              <a:rPr lang="en-US" sz="1200" b="0" i="0" kern="1200" dirty="0">
                <a:solidFill>
                  <a:schemeClr val="tx1"/>
                </a:solidFill>
                <a:effectLst/>
                <a:latin typeface="+mn-lt"/>
                <a:ea typeface="+mn-ea"/>
                <a:cs typeface="+mn-cs"/>
              </a:rPr>
              <a:t>students categorically eligible for free meals based on their participation in other specific means-tested programs, such as the Supplemental Nutrition Assistance Program (SNAP) and Temporary Assistance for Needy Families (TANF). Reimbursement</a:t>
            </a:r>
            <a:r>
              <a:rPr lang="en-US" sz="1200" b="0" i="0" kern="1200" baseline="0" dirty="0">
                <a:solidFill>
                  <a:schemeClr val="tx1"/>
                </a:solidFill>
                <a:effectLst/>
                <a:latin typeface="+mn-lt"/>
                <a:ea typeface="+mn-ea"/>
                <a:cs typeface="+mn-cs"/>
              </a:rPr>
              <a:t> is based on this ISP percentage. </a:t>
            </a:r>
            <a:endParaRPr lang="en-US" b="0" i="0" baseline="0" dirty="0">
              <a:solidFill>
                <a:schemeClr val="tx2"/>
              </a:solidFill>
            </a:endParaRPr>
          </a:p>
          <a:p>
            <a:pPr lvl="0" rtl="0">
              <a:buNone/>
            </a:pPr>
            <a:endParaRPr lang="en-US" dirty="0"/>
          </a:p>
          <a:p>
            <a:pPr lvl="0" rtl="0">
              <a:buNone/>
            </a:pPr>
            <a:r>
              <a:rPr lang="en-US" dirty="0"/>
              <a:t>As</a:t>
            </a:r>
            <a:r>
              <a:rPr lang="en-US" baseline="0" dirty="0"/>
              <a:t> long as one school meets the requirements, t</a:t>
            </a:r>
            <a:r>
              <a:rPr lang="en-US" dirty="0"/>
              <a:t>he division may implement CEP in one school, a group of schools, or division-wide.</a:t>
            </a:r>
            <a:r>
              <a:rPr lang="en-US" baseline="0" dirty="0"/>
              <a:t> </a:t>
            </a:r>
            <a:r>
              <a:rPr lang="en-US" dirty="0"/>
              <a:t>Schools provide free breakfast and lunch to all students without collecting applications,</a:t>
            </a:r>
            <a:r>
              <a:rPr lang="en-US" baseline="0" dirty="0"/>
              <a:t> completely eliminating individual eligibility. </a:t>
            </a:r>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7</a:t>
            </a:fld>
            <a:endParaRPr lang="en-US" dirty="0"/>
          </a:p>
        </p:txBody>
      </p:sp>
    </p:spTree>
    <p:extLst>
      <p:ext uri="{BB962C8B-B14F-4D97-AF65-F5344CB8AC3E}">
        <p14:creationId xmlns:p14="http://schemas.microsoft.com/office/powerpoint/2010/main" val="138108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From Dr. Lane’s</a:t>
            </a:r>
            <a:r>
              <a:rPr lang="en-US" b="1" baseline="0" dirty="0"/>
              <a:t> Email:</a:t>
            </a:r>
          </a:p>
          <a:p>
            <a:endParaRPr lang="en-US" baseline="0" dirty="0"/>
          </a:p>
          <a:p>
            <a:r>
              <a:rPr lang="en-US" sz="1200" b="1" i="0" kern="1200" dirty="0">
                <a:solidFill>
                  <a:schemeClr val="tx1"/>
                </a:solidFill>
                <a:effectLst/>
                <a:latin typeface="+mn-lt"/>
                <a:ea typeface="+mn-ea"/>
                <a:cs typeface="+mn-cs"/>
              </a:rPr>
              <a:t>Public Charge Rule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INA (</a:t>
            </a:r>
            <a:r>
              <a:rPr lang="en-US" sz="1200" b="0" i="0" kern="1200" dirty="0">
                <a:solidFill>
                  <a:schemeClr val="tx1"/>
                </a:solidFill>
                <a:effectLst/>
                <a:latin typeface="+mn-lt"/>
                <a:ea typeface="+mn-ea"/>
                <a:cs typeface="+mn-cs"/>
                <a:hlinkClick r:id="rId3"/>
              </a:rPr>
              <a:t>8 U.S.C. 1182</a:t>
            </a:r>
            <a:r>
              <a:rPr lang="en-US" sz="1200" b="0" i="0" kern="1200" dirty="0">
                <a:solidFill>
                  <a:schemeClr val="tx1"/>
                </a:solidFill>
                <a:effectLst/>
                <a:latin typeface="+mn-lt"/>
                <a:ea typeface="+mn-ea"/>
                <a:cs typeface="+mn-cs"/>
              </a:rPr>
              <a:t>) states that a person seeking admission to the United States or applying for adjustment of status is inadmissible if they are likely to become a public charge. In other words, decisions on immigration status are determined in part by whether a person will be primarily dependent on public programs for support. Effective October 15, 2019, the public charge determination criteria will be expanded to include whether an individual receives any number of public benefits, including Temporary Assistance for Needy Families (TANF), Supplemental Security Income, Supplemental Nutrition Assistance Programs (SNAP), state or local cash aid programs, Medicaid (with the exception of individuals 21 or younger), as well as Section 8 and federally-subsidized housing, for more than an aggregate of 12 months over any 36-month period. It is of note that these changes will not affect all immigrants, only those seeking admission to the United Stated or applying for adjustment of status. Lawful residents applying for citizenship are among the categories exempt from the amended rule. For more information on the INA, please refer to </a:t>
            </a:r>
            <a:r>
              <a:rPr lang="en-US" sz="1200" b="0" i="0" kern="1200" dirty="0">
                <a:solidFill>
                  <a:schemeClr val="tx1"/>
                </a:solidFill>
                <a:effectLst/>
                <a:latin typeface="+mn-lt"/>
                <a:ea typeface="+mn-ea"/>
                <a:cs typeface="+mn-cs"/>
                <a:hlinkClick r:id="rId4"/>
              </a:rPr>
              <a:t>United States Citizenship and Immigration Services</a:t>
            </a:r>
            <a:r>
              <a:rPr lang="en-US" sz="1200" b="0" i="0" kern="1200" dirty="0">
                <a:solidFill>
                  <a:schemeClr val="tx1"/>
                </a:solidFill>
                <a:effectLst/>
                <a:latin typeface="+mn-lt"/>
                <a:ea typeface="+mn-ea"/>
                <a:cs typeface="+mn-cs"/>
              </a:rPr>
              <a:t> or the </a:t>
            </a:r>
            <a:r>
              <a:rPr lang="en-US" sz="1200" b="0" i="0" kern="1200" dirty="0">
                <a:solidFill>
                  <a:schemeClr val="tx1"/>
                </a:solidFill>
                <a:effectLst/>
                <a:latin typeface="+mn-lt"/>
                <a:ea typeface="+mn-ea"/>
                <a:cs typeface="+mn-cs"/>
                <a:hlinkClick r:id="rId5"/>
              </a:rPr>
              <a:t>Immigrant Law Resource Center</a:t>
            </a:r>
            <a:r>
              <a:rPr lang="en-US" sz="1200" b="0" i="0" kern="1200" dirty="0">
                <a:solidFill>
                  <a:schemeClr val="tx1"/>
                </a:solidFill>
                <a:effectLst/>
                <a:latin typeface="+mn-lt"/>
                <a:ea typeface="+mn-ea"/>
                <a:cs typeface="+mn-cs"/>
              </a:rPr>
              <a:t>. The revised rule is also available in the </a:t>
            </a:r>
            <a:r>
              <a:rPr lang="en-US" sz="1200" b="0" i="0" kern="1200" dirty="0">
                <a:solidFill>
                  <a:schemeClr val="tx1"/>
                </a:solidFill>
                <a:effectLst/>
                <a:latin typeface="+mn-lt"/>
                <a:ea typeface="+mn-ea"/>
                <a:cs typeface="+mn-cs"/>
                <a:hlinkClick r:id="rId6"/>
              </a:rPr>
              <a:t>Federal Register, Volume 84, page 41292</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These changes will undoubtedly affect some immigrant families’ access or willingness to participate in public benefit programs. As every families’ circumstance is unique, concerned individuals may want to seek legal advice. School personnel can also make these students and families aware of other available resources that would not compromise their public charge determination. Organizations might include local food banks, free health clinics, or those focused on affordable housing access.</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Because of misinformation around changes to the Public Charge Rule, immigrant students may have been advised against or may be reluctant to take advantage of any public benefit, including those associated with public education. School personnel might observe changes in student behavior as they seek to avoid compromising their or their families’ public charge determination. Families might withdraw their children from school or students may begin missing school, avoid going to the doctor when ill, or forgo meal offerings. School personnel should inform students and families that public education is not among those services that affect admissibility. Students under the age of 21 are also still able to use Medicaid benefits for any health concerns without it weighing on their or their families’ immigration status.</a:t>
            </a:r>
          </a:p>
          <a:p>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Impact on School Nutrition Programs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Federal school nutrition and child nutrition meal program benefits are not considered public benefits under the public charge determination. These programs include the National School Lunch and School Breakfast Programs, Seamless Summer Option, Afterschool Meal Supplement, Special Milk Program, the At Risk portion of the Child and Adult Care Food Program, the Summer Food Service Program, and the Fresh Fruit and Vegetable Program. Student eligibility for school and child nutrition meal programs remain in effect throughout the eligibility period, which usually aligns with the school year. Therefore, students who have already qualified for school nutrition programs will not be impacted during this school year, independent of any change in the student’s qualifications for these programs, including withdrawal from SNAP, TANF, or Medicaid. In addition, school meal program eligibility has a 30 school day carry-over period into the next school year.</a:t>
            </a:r>
          </a:p>
          <a:p>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Effect on Direct Certification for School Nutrition Programs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Eligibility for free or reduced meals is determined by household application or by direct certification. In Virginia, a child is directly certified when he or she belongs to a household that participates in SNAP, TANF, or Medicaid. This information is provided to local school divisions from the qualifying agency (via VDOE) which then eliminates the need for local school divisions to collect household meal applications for those directly-certified families. Those families that have withdrawn from qualifying programs as the result of the Public Charge Rule will need to complete and return a household meal application for the upcoming school years, beginning in 2020-2021, prior to the expiration of the 30-school-day carryover period in order to be eligible for free or reduced school meals. Local school personnel are encouraged to assist families in this process. It is also of note that household meal applications are confidential under federal requirements.</a:t>
            </a:r>
          </a:p>
          <a:p>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Effect on Unpaid Meal Debt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Please note that the Public Charge Rule could potentially have an impact on unpaid student meal debt. If a student who is no longer eligible for direct certification in the new school year and has not submitted a household meal application were to continue to access the meal programs and accrue meal debt, the school division would be required to apply non-school nutrition program funds to cover this expense. Federal school nutrition program funds cannot be used to cover unpaid meal debt.</a:t>
            </a:r>
          </a:p>
          <a:p>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Effect on CEP Eligibility Thresholds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Community Eligibility Provision (CEP) is a non-pricing meal service option for schools and school districts in low-income areas to serve school meals at no cost to all enrolled students without collection of household income applications. Eligibility for CEP participation is based on the percentage of students categorically eligible to receive direct certification from participation in a qualifying public benefit program. This figure is known as the Identified Student Percentage (or ISP). Schools currently participating in CEP can use the qualifying year ISP data for the duration of the four-year cycle and will not be impacted by any changes in the Public Charge Rule.</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For the 2020-2021 school year, the ISPs calculated as of April 1, 2020 will be used to identify schools eligible for CEP for the 2020-2021 school year. New schools or renewing schools may be adversely impacted if students withdraw from qualifying benefit programs and the number of directly certified students decrease, lowering the ISP. A decrease in directly-certified students and ISP will also decrease federal reimbursements under the CEP program and increase the administrative burden to school divisions. School divisions will be responsible for the collection of those household meal applications that would have formerly been directly-certified students, the increased tracking of students by eligibility category, and the additional reporting and monitoring by both the state agency and local school division required for program compliance, including the verification process and benefit issuance monitoring.</a:t>
            </a:r>
          </a:p>
        </p:txBody>
      </p:sp>
      <p:sp>
        <p:nvSpPr>
          <p:cNvPr id="4" name="Slide Number Placeholder 3"/>
          <p:cNvSpPr>
            <a:spLocks noGrp="1"/>
          </p:cNvSpPr>
          <p:nvPr>
            <p:ph type="sldNum" sz="quarter" idx="10"/>
          </p:nvPr>
        </p:nvSpPr>
        <p:spPr/>
        <p:txBody>
          <a:bodyPr/>
          <a:lstStyle/>
          <a:p>
            <a:fld id="{ACC262D9-81D9-4986-8104-69558C327533}" type="slidenum">
              <a:rPr lang="en-US" smtClean="0"/>
              <a:t>11</a:t>
            </a:fld>
            <a:endParaRPr lang="en-US"/>
          </a:p>
        </p:txBody>
      </p:sp>
    </p:spTree>
    <p:extLst>
      <p:ext uri="{BB962C8B-B14F-4D97-AF65-F5344CB8AC3E}">
        <p14:creationId xmlns:p14="http://schemas.microsoft.com/office/powerpoint/2010/main" val="59215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a:t>
            </a:r>
            <a:r>
              <a:rPr lang="en-US" baseline="0" dirty="0"/>
              <a:t> 1 requirements are successfully implemented in divisions across Virginia and the nation when CEP is elected….</a:t>
            </a:r>
            <a:endParaRPr lang="en-US" dirty="0"/>
          </a:p>
          <a:p>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13</a:t>
            </a:fld>
            <a:endParaRPr lang="en-US" dirty="0"/>
          </a:p>
        </p:txBody>
      </p:sp>
    </p:spTree>
    <p:extLst>
      <p:ext uri="{BB962C8B-B14F-4D97-AF65-F5344CB8AC3E}">
        <p14:creationId xmlns:p14="http://schemas.microsoft.com/office/powerpoint/2010/main" val="226003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a:t>
            </a:r>
            <a:r>
              <a:rPr lang="en-US" sz="1200" kern="1200" baseline="0" dirty="0">
                <a:solidFill>
                  <a:schemeClr val="tx1"/>
                </a:solidFill>
                <a:effectLst/>
                <a:latin typeface="+mn-lt"/>
                <a:ea typeface="+mn-ea"/>
                <a:cs typeface="+mn-cs"/>
              </a:rPr>
              <a:t> be eligible a division </a:t>
            </a:r>
            <a:r>
              <a:rPr lang="en-US" sz="1200" kern="1200" dirty="0">
                <a:solidFill>
                  <a:schemeClr val="tx1"/>
                </a:solidFill>
                <a:effectLst/>
                <a:latin typeface="+mn-lt"/>
                <a:ea typeface="+mn-ea"/>
                <a:cs typeface="+mn-cs"/>
              </a:rPr>
              <a:t>must qualify</a:t>
            </a:r>
            <a:r>
              <a:rPr lang="en-US" sz="1200" kern="1200" baseline="0" dirty="0">
                <a:solidFill>
                  <a:schemeClr val="tx1"/>
                </a:solidFill>
                <a:effectLst/>
                <a:latin typeface="+mn-lt"/>
                <a:ea typeface="+mn-ea"/>
                <a:cs typeface="+mn-cs"/>
              </a:rPr>
              <a:t> for CEP at one school. In the following slides, we’ll review our financial analysis. If we elect to move forward,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CEP application must be submitted to the Virginia Department of Education Office (VDOE) of School Nutrition </a:t>
            </a:r>
            <a:r>
              <a:rPr lang="en-US" sz="1200" b="1" kern="1200" dirty="0">
                <a:solidFill>
                  <a:schemeClr val="tx1"/>
                </a:solidFill>
                <a:effectLst/>
                <a:latin typeface="+mn-lt"/>
                <a:ea typeface="+mn-ea"/>
                <a:cs typeface="+mn-cs"/>
              </a:rPr>
              <a:t>by June 30</a:t>
            </a:r>
            <a:r>
              <a:rPr lang="en-US" sz="1200" kern="1200" dirty="0">
                <a:solidFill>
                  <a:schemeClr val="tx1"/>
                </a:solidFill>
                <a:effectLst/>
                <a:latin typeface="+mn-lt"/>
                <a:ea typeface="+mn-ea"/>
                <a:cs typeface="+mn-cs"/>
              </a:rPr>
              <a:t>. Upon application, we will submit supporting documentation to our VDOE Regional Specialist to validate the ISP and claiming percentage. Once approved, the validated claiming percentage is good for 4 years. We would</a:t>
            </a:r>
            <a:r>
              <a:rPr lang="en-US" sz="1200" kern="1200" baseline="0" dirty="0">
                <a:solidFill>
                  <a:schemeClr val="tx1"/>
                </a:solidFill>
                <a:effectLst/>
                <a:latin typeface="+mn-lt"/>
                <a:ea typeface="+mn-ea"/>
                <a:cs typeface="+mn-cs"/>
              </a:rPr>
              <a:t> then notify families at schools implementing CEP that meals will be served at no cost or burden to them. </a:t>
            </a:r>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14</a:t>
            </a:fld>
            <a:endParaRPr lang="en-US" dirty="0"/>
          </a:p>
        </p:txBody>
      </p:sp>
    </p:spTree>
    <p:extLst>
      <p:ext uri="{BB962C8B-B14F-4D97-AF65-F5344CB8AC3E}">
        <p14:creationId xmlns:p14="http://schemas.microsoft.com/office/powerpoint/2010/main" val="51546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USDA CEP Monthly Federal Reimbursement Estimator was used to</a:t>
            </a:r>
            <a:r>
              <a:rPr lang="en-US" baseline="0" dirty="0"/>
              <a:t> analyze the financial viability of the school nutrition programs if CEP is implemented. </a:t>
            </a:r>
            <a:r>
              <a:rPr lang="en-US" baseline="0" dirty="0">
                <a:solidFill>
                  <a:schemeClr val="tx2"/>
                </a:solidFill>
              </a:rPr>
              <a:t>The estimator can be found here: </a:t>
            </a:r>
            <a:r>
              <a:rPr lang="en-US" sz="1200" b="0" i="0" u="sng" kern="1200" dirty="0">
                <a:solidFill>
                  <a:schemeClr val="tx1"/>
                </a:solidFill>
                <a:effectLst/>
                <a:latin typeface="+mn-lt"/>
                <a:ea typeface="+mn-ea"/>
                <a:cs typeface="+mn-cs"/>
                <a:hlinkClick r:id="rId3"/>
              </a:rPr>
              <a:t>https://www.doe.in.gov/sites/default/files/.../</a:t>
            </a:r>
            <a:r>
              <a:rPr lang="en-US" sz="1200" b="0" i="0" u="sng" kern="1200" dirty="0" smtClean="0">
                <a:solidFill>
                  <a:schemeClr val="tx1"/>
                </a:solidFill>
                <a:effectLst/>
                <a:latin typeface="+mn-lt"/>
                <a:ea typeface="+mn-ea"/>
                <a:cs typeface="+mn-cs"/>
                <a:hlinkClick r:id="rId3"/>
              </a:rPr>
              <a:t>copy-cep-estimator-worksheet-sy-1516.xls</a:t>
            </a:r>
            <a:r>
              <a:rPr lang="en-US" sz="1200" b="0" i="0" u="sng" kern="1200" dirty="0" smtClean="0">
                <a:solidFill>
                  <a:schemeClr val="tx1"/>
                </a:solidFill>
                <a:effectLst/>
                <a:latin typeface="+mn-lt"/>
                <a:ea typeface="+mn-ea"/>
                <a:cs typeface="+mn-cs"/>
              </a:rPr>
              <a:t>. Paid reimbursement</a:t>
            </a:r>
            <a:r>
              <a:rPr lang="en-US" sz="1200" b="0" i="0" u="sng" kern="1200" baseline="0" dirty="0" smtClean="0">
                <a:solidFill>
                  <a:schemeClr val="tx1"/>
                </a:solidFill>
                <a:effectLst/>
                <a:latin typeface="+mn-lt"/>
                <a:ea typeface="+mn-ea"/>
                <a:cs typeface="+mn-cs"/>
              </a:rPr>
              <a:t> .32 or .34 + 7 cents for certification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effectLst/>
                <a:latin typeface="+mn-lt"/>
                <a:ea typeface="+mn-ea"/>
                <a:cs typeface="+mn-cs"/>
              </a:rPr>
              <a:t>This doesn’t account for growth in participation, which is almost always greatest in the paid category. Nor cost savings from decreased admin burden. </a:t>
            </a:r>
            <a:endParaRPr lang="en-US" dirty="0"/>
          </a:p>
        </p:txBody>
      </p:sp>
      <p:sp>
        <p:nvSpPr>
          <p:cNvPr id="4" name="Slide Number Placeholder 3"/>
          <p:cNvSpPr>
            <a:spLocks noGrp="1"/>
          </p:cNvSpPr>
          <p:nvPr>
            <p:ph type="sldNum" sz="quarter" idx="10"/>
          </p:nvPr>
        </p:nvSpPr>
        <p:spPr/>
        <p:txBody>
          <a:bodyPr/>
          <a:lstStyle/>
          <a:p>
            <a:fld id="{ACC262D9-81D9-4986-8104-69558C327533}" type="slidenum">
              <a:rPr lang="en-US" smtClean="0"/>
              <a:t>15</a:t>
            </a:fld>
            <a:endParaRPr lang="en-US" dirty="0"/>
          </a:p>
        </p:txBody>
      </p:sp>
    </p:spTree>
    <p:extLst>
      <p:ext uri="{BB962C8B-B14F-4D97-AF65-F5344CB8AC3E}">
        <p14:creationId xmlns:p14="http://schemas.microsoft.com/office/powerpoint/2010/main" val="3348295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62025" y="311203"/>
            <a:ext cx="7341356" cy="4147683"/>
          </a:xfrm>
          <a:prstGeom prst="rect">
            <a:avLst/>
          </a:prstGeom>
        </p:spPr>
      </p:pic>
      <p:sp>
        <p:nvSpPr>
          <p:cNvPr id="2" name="Title 1"/>
          <p:cNvSpPr>
            <a:spLocks noGrp="1"/>
          </p:cNvSpPr>
          <p:nvPr>
            <p:ph type="ctrTitle"/>
          </p:nvPr>
        </p:nvSpPr>
        <p:spPr>
          <a:xfrm>
            <a:off x="0" y="1"/>
            <a:ext cx="9144000" cy="723631"/>
          </a:xfrm>
        </p:spPr>
        <p:txBody>
          <a:bodyPr anchor="ctr">
            <a:noAutofit/>
          </a:bodyPr>
          <a:lstStyle>
            <a:lvl1pPr algn="l">
              <a:defRPr sz="3000"/>
            </a:lvl1pPr>
          </a:lstStyle>
          <a:p>
            <a:r>
              <a:rPr lang="en-US" dirty="0"/>
              <a:t>Click to edit Master title style</a:t>
            </a:r>
            <a:endParaRPr dirty="0"/>
          </a:p>
        </p:txBody>
      </p:sp>
      <p:sp>
        <p:nvSpPr>
          <p:cNvPr id="4" name="Rectangle 3"/>
          <p:cNvSpPr/>
          <p:nvPr userDrawn="1"/>
        </p:nvSpPr>
        <p:spPr>
          <a:xfrm>
            <a:off x="4396154" y="723631"/>
            <a:ext cx="4738077" cy="372948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endParaRPr lang="en-US" sz="1050" dirty="0">
              <a:solidFill>
                <a:schemeClr val="tx1"/>
              </a:solidFill>
            </a:endParaRPr>
          </a:p>
        </p:txBody>
      </p:sp>
      <p:sp>
        <p:nvSpPr>
          <p:cNvPr id="8" name="Text Placeholder 2"/>
          <p:cNvSpPr>
            <a:spLocks noGrp="1"/>
          </p:cNvSpPr>
          <p:nvPr>
            <p:ph type="body" idx="1"/>
          </p:nvPr>
        </p:nvSpPr>
        <p:spPr>
          <a:xfrm>
            <a:off x="4777272" y="960391"/>
            <a:ext cx="4040188" cy="479822"/>
          </a:xfrm>
          <a:prstGeom prst="rect">
            <a:avLst/>
          </a:prstGeom>
        </p:spPr>
        <p:txBody>
          <a:bodyPr anchor="b"/>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9" name="Content Placeholder 3"/>
          <p:cNvSpPr>
            <a:spLocks noGrp="1"/>
          </p:cNvSpPr>
          <p:nvPr>
            <p:ph sz="half" idx="2" hasCustomPrompt="1"/>
          </p:nvPr>
        </p:nvSpPr>
        <p:spPr>
          <a:xfrm>
            <a:off x="4777272" y="1601397"/>
            <a:ext cx="4040188" cy="2355138"/>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br>
              <a:rPr lang="en-US" dirty="0"/>
            </a:br>
            <a:endParaRPr lang="en-US" dirty="0"/>
          </a:p>
          <a:p>
            <a:pPr lvl="0"/>
            <a:endParaRPr lang="en-US" dirty="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37053" y="3913909"/>
            <a:ext cx="1553069" cy="562295"/>
          </a:xfrm>
          <a:prstGeom prst="rect">
            <a:avLst/>
          </a:prstGeom>
        </p:spPr>
      </p:pic>
      <p:sp>
        <p:nvSpPr>
          <p:cNvPr id="10"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89270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8600" y="-1165090"/>
            <a:ext cx="9144000" cy="5619309"/>
          </a:xfrm>
          <a:prstGeom prst="rect">
            <a:avLst/>
          </a:prstGeom>
        </p:spPr>
      </p:pic>
      <p:sp>
        <p:nvSpPr>
          <p:cNvPr id="15"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
        <p:nvSpPr>
          <p:cNvPr id="10" name="Rectangle 9"/>
          <p:cNvSpPr/>
          <p:nvPr userDrawn="1"/>
        </p:nvSpPr>
        <p:spPr>
          <a:xfrm>
            <a:off x="0" y="-183240"/>
            <a:ext cx="3419231" cy="463745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endParaRPr lang="en-US" sz="1050" dirty="0">
              <a:solidFill>
                <a:schemeClr val="tx1"/>
              </a:solidFill>
            </a:endParaRPr>
          </a:p>
        </p:txBody>
      </p:sp>
      <p:sp>
        <p:nvSpPr>
          <p:cNvPr id="17" name="Text Placeholder 2"/>
          <p:cNvSpPr>
            <a:spLocks noGrp="1"/>
          </p:cNvSpPr>
          <p:nvPr>
            <p:ph type="body" idx="1"/>
          </p:nvPr>
        </p:nvSpPr>
        <p:spPr>
          <a:xfrm>
            <a:off x="213217" y="0"/>
            <a:ext cx="2975708" cy="593312"/>
          </a:xfrm>
          <a:prstGeom prst="rect">
            <a:avLst/>
          </a:prstGeom>
        </p:spPr>
        <p:txBody>
          <a:bodyPr anchor="b"/>
          <a:lstStyle>
            <a:lvl1pPr marL="0" indent="0">
              <a:buNone/>
              <a:defRPr sz="15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8" name="Content Placeholder 3"/>
          <p:cNvSpPr>
            <a:spLocks noGrp="1"/>
          </p:cNvSpPr>
          <p:nvPr>
            <p:ph sz="half" idx="2" hasCustomPrompt="1"/>
          </p:nvPr>
        </p:nvSpPr>
        <p:spPr>
          <a:xfrm>
            <a:off x="228601" y="565289"/>
            <a:ext cx="2975708" cy="3493828"/>
          </a:xfrm>
          <a:prstGeom prst="rect">
            <a:avLst/>
          </a:prstGeom>
        </p:spPr>
        <p:txBody>
          <a:bodyPr/>
          <a:lstStyle>
            <a:lvl1pPr>
              <a:defRPr sz="15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br>
              <a:rPr lang="en-US" dirty="0"/>
            </a:br>
            <a:endParaRPr lang="en-US" dirty="0"/>
          </a:p>
          <a:p>
            <a:pPr lvl="0"/>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37053" y="3913909"/>
            <a:ext cx="1553069" cy="562295"/>
          </a:xfrm>
          <a:prstGeom prst="rect">
            <a:avLst/>
          </a:prstGeom>
        </p:spPr>
      </p:pic>
    </p:spTree>
    <p:extLst>
      <p:ext uri="{BB962C8B-B14F-4D97-AF65-F5344CB8AC3E}">
        <p14:creationId xmlns:p14="http://schemas.microsoft.com/office/powerpoint/2010/main" val="371995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1"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
        <p:nvSpPr>
          <p:cNvPr id="13" name="Picture Placeholder 2"/>
          <p:cNvSpPr>
            <a:spLocks noGrp="1"/>
          </p:cNvSpPr>
          <p:nvPr>
            <p:ph type="pic" idx="1"/>
          </p:nvPr>
        </p:nvSpPr>
        <p:spPr>
          <a:xfrm>
            <a:off x="151057" y="87923"/>
            <a:ext cx="4414716" cy="299614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br>
              <a:rPr lang="en-US" dirty="0"/>
            </a:br>
            <a:endParaRPr lang="en-US" dirty="0"/>
          </a:p>
          <a:p>
            <a:pPr lvl="0"/>
            <a:endParaRPr lang="en-US" dirty="0"/>
          </a:p>
        </p:txBody>
      </p:sp>
      <p:pic>
        <p:nvPicPr>
          <p:cNvPr id="4" name="Picture 3" descr="hood1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089599" y="2259862"/>
            <a:ext cx="3565356" cy="2216342"/>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6" name="Content Placeholder 3"/>
          <p:cNvSpPr>
            <a:spLocks noGrp="1"/>
          </p:cNvSpPr>
          <p:nvPr>
            <p:ph sz="half" idx="13" hasCustomPrompt="1"/>
          </p:nvPr>
        </p:nvSpPr>
        <p:spPr>
          <a:xfrm>
            <a:off x="151058" y="3267808"/>
            <a:ext cx="7332173" cy="1062404"/>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br>
              <a:rPr lang="en-US" dirty="0"/>
            </a:br>
            <a:endParaRPr lang="en-US" dirty="0"/>
          </a:p>
          <a:p>
            <a:pPr lvl="0"/>
            <a:endParaRPr lang="en-US" dirty="0"/>
          </a:p>
        </p:txBody>
      </p:sp>
    </p:spTree>
    <p:extLst>
      <p:ext uri="{BB962C8B-B14F-4D97-AF65-F5344CB8AC3E}">
        <p14:creationId xmlns:p14="http://schemas.microsoft.com/office/powerpoint/2010/main" val="10542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1"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
        <p:nvSpPr>
          <p:cNvPr id="13" name="Picture Placeholder 2"/>
          <p:cNvSpPr>
            <a:spLocks noGrp="1"/>
          </p:cNvSpPr>
          <p:nvPr>
            <p:ph type="pic" idx="1"/>
          </p:nvPr>
        </p:nvSpPr>
        <p:spPr>
          <a:xfrm>
            <a:off x="151057" y="87923"/>
            <a:ext cx="4414716" cy="299614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br>
              <a:rPr lang="en-US" dirty="0"/>
            </a:br>
            <a:endParaRPr lang="en-US" dirty="0"/>
          </a:p>
          <a:p>
            <a:pPr lvl="0"/>
            <a:endParaRPr lang="en-US" dirty="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30501" y="2066193"/>
            <a:ext cx="2059621" cy="2390353"/>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53390" y="3913909"/>
            <a:ext cx="1736732" cy="562295"/>
          </a:xfrm>
          <a:prstGeom prst="rect">
            <a:avLst/>
          </a:prstGeom>
        </p:spPr>
      </p:pic>
      <p:sp>
        <p:nvSpPr>
          <p:cNvPr id="16" name="Content Placeholder 3"/>
          <p:cNvSpPr>
            <a:spLocks noGrp="1"/>
          </p:cNvSpPr>
          <p:nvPr>
            <p:ph sz="half" idx="13" hasCustomPrompt="1"/>
          </p:nvPr>
        </p:nvSpPr>
        <p:spPr>
          <a:xfrm>
            <a:off x="151058" y="3267808"/>
            <a:ext cx="7332173" cy="1062404"/>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br>
              <a:rPr lang="en-US" dirty="0"/>
            </a:br>
            <a:endParaRPr lang="en-US" dirty="0"/>
          </a:p>
          <a:p>
            <a:pPr lvl="0"/>
            <a:endParaRPr lang="en-US" dirty="0"/>
          </a:p>
        </p:txBody>
      </p:sp>
    </p:spTree>
    <p:extLst>
      <p:ext uri="{BB962C8B-B14F-4D97-AF65-F5344CB8AC3E}">
        <p14:creationId xmlns:p14="http://schemas.microsoft.com/office/powerpoint/2010/main" val="198935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1"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
        <p:nvSpPr>
          <p:cNvPr id="13" name="Picture Placeholder 2"/>
          <p:cNvSpPr>
            <a:spLocks noGrp="1"/>
          </p:cNvSpPr>
          <p:nvPr>
            <p:ph type="pic" idx="1"/>
          </p:nvPr>
        </p:nvSpPr>
        <p:spPr>
          <a:xfrm>
            <a:off x="151057" y="87923"/>
            <a:ext cx="4414716" cy="299614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br>
              <a:rPr lang="en-US" dirty="0"/>
            </a:br>
            <a:endParaRPr lang="en-US" dirty="0"/>
          </a:p>
          <a:p>
            <a:pPr lvl="0"/>
            <a:endParaRPr lang="en-US" dirty="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75098" y="2321089"/>
            <a:ext cx="2482904" cy="2135457"/>
          </a:xfrm>
          <a:prstGeom prst="rect">
            <a:avLst/>
          </a:prstGeom>
        </p:spPr>
      </p:pic>
      <p:sp>
        <p:nvSpPr>
          <p:cNvPr id="16" name="Content Placeholder 3"/>
          <p:cNvSpPr>
            <a:spLocks noGrp="1"/>
          </p:cNvSpPr>
          <p:nvPr>
            <p:ph sz="half" idx="13" hasCustomPrompt="1"/>
          </p:nvPr>
        </p:nvSpPr>
        <p:spPr>
          <a:xfrm>
            <a:off x="151058" y="3267808"/>
            <a:ext cx="7332173" cy="1062404"/>
          </a:xfrm>
          <a:prstGeom prst="rect">
            <a:avLst/>
          </a:prstGeom>
        </p:spPr>
        <p:txBody>
          <a:bodyPr/>
          <a:lstStyle>
            <a:lvl1pPr>
              <a:defRPr sz="1800">
                <a:solidFill>
                  <a:schemeClr val="bg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br>
              <a:rPr lang="en-US" dirty="0"/>
            </a:br>
            <a:endParaRPr lang="en-US" dirty="0"/>
          </a:p>
          <a:p>
            <a:pPr lvl="0"/>
            <a:endParaRPr lang="en-US" dirty="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37053" y="3913909"/>
            <a:ext cx="1553069" cy="562295"/>
          </a:xfrm>
          <a:prstGeom prst="rect">
            <a:avLst/>
          </a:prstGeom>
        </p:spPr>
      </p:pic>
    </p:spTree>
    <p:extLst>
      <p:ext uri="{BB962C8B-B14F-4D97-AF65-F5344CB8AC3E}">
        <p14:creationId xmlns:p14="http://schemas.microsoft.com/office/powerpoint/2010/main" val="309684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38"/>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endParaRPr lang="en-US" sz="1050" dirty="0">
              <a:solidFill>
                <a:schemeClr val="tx1"/>
              </a:solidFill>
            </a:endParaRPr>
          </a:p>
        </p:txBody>
      </p:sp>
      <p:sp>
        <p:nvSpPr>
          <p:cNvPr id="8" name="Rectangle 7"/>
          <p:cNvSpPr/>
          <p:nvPr userDrawn="1"/>
        </p:nvSpPr>
        <p:spPr>
          <a:xfrm>
            <a:off x="4693614" y="288638"/>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endParaRPr lang="en-US" sz="1050" dirty="0">
              <a:solidFill>
                <a:schemeClr val="tx1"/>
              </a:solidFill>
            </a:endParaRPr>
          </a:p>
        </p:txBody>
      </p:sp>
      <p:sp>
        <p:nvSpPr>
          <p:cNvPr id="9"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
        <p:nvSpPr>
          <p:cNvPr id="11" name="Content Placeholder 2"/>
          <p:cNvSpPr>
            <a:spLocks noGrp="1"/>
          </p:cNvSpPr>
          <p:nvPr>
            <p:ph idx="10"/>
          </p:nvPr>
        </p:nvSpPr>
        <p:spPr>
          <a:xfrm>
            <a:off x="521618" y="376560"/>
            <a:ext cx="3757305" cy="2523328"/>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2"/>
          </p:nvPr>
        </p:nvSpPr>
        <p:spPr>
          <a:xfrm>
            <a:off x="4840153" y="395613"/>
            <a:ext cx="3757305" cy="2523328"/>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rbsb2_18.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81602" y="1906579"/>
            <a:ext cx="1305615" cy="2667762"/>
          </a:xfrm>
          <a:prstGeom prst="rect">
            <a:avLst/>
          </a:prstGeom>
        </p:spPr>
      </p:pic>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37053" y="3913909"/>
            <a:ext cx="1553069" cy="562295"/>
          </a:xfrm>
          <a:prstGeom prst="rect">
            <a:avLst/>
          </a:prstGeom>
        </p:spPr>
      </p:pic>
    </p:spTree>
    <p:extLst>
      <p:ext uri="{BB962C8B-B14F-4D97-AF65-F5344CB8AC3E}">
        <p14:creationId xmlns:p14="http://schemas.microsoft.com/office/powerpoint/2010/main" val="26082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01277" y="-95796"/>
            <a:ext cx="7703981" cy="4572000"/>
          </a:xfrm>
          <a:prstGeom prst="rect">
            <a:avLst/>
          </a:prstGeom>
        </p:spPr>
      </p:pic>
      <p:sp>
        <p:nvSpPr>
          <p:cNvPr id="6" name="Rectangle 5"/>
          <p:cNvSpPr/>
          <p:nvPr userDrawn="1"/>
        </p:nvSpPr>
        <p:spPr>
          <a:xfrm>
            <a:off x="0" y="-117232"/>
            <a:ext cx="4261812" cy="4572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endParaRPr lang="en-US" sz="1050" dirty="0">
              <a:solidFill>
                <a:schemeClr val="tx1"/>
              </a:solidFill>
            </a:endParaRPr>
          </a:p>
        </p:txBody>
      </p:sp>
      <p:sp>
        <p:nvSpPr>
          <p:cNvPr id="11" name="Content Placeholder 2"/>
          <p:cNvSpPr>
            <a:spLocks noGrp="1"/>
          </p:cNvSpPr>
          <p:nvPr>
            <p:ph idx="10"/>
          </p:nvPr>
        </p:nvSpPr>
        <p:spPr>
          <a:xfrm>
            <a:off x="322385" y="156752"/>
            <a:ext cx="3839307" cy="2642133"/>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37053" y="3913909"/>
            <a:ext cx="1553069" cy="562295"/>
          </a:xfrm>
          <a:prstGeom prst="rect">
            <a:avLst/>
          </a:prstGeom>
        </p:spPr>
      </p:pic>
    </p:spTree>
    <p:extLst>
      <p:ext uri="{BB962C8B-B14F-4D97-AF65-F5344CB8AC3E}">
        <p14:creationId xmlns:p14="http://schemas.microsoft.com/office/powerpoint/2010/main" val="247025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38"/>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endParaRPr lang="en-US" sz="1050" dirty="0">
              <a:solidFill>
                <a:schemeClr val="tx1"/>
              </a:solidFill>
            </a:endParaRPr>
          </a:p>
        </p:txBody>
      </p:sp>
      <p:sp>
        <p:nvSpPr>
          <p:cNvPr id="9"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
        <p:nvSpPr>
          <p:cNvPr id="10" name="Picture Placeholder 2"/>
          <p:cNvSpPr>
            <a:spLocks noGrp="1"/>
          </p:cNvSpPr>
          <p:nvPr>
            <p:ph type="pic" idx="12"/>
          </p:nvPr>
        </p:nvSpPr>
        <p:spPr>
          <a:xfrm>
            <a:off x="393819" y="288637"/>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11" name="Text Placeholder 3"/>
          <p:cNvSpPr>
            <a:spLocks noGrp="1"/>
          </p:cNvSpPr>
          <p:nvPr>
            <p:ph type="body" sz="half" idx="2"/>
          </p:nvPr>
        </p:nvSpPr>
        <p:spPr>
          <a:xfrm>
            <a:off x="393819" y="2811965"/>
            <a:ext cx="4024243" cy="807536"/>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2" name="Rectangle 11"/>
          <p:cNvSpPr/>
          <p:nvPr userDrawn="1"/>
        </p:nvSpPr>
        <p:spPr>
          <a:xfrm>
            <a:off x="4666143" y="288638"/>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endParaRPr lang="en-US" sz="1050" dirty="0">
              <a:solidFill>
                <a:schemeClr val="tx1"/>
              </a:solidFill>
            </a:endParaRPr>
          </a:p>
        </p:txBody>
      </p:sp>
      <p:sp>
        <p:nvSpPr>
          <p:cNvPr id="13" name="Picture Placeholder 2"/>
          <p:cNvSpPr>
            <a:spLocks noGrp="1"/>
          </p:cNvSpPr>
          <p:nvPr>
            <p:ph type="pic" idx="13"/>
          </p:nvPr>
        </p:nvSpPr>
        <p:spPr>
          <a:xfrm>
            <a:off x="4675113" y="288637"/>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14" name="Text Placeholder 3"/>
          <p:cNvSpPr>
            <a:spLocks noGrp="1"/>
          </p:cNvSpPr>
          <p:nvPr>
            <p:ph type="body" sz="half" idx="14"/>
          </p:nvPr>
        </p:nvSpPr>
        <p:spPr>
          <a:xfrm>
            <a:off x="4675913" y="2811965"/>
            <a:ext cx="4024243" cy="807536"/>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15" name="Picture 1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37053" y="3913909"/>
            <a:ext cx="1553069" cy="562295"/>
          </a:xfrm>
          <a:prstGeom prst="rect">
            <a:avLst/>
          </a:prstGeom>
        </p:spPr>
      </p:pic>
    </p:spTree>
    <p:extLst>
      <p:ext uri="{BB962C8B-B14F-4D97-AF65-F5344CB8AC3E}">
        <p14:creationId xmlns:p14="http://schemas.microsoft.com/office/powerpoint/2010/main" val="41864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
        <p:nvSpPr>
          <p:cNvPr id="9" name="Content Placeholder 2"/>
          <p:cNvSpPr>
            <a:spLocks noGrp="1"/>
          </p:cNvSpPr>
          <p:nvPr>
            <p:ph idx="1"/>
          </p:nvPr>
        </p:nvSpPr>
        <p:spPr>
          <a:xfrm>
            <a:off x="224693" y="278605"/>
            <a:ext cx="8675077" cy="1399262"/>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10" name="Content Placeholder 2"/>
          <p:cNvSpPr>
            <a:spLocks noGrp="1"/>
          </p:cNvSpPr>
          <p:nvPr>
            <p:ph idx="10"/>
          </p:nvPr>
        </p:nvSpPr>
        <p:spPr>
          <a:xfrm>
            <a:off x="4542692" y="1782480"/>
            <a:ext cx="4357077" cy="2523328"/>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idx="12"/>
          </p:nvPr>
        </p:nvSpPr>
        <p:spPr>
          <a:xfrm>
            <a:off x="228601" y="1782480"/>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4" name="Picture 3" descr="hood1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68443" y="2259862"/>
            <a:ext cx="3808206" cy="2216342"/>
          </a:xfrm>
          <a:prstGeom prst="rect">
            <a:avLst/>
          </a:prstGeom>
        </p:spPr>
      </p:pic>
    </p:spTree>
    <p:extLst>
      <p:ext uri="{BB962C8B-B14F-4D97-AF65-F5344CB8AC3E}">
        <p14:creationId xmlns:p14="http://schemas.microsoft.com/office/powerpoint/2010/main" val="326370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6690" y="1"/>
            <a:ext cx="8451448" cy="4451079"/>
          </a:xfrm>
          <a:prstGeom prst="rect">
            <a:avLst/>
          </a:prstGeom>
        </p:spPr>
      </p:pic>
      <p:sp>
        <p:nvSpPr>
          <p:cNvPr id="9" name="Rectangle 8"/>
          <p:cNvSpPr/>
          <p:nvPr userDrawn="1"/>
        </p:nvSpPr>
        <p:spPr>
          <a:xfrm>
            <a:off x="5434062" y="0"/>
            <a:ext cx="3709939" cy="44510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endParaRPr lang="en-US" sz="1050" dirty="0">
              <a:solidFill>
                <a:schemeClr val="tx1"/>
              </a:solidFill>
            </a:endParaRPr>
          </a:p>
        </p:txBody>
      </p:sp>
      <p:sp>
        <p:nvSpPr>
          <p:cNvPr id="11"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
        <p:nvSpPr>
          <p:cNvPr id="13" name="Text Placeholder 2"/>
          <p:cNvSpPr>
            <a:spLocks noGrp="1"/>
          </p:cNvSpPr>
          <p:nvPr>
            <p:ph type="body" idx="1"/>
          </p:nvPr>
        </p:nvSpPr>
        <p:spPr>
          <a:xfrm>
            <a:off x="5646734" y="154429"/>
            <a:ext cx="3272575" cy="479822"/>
          </a:xfrm>
          <a:prstGeom prst="rect">
            <a:avLst/>
          </a:prstGeom>
        </p:spPr>
        <p:txBody>
          <a:bodyPr anchor="b"/>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4" name="Content Placeholder 3"/>
          <p:cNvSpPr>
            <a:spLocks noGrp="1"/>
          </p:cNvSpPr>
          <p:nvPr>
            <p:ph sz="half" idx="2" hasCustomPrompt="1"/>
          </p:nvPr>
        </p:nvSpPr>
        <p:spPr>
          <a:xfrm>
            <a:off x="5646734" y="795436"/>
            <a:ext cx="3272575" cy="2355138"/>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br>
              <a:rPr lang="en-US" dirty="0"/>
            </a:br>
            <a:endParaRPr lang="en-US" dirty="0"/>
          </a:p>
          <a:p>
            <a:pPr lvl="0"/>
            <a:endParaRPr lang="en-US" dirty="0"/>
          </a:p>
        </p:txBody>
      </p:sp>
    </p:spTree>
    <p:extLst>
      <p:ext uri="{BB962C8B-B14F-4D97-AF65-F5344CB8AC3E}">
        <p14:creationId xmlns:p14="http://schemas.microsoft.com/office/powerpoint/2010/main" val="409552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DFE31CF-27C4-4527-B0DD-956A1B90AAA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74D94-FDB8-4E45-B0FA-9623BD57186E}" type="slidenum">
              <a:rPr lang="en-US" smtClean="0"/>
              <a:t>‹#›</a:t>
            </a:fld>
            <a:endParaRPr lang="en-US"/>
          </a:p>
        </p:txBody>
      </p:sp>
    </p:spTree>
    <p:extLst>
      <p:ext uri="{BB962C8B-B14F-4D97-AF65-F5344CB8AC3E}">
        <p14:creationId xmlns:p14="http://schemas.microsoft.com/office/powerpoint/2010/main" val="1320788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6305" y="-547999"/>
            <a:ext cx="9621213" cy="5006885"/>
          </a:xfrm>
          <a:prstGeom prst="rect">
            <a:avLst/>
          </a:prstGeom>
        </p:spPr>
      </p:pic>
      <p:sp>
        <p:nvSpPr>
          <p:cNvPr id="7" name="Rectangle 6"/>
          <p:cNvSpPr/>
          <p:nvPr userDrawn="1"/>
        </p:nvSpPr>
        <p:spPr>
          <a:xfrm>
            <a:off x="-261698" y="-111628"/>
            <a:ext cx="9636606" cy="457051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endParaRPr lang="en-US" sz="1050" dirty="0">
              <a:solidFill>
                <a:schemeClr val="tx1"/>
              </a:solidFill>
            </a:endParaRPr>
          </a:p>
        </p:txBody>
      </p:sp>
      <p:sp>
        <p:nvSpPr>
          <p:cNvPr id="2" name="Title 1"/>
          <p:cNvSpPr>
            <a:spLocks noGrp="1"/>
          </p:cNvSpPr>
          <p:nvPr>
            <p:ph type="ctrTitle"/>
          </p:nvPr>
        </p:nvSpPr>
        <p:spPr>
          <a:xfrm>
            <a:off x="0" y="1"/>
            <a:ext cx="9144000" cy="723631"/>
          </a:xfrm>
        </p:spPr>
        <p:txBody>
          <a:bodyPr anchor="ctr">
            <a:noAutofit/>
          </a:bodyPr>
          <a:lstStyle>
            <a:lvl1pPr algn="l">
              <a:defRPr sz="3000"/>
            </a:lvl1pPr>
          </a:lstStyle>
          <a:p>
            <a:r>
              <a:rPr lang="en-US" dirty="0"/>
              <a:t>Click to edit Master title style</a:t>
            </a:r>
            <a:endParaRPr dirty="0"/>
          </a:p>
        </p:txBody>
      </p:sp>
      <p:sp>
        <p:nvSpPr>
          <p:cNvPr id="9" name="Content Placeholder 2"/>
          <p:cNvSpPr>
            <a:spLocks noGrp="1"/>
          </p:cNvSpPr>
          <p:nvPr>
            <p:ph idx="1"/>
          </p:nvPr>
        </p:nvSpPr>
        <p:spPr>
          <a:xfrm>
            <a:off x="-1" y="813473"/>
            <a:ext cx="9090121" cy="1692336"/>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10" name="Content Placeholder 2"/>
          <p:cNvSpPr>
            <a:spLocks noGrp="1"/>
          </p:cNvSpPr>
          <p:nvPr>
            <p:ph idx="13"/>
          </p:nvPr>
        </p:nvSpPr>
        <p:spPr>
          <a:xfrm>
            <a:off x="-1" y="2639159"/>
            <a:ext cx="9090121" cy="1692336"/>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11"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37053" y="3913909"/>
            <a:ext cx="1553069" cy="562295"/>
          </a:xfrm>
          <a:prstGeom prst="rect">
            <a:avLst/>
          </a:prstGeom>
        </p:spPr>
      </p:pic>
    </p:spTree>
    <p:extLst>
      <p:ext uri="{BB962C8B-B14F-4D97-AF65-F5344CB8AC3E}">
        <p14:creationId xmlns:p14="http://schemas.microsoft.com/office/powerpoint/2010/main" val="72538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05430"/>
            <a:ext cx="6316419" cy="4147683"/>
          </a:xfrm>
          <a:prstGeom prst="rect">
            <a:avLst/>
          </a:prstGeom>
        </p:spPr>
      </p:pic>
      <p:sp>
        <p:nvSpPr>
          <p:cNvPr id="2" name="Title 1"/>
          <p:cNvSpPr>
            <a:spLocks noGrp="1"/>
          </p:cNvSpPr>
          <p:nvPr>
            <p:ph type="ctrTitle"/>
          </p:nvPr>
        </p:nvSpPr>
        <p:spPr>
          <a:xfrm>
            <a:off x="0" y="2"/>
            <a:ext cx="9144000" cy="723631"/>
          </a:xfrm>
        </p:spPr>
        <p:txBody>
          <a:bodyPr anchor="ctr">
            <a:noAutofit/>
          </a:bodyPr>
          <a:lstStyle>
            <a:lvl1pPr algn="l">
              <a:defRPr sz="4000"/>
            </a:lvl1pPr>
          </a:lstStyle>
          <a:p>
            <a:r>
              <a:rPr lang="en-US" dirty="0"/>
              <a:t>Click to edit Master title style</a:t>
            </a:r>
            <a:endParaRPr dirty="0"/>
          </a:p>
        </p:txBody>
      </p:sp>
      <p:sp>
        <p:nvSpPr>
          <p:cNvPr id="4" name="Rectangle 3"/>
          <p:cNvSpPr/>
          <p:nvPr userDrawn="1"/>
        </p:nvSpPr>
        <p:spPr>
          <a:xfrm>
            <a:off x="4396159" y="723631"/>
            <a:ext cx="4738077" cy="372948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8" name="Text Placeholder 2"/>
          <p:cNvSpPr>
            <a:spLocks noGrp="1"/>
          </p:cNvSpPr>
          <p:nvPr>
            <p:ph type="body" idx="1"/>
          </p:nvPr>
        </p:nvSpPr>
        <p:spPr>
          <a:xfrm>
            <a:off x="4777272" y="960391"/>
            <a:ext cx="4040188" cy="47982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p:cNvSpPr>
            <a:spLocks noGrp="1"/>
          </p:cNvSpPr>
          <p:nvPr>
            <p:ph sz="half" idx="2" hasCustomPrompt="1"/>
          </p:nvPr>
        </p:nvSpPr>
        <p:spPr>
          <a:xfrm>
            <a:off x="4777272" y="1601397"/>
            <a:ext cx="4040188"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br>
              <a:rPr lang="en-US" dirty="0"/>
            </a:br>
            <a:endParaRPr lang="en-US" dirty="0"/>
          </a:p>
          <a:p>
            <a:pPr lvl="0"/>
            <a:endParaRPr lang="en-US" dirty="0"/>
          </a:p>
        </p:txBody>
      </p:sp>
      <p:pic>
        <p:nvPicPr>
          <p:cNvPr id="5" name="Picture 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1698" y="-2911105"/>
            <a:ext cx="11258298" cy="7367166"/>
          </a:xfrm>
          <a:prstGeom prst="rect">
            <a:avLst/>
          </a:prstGeom>
        </p:spPr>
      </p:pic>
      <p:sp>
        <p:nvSpPr>
          <p:cNvPr id="7" name="Rectangle 6"/>
          <p:cNvSpPr/>
          <p:nvPr userDrawn="1"/>
        </p:nvSpPr>
        <p:spPr>
          <a:xfrm>
            <a:off x="-261698" y="-111628"/>
            <a:ext cx="9636606" cy="457051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2" name="Title 1"/>
          <p:cNvSpPr>
            <a:spLocks noGrp="1"/>
          </p:cNvSpPr>
          <p:nvPr>
            <p:ph type="ctrTitle" hasCustomPrompt="1"/>
          </p:nvPr>
        </p:nvSpPr>
        <p:spPr>
          <a:xfrm>
            <a:off x="0" y="2"/>
            <a:ext cx="9144000" cy="723631"/>
          </a:xfrm>
        </p:spPr>
        <p:txBody>
          <a:bodyPr anchor="ctr">
            <a:noAutofit/>
          </a:bodyPr>
          <a:lstStyle>
            <a:lvl1pPr algn="l">
              <a:defRPr sz="4000"/>
            </a:lvl1pPr>
          </a:lstStyle>
          <a:p>
            <a:r>
              <a:rPr lang="en-US" dirty="0"/>
              <a:t>Click to add title</a:t>
            </a:r>
            <a:endParaRPr dirty="0"/>
          </a:p>
        </p:txBody>
      </p:sp>
      <p:sp>
        <p:nvSpPr>
          <p:cNvPr id="9" name="Content Placeholder 2"/>
          <p:cNvSpPr>
            <a:spLocks noGrp="1"/>
          </p:cNvSpPr>
          <p:nvPr>
            <p:ph idx="1"/>
          </p:nvPr>
        </p:nvSpPr>
        <p:spPr>
          <a:xfrm>
            <a:off x="-1" y="813473"/>
            <a:ext cx="9090121" cy="1692336"/>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a:t>Click to edit Master text styles</a:t>
            </a:r>
          </a:p>
        </p:txBody>
      </p:sp>
      <p:sp>
        <p:nvSpPr>
          <p:cNvPr id="10" name="Content Placeholder 2"/>
          <p:cNvSpPr>
            <a:spLocks noGrp="1"/>
          </p:cNvSpPr>
          <p:nvPr>
            <p:ph idx="13"/>
          </p:nvPr>
        </p:nvSpPr>
        <p:spPr>
          <a:xfrm>
            <a:off x="-1" y="2639159"/>
            <a:ext cx="9090121" cy="1692336"/>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6173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07304" y="1"/>
            <a:ext cx="7363336" cy="4452590"/>
          </a:xfrm>
          <a:prstGeom prst="rect">
            <a:avLst/>
          </a:prstGeom>
        </p:spPr>
      </p:pic>
      <p:sp>
        <p:nvSpPr>
          <p:cNvPr id="4" name="Rectangle 3"/>
          <p:cNvSpPr/>
          <p:nvPr userDrawn="1"/>
        </p:nvSpPr>
        <p:spPr>
          <a:xfrm>
            <a:off x="1" y="1"/>
            <a:ext cx="4572000" cy="445259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3432"/>
            <a:ext cx="9444182" cy="747022"/>
          </a:xfrm>
          <a:solidFill>
            <a:schemeClr val="tx2"/>
          </a:solidFill>
        </p:spPr>
        <p:txBody>
          <a:bodyPr anchor="ctr">
            <a:noAutofit/>
          </a:bodyPr>
          <a:lstStyle>
            <a:lvl1pPr algn="l">
              <a:defRPr sz="4000"/>
            </a:lvl1pPr>
          </a:lstStyle>
          <a:p>
            <a:endParaRPr dirty="0"/>
          </a:p>
        </p:txBody>
      </p:sp>
      <p:sp>
        <p:nvSpPr>
          <p:cNvPr id="8" name="Text Placeholder 2"/>
          <p:cNvSpPr>
            <a:spLocks noGrp="1"/>
          </p:cNvSpPr>
          <p:nvPr>
            <p:ph type="body" idx="1"/>
          </p:nvPr>
        </p:nvSpPr>
        <p:spPr>
          <a:xfrm>
            <a:off x="244349" y="917767"/>
            <a:ext cx="4040188" cy="47982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p:cNvSpPr>
            <a:spLocks noGrp="1"/>
          </p:cNvSpPr>
          <p:nvPr>
            <p:ph sz="half" idx="2" hasCustomPrompt="1"/>
          </p:nvPr>
        </p:nvSpPr>
        <p:spPr>
          <a:xfrm>
            <a:off x="244349" y="1558772"/>
            <a:ext cx="4040188"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br>
              <a:rPr lang="en-US" dirty="0"/>
            </a:br>
            <a:endParaRPr lang="en-US" dirty="0"/>
          </a:p>
          <a:p>
            <a:pPr lvl="0"/>
            <a:endParaRPr lang="en-US" dirty="0"/>
          </a:p>
        </p:txBody>
      </p:sp>
      <p:pic>
        <p:nvPicPr>
          <p:cNvPr id="11" name="Picture 10"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62581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4000" y="-2037110"/>
            <a:ext cx="9698181" cy="6489701"/>
          </a:xfrm>
          <a:prstGeom prst="rect">
            <a:avLst/>
          </a:prstGeom>
        </p:spPr>
      </p:pic>
      <p:sp>
        <p:nvSpPr>
          <p:cNvPr id="8" name="Rectangle 7"/>
          <p:cNvSpPr/>
          <p:nvPr userDrawn="1"/>
        </p:nvSpPr>
        <p:spPr>
          <a:xfrm>
            <a:off x="-254000" y="-117401"/>
            <a:ext cx="9636606" cy="4570514"/>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3432"/>
            <a:ext cx="9444182" cy="747022"/>
          </a:xfrm>
          <a:solidFill>
            <a:schemeClr val="tx2"/>
          </a:solidFill>
        </p:spPr>
        <p:txBody>
          <a:bodyPr anchor="ctr">
            <a:noAutofit/>
          </a:bodyPr>
          <a:lstStyle>
            <a:lvl1pPr algn="l">
              <a:defRPr sz="4000"/>
            </a:lvl1pPr>
          </a:lstStyle>
          <a:p>
            <a:endParaRPr dirty="0"/>
          </a:p>
        </p:txBody>
      </p:sp>
      <p:sp>
        <p:nvSpPr>
          <p:cNvPr id="10" name="Content Placeholder 2"/>
          <p:cNvSpPr>
            <a:spLocks noGrp="1"/>
          </p:cNvSpPr>
          <p:nvPr>
            <p:ph idx="1"/>
          </p:nvPr>
        </p:nvSpPr>
        <p:spPr>
          <a:xfrm>
            <a:off x="3135440" y="857253"/>
            <a:ext cx="5954685" cy="344855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17587" y="1541914"/>
            <a:ext cx="3008313" cy="2763896"/>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3"/>
          <p:cNvSpPr>
            <a:spLocks noGrp="1"/>
          </p:cNvSpPr>
          <p:nvPr>
            <p:ph type="body" sz="half" idx="12"/>
          </p:nvPr>
        </p:nvSpPr>
        <p:spPr>
          <a:xfrm>
            <a:off x="20890" y="850255"/>
            <a:ext cx="3008313" cy="607805"/>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50504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14" name="Title 1"/>
          <p:cNvSpPr>
            <a:spLocks noGrp="1"/>
          </p:cNvSpPr>
          <p:nvPr>
            <p:ph type="ctrTitle"/>
          </p:nvPr>
        </p:nvSpPr>
        <p:spPr>
          <a:xfrm>
            <a:off x="-78154" y="-117400"/>
            <a:ext cx="9300308" cy="1102519"/>
          </a:xfrm>
        </p:spPr>
        <p:txBody>
          <a:bodyPr/>
          <a:lstStyle/>
          <a:p>
            <a:r>
              <a:rPr lang="en-US"/>
              <a:t>Click to edit Master title style</a:t>
            </a:r>
          </a:p>
        </p:txBody>
      </p:sp>
      <p:sp>
        <p:nvSpPr>
          <p:cNvPr id="15" name="Subtitle 2"/>
          <p:cNvSpPr>
            <a:spLocks noGrp="1"/>
          </p:cNvSpPr>
          <p:nvPr>
            <p:ph type="subTitle" idx="1"/>
          </p:nvPr>
        </p:nvSpPr>
        <p:spPr>
          <a:xfrm>
            <a:off x="-78154" y="980174"/>
            <a:ext cx="9300308" cy="382635"/>
          </a:xfrm>
          <a:prstGeom prst="rect">
            <a:avLst/>
          </a:prstGeom>
          <a:solidFill>
            <a:schemeClr val="tx1">
              <a:alpha val="49000"/>
            </a:schemeClr>
          </a:solidFill>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1337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14" name="Title 1"/>
          <p:cNvSpPr>
            <a:spLocks noGrp="1"/>
          </p:cNvSpPr>
          <p:nvPr>
            <p:ph type="ctrTitle"/>
          </p:nvPr>
        </p:nvSpPr>
        <p:spPr>
          <a:xfrm>
            <a:off x="-78154" y="-117400"/>
            <a:ext cx="9300308" cy="1102519"/>
          </a:xfrm>
        </p:spPr>
        <p:txBody>
          <a:bodyPr/>
          <a:lstStyle/>
          <a:p>
            <a:r>
              <a:rPr lang="en-US"/>
              <a:t>Click to edit Master title style</a:t>
            </a:r>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562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Title Slide with Picture">
    <p:spTree>
      <p:nvGrpSpPr>
        <p:cNvPr id="1" name=""/>
        <p:cNvGrpSpPr/>
        <p:nvPr/>
      </p:nvGrpSpPr>
      <p:grpSpPr>
        <a:xfrm>
          <a:off x="0" y="0"/>
          <a:ext cx="0" cy="0"/>
          <a:chOff x="0" y="0"/>
          <a:chExt cx="0" cy="0"/>
        </a:xfrm>
      </p:grpSpPr>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798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Title Slide with Picture">
    <p:spTree>
      <p:nvGrpSpPr>
        <p:cNvPr id="1" name=""/>
        <p:cNvGrpSpPr/>
        <p:nvPr/>
      </p:nvGrpSpPr>
      <p:grpSpPr>
        <a:xfrm>
          <a:off x="0" y="0"/>
          <a:ext cx="0" cy="0"/>
          <a:chOff x="0" y="0"/>
          <a:chExt cx="0" cy="0"/>
        </a:xfrm>
      </p:grpSpPr>
      <p:pic>
        <p:nvPicPr>
          <p:cNvPr id="8" name="Picture 7"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80266"/>
            <a:ext cx="9144000" cy="5798340"/>
          </a:xfrm>
          <a:prstGeom prst="rect">
            <a:avLst/>
          </a:prstGeom>
        </p:spPr>
      </p:pic>
      <p:sp>
        <p:nvSpPr>
          <p:cNvPr id="14" name="Title 1"/>
          <p:cNvSpPr>
            <a:spLocks noGrp="1"/>
          </p:cNvSpPr>
          <p:nvPr>
            <p:ph type="ctrTitle"/>
          </p:nvPr>
        </p:nvSpPr>
        <p:spPr>
          <a:xfrm>
            <a:off x="-78154" y="-117400"/>
            <a:ext cx="9300308" cy="1102519"/>
          </a:xfrm>
        </p:spPr>
        <p:txBody>
          <a:bodyPr/>
          <a:lstStyle/>
          <a:p>
            <a:r>
              <a:rPr lang="en-US"/>
              <a:t>Click to edit Master title style</a:t>
            </a:r>
          </a:p>
        </p:txBody>
      </p:sp>
      <p:sp>
        <p:nvSpPr>
          <p:cNvPr id="15" name="Subtitle 2"/>
          <p:cNvSpPr>
            <a:spLocks noGrp="1"/>
          </p:cNvSpPr>
          <p:nvPr>
            <p:ph type="subTitle" idx="1"/>
          </p:nvPr>
        </p:nvSpPr>
        <p:spPr>
          <a:xfrm>
            <a:off x="-78154" y="980174"/>
            <a:ext cx="9300308" cy="382635"/>
          </a:xfrm>
          <a:prstGeom prst="rect">
            <a:avLst/>
          </a:prstGeom>
          <a:solidFill>
            <a:schemeClr val="tx1">
              <a:alpha val="49000"/>
            </a:schemeClr>
          </a:solidFill>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9789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r>
              <a:rPr lang="en-US" sz="1400" dirty="0">
                <a:solidFill>
                  <a:schemeClr val="tx1"/>
                </a:solidFill>
              </a:rPr>
              <a:t/>
            </a:r>
            <a:br>
              <a:rPr lang="en-US" sz="1400" dirty="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956101"/>
            <a:ext cx="9144000" cy="5414987"/>
          </a:xfrm>
          <a:prstGeom prst="rect">
            <a:avLst/>
          </a:prstGeom>
        </p:spPr>
      </p:pic>
      <p:sp>
        <p:nvSpPr>
          <p:cNvPr id="14" name="Title 1"/>
          <p:cNvSpPr>
            <a:spLocks noGrp="1"/>
          </p:cNvSpPr>
          <p:nvPr>
            <p:ph type="ctrTitle"/>
          </p:nvPr>
        </p:nvSpPr>
        <p:spPr>
          <a:xfrm>
            <a:off x="-78154" y="-117400"/>
            <a:ext cx="9300308" cy="1102519"/>
          </a:xfrm>
        </p:spPr>
        <p:txBody>
          <a:bodyPr>
            <a:normAutofit/>
          </a:bodyPr>
          <a:lstStyle>
            <a:lvl1pPr>
              <a:defRPr sz="4400"/>
            </a:lvl1pPr>
          </a:lstStyle>
          <a:p>
            <a:r>
              <a:rPr lang="en-US" dirty="0"/>
              <a:t>Click to edit Master title style</a:t>
            </a:r>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2568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r>
              <a:rPr lang="en-US" sz="1400" dirty="0">
                <a:solidFill>
                  <a:schemeClr val="tx1"/>
                </a:solidFill>
              </a:rPr>
              <a:t/>
            </a:r>
            <a:br>
              <a:rPr lang="en-US" sz="1400" dirty="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34369"/>
            <a:ext cx="9144000" cy="5693255"/>
          </a:xfrm>
          <a:prstGeom prst="rect">
            <a:avLst/>
          </a:prstGeom>
        </p:spPr>
      </p:pic>
      <p:sp>
        <p:nvSpPr>
          <p:cNvPr id="8" name="Rectangle 7"/>
          <p:cNvSpPr/>
          <p:nvPr userDrawn="1"/>
        </p:nvSpPr>
        <p:spPr>
          <a:xfrm>
            <a:off x="0" y="-1170153"/>
            <a:ext cx="9382606" cy="5623266"/>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24697" y="278605"/>
            <a:ext cx="8675077" cy="1399262"/>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a:t>Click to edit Master text styles</a:t>
            </a:r>
          </a:p>
        </p:txBody>
      </p:sp>
      <p:sp>
        <p:nvSpPr>
          <p:cNvPr id="10" name="Content Placeholder 2"/>
          <p:cNvSpPr>
            <a:spLocks noGrp="1"/>
          </p:cNvSpPr>
          <p:nvPr>
            <p:ph idx="10"/>
          </p:nvPr>
        </p:nvSpPr>
        <p:spPr>
          <a:xfrm>
            <a:off x="224697" y="1782480"/>
            <a:ext cx="4357077"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idx="12"/>
          </p:nvPr>
        </p:nvSpPr>
        <p:spPr>
          <a:xfrm>
            <a:off x="4875527" y="1782482"/>
            <a:ext cx="4024243" cy="25233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8545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25009" y="0"/>
            <a:ext cx="7119173" cy="4452590"/>
          </a:xfrm>
          <a:prstGeom prst="rect">
            <a:avLst/>
          </a:prstGeom>
        </p:spPr>
      </p:pic>
      <p:sp>
        <p:nvSpPr>
          <p:cNvPr id="4" name="Rectangle 3"/>
          <p:cNvSpPr/>
          <p:nvPr userDrawn="1"/>
        </p:nvSpPr>
        <p:spPr>
          <a:xfrm>
            <a:off x="1" y="0"/>
            <a:ext cx="4572000" cy="445259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endParaRPr lang="en-US" sz="1050" dirty="0">
              <a:solidFill>
                <a:schemeClr val="tx1"/>
              </a:solidFill>
            </a:endParaRPr>
          </a:p>
        </p:txBody>
      </p:sp>
      <p:sp>
        <p:nvSpPr>
          <p:cNvPr id="6" name="Title 1"/>
          <p:cNvSpPr>
            <a:spLocks noGrp="1"/>
          </p:cNvSpPr>
          <p:nvPr>
            <p:ph type="ctrTitle"/>
          </p:nvPr>
        </p:nvSpPr>
        <p:spPr>
          <a:xfrm>
            <a:off x="1" y="-3432"/>
            <a:ext cx="9444182" cy="747022"/>
          </a:xfrm>
          <a:solidFill>
            <a:schemeClr val="tx2"/>
          </a:solidFill>
        </p:spPr>
        <p:txBody>
          <a:bodyPr anchor="ctr">
            <a:noAutofit/>
          </a:bodyPr>
          <a:lstStyle>
            <a:lvl1pPr algn="l">
              <a:defRPr sz="3000"/>
            </a:lvl1pPr>
          </a:lstStyle>
          <a:p>
            <a:endParaRPr dirty="0"/>
          </a:p>
        </p:txBody>
      </p:sp>
      <p:sp>
        <p:nvSpPr>
          <p:cNvPr id="8" name="Text Placeholder 2"/>
          <p:cNvSpPr>
            <a:spLocks noGrp="1"/>
          </p:cNvSpPr>
          <p:nvPr>
            <p:ph type="body" idx="1"/>
          </p:nvPr>
        </p:nvSpPr>
        <p:spPr>
          <a:xfrm>
            <a:off x="244350" y="917765"/>
            <a:ext cx="4040188" cy="479822"/>
          </a:xfrm>
          <a:prstGeom prst="rect">
            <a:avLst/>
          </a:prstGeom>
        </p:spPr>
        <p:txBody>
          <a:bodyPr anchor="b"/>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9" name="Content Placeholder 3"/>
          <p:cNvSpPr>
            <a:spLocks noGrp="1"/>
          </p:cNvSpPr>
          <p:nvPr>
            <p:ph sz="half" idx="2" hasCustomPrompt="1"/>
          </p:nvPr>
        </p:nvSpPr>
        <p:spPr>
          <a:xfrm>
            <a:off x="244350" y="1558772"/>
            <a:ext cx="4040188" cy="2355138"/>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br>
              <a:rPr lang="en-US" dirty="0"/>
            </a:br>
            <a:endParaRPr lang="en-US" dirty="0"/>
          </a:p>
          <a:p>
            <a:pPr lvl="0"/>
            <a:endParaRPr lang="en-US" dirty="0"/>
          </a:p>
        </p:txBody>
      </p:sp>
      <p:sp>
        <p:nvSpPr>
          <p:cNvPr id="10"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pic>
        <p:nvPicPr>
          <p:cNvPr id="11" name="Picture 10"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37053" y="3913909"/>
            <a:ext cx="1553069" cy="562295"/>
          </a:xfrm>
          <a:prstGeom prst="rect">
            <a:avLst/>
          </a:prstGeom>
        </p:spPr>
      </p:pic>
    </p:spTree>
    <p:extLst>
      <p:ext uri="{BB962C8B-B14F-4D97-AF65-F5344CB8AC3E}">
        <p14:creationId xmlns:p14="http://schemas.microsoft.com/office/powerpoint/2010/main" val="30191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01550"/>
            <a:ext cx="6910280" cy="4554141"/>
          </a:xfrm>
          <a:prstGeom prst="rect">
            <a:avLst/>
          </a:prstGeom>
        </p:spPr>
      </p:pic>
      <p:sp>
        <p:nvSpPr>
          <p:cNvPr id="8" name="Rectangle 7"/>
          <p:cNvSpPr/>
          <p:nvPr userDrawn="1"/>
        </p:nvSpPr>
        <p:spPr>
          <a:xfrm>
            <a:off x="5364788" y="946729"/>
            <a:ext cx="4033212" cy="350586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5631232" y="1161720"/>
            <a:ext cx="3512768" cy="417184"/>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p:cNvSpPr>
            <a:spLocks noGrp="1"/>
          </p:cNvSpPr>
          <p:nvPr>
            <p:ph sz="half" idx="2" hasCustomPrompt="1"/>
          </p:nvPr>
        </p:nvSpPr>
        <p:spPr>
          <a:xfrm>
            <a:off x="5646615" y="1741660"/>
            <a:ext cx="3512768" cy="2456666"/>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br>
              <a:rPr lang="en-US" dirty="0"/>
            </a:br>
            <a:endParaRPr lang="en-US" dirty="0"/>
          </a:p>
          <a:p>
            <a:pPr lvl="0"/>
            <a:endParaRPr lang="en-US" dirty="0"/>
          </a:p>
        </p:txBody>
      </p:sp>
      <p:pic>
        <p:nvPicPr>
          <p:cNvPr id="9" name="Picture 8"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5532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346078" y="1161720"/>
            <a:ext cx="3512768" cy="417184"/>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p:cNvSpPr>
            <a:spLocks noGrp="1"/>
          </p:cNvSpPr>
          <p:nvPr>
            <p:ph sz="half" idx="2" hasCustomPrompt="1"/>
          </p:nvPr>
        </p:nvSpPr>
        <p:spPr>
          <a:xfrm>
            <a:off x="361461" y="1741660"/>
            <a:ext cx="3512768" cy="2456666"/>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br>
              <a:rPr lang="en-US" dirty="0"/>
            </a:br>
            <a:endParaRPr lang="en-US" dirty="0"/>
          </a:p>
          <a:p>
            <a:pPr lvl="0"/>
            <a:endParaRPr lang="en-US" dirty="0"/>
          </a:p>
        </p:txBody>
      </p:sp>
      <p:sp>
        <p:nvSpPr>
          <p:cNvPr id="9" name="Picture Placeholder 2"/>
          <p:cNvSpPr>
            <a:spLocks noGrp="1"/>
          </p:cNvSpPr>
          <p:nvPr>
            <p:ph type="pic" idx="12"/>
          </p:nvPr>
        </p:nvSpPr>
        <p:spPr>
          <a:xfrm>
            <a:off x="4761528" y="1161719"/>
            <a:ext cx="4024243" cy="25233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Picture 7"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95794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89008" y="-618823"/>
            <a:ext cx="7453405" cy="5073042"/>
          </a:xfrm>
          <a:prstGeom prst="rect">
            <a:avLst/>
          </a:prstGeom>
        </p:spPr>
      </p:pic>
      <p:sp>
        <p:nvSpPr>
          <p:cNvPr id="10" name="Rectangle 9"/>
          <p:cNvSpPr/>
          <p:nvPr userDrawn="1"/>
        </p:nvSpPr>
        <p:spPr>
          <a:xfrm>
            <a:off x="-1" y="-183240"/>
            <a:ext cx="3419231" cy="463745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17" name="Text Placeholder 2"/>
          <p:cNvSpPr>
            <a:spLocks noGrp="1"/>
          </p:cNvSpPr>
          <p:nvPr>
            <p:ph type="body" idx="1"/>
          </p:nvPr>
        </p:nvSpPr>
        <p:spPr>
          <a:xfrm>
            <a:off x="213217" y="1"/>
            <a:ext cx="2975708" cy="593312"/>
          </a:xfrm>
          <a:prstGeom prst="rect">
            <a:avLst/>
          </a:prstGeo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p:cNvSpPr>
            <a:spLocks noGrp="1"/>
          </p:cNvSpPr>
          <p:nvPr>
            <p:ph sz="half" idx="2" hasCustomPrompt="1"/>
          </p:nvPr>
        </p:nvSpPr>
        <p:spPr>
          <a:xfrm>
            <a:off x="228600" y="565290"/>
            <a:ext cx="2975708" cy="3493828"/>
          </a:xfrm>
          <a:prstGeom prst="rect">
            <a:avLst/>
          </a:prstGeo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br>
              <a:rPr lang="en-US" dirty="0"/>
            </a:br>
            <a:endParaRPr lang="en-US" dirty="0"/>
          </a:p>
          <a:p>
            <a:pPr lvl="0"/>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87026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br>
              <a:rPr lang="en-US" dirty="0"/>
            </a:br>
            <a:endParaRPr lang="en-US" dirty="0"/>
          </a:p>
          <a:p>
            <a:pPr lvl="0"/>
            <a:endParaRPr lang="en-US" dirty="0"/>
          </a:p>
        </p:txBody>
      </p:sp>
      <p:pic>
        <p:nvPicPr>
          <p:cNvPr id="4" name="Picture 3" descr="hood1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41939" y="2254684"/>
            <a:ext cx="3657395" cy="2221519"/>
          </a:xfrm>
          <a:prstGeom prst="rect">
            <a:avLst/>
          </a:prstGeom>
        </p:spPr>
      </p:pic>
      <p:sp>
        <p:nvSpPr>
          <p:cNvPr id="16" name="Content Placeholder 3"/>
          <p:cNvSpPr>
            <a:spLocks noGrp="1"/>
          </p:cNvSpPr>
          <p:nvPr>
            <p:ph sz="half" idx="13" hasCustomPrompt="1"/>
          </p:nvPr>
        </p:nvSpPr>
        <p:spPr>
          <a:xfrm>
            <a:off x="151062"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br>
              <a:rPr lang="en-US" dirty="0"/>
            </a:br>
            <a:endParaRPr lang="en-US" dirty="0"/>
          </a:p>
          <a:p>
            <a:pPr lvl="0"/>
            <a:endParaRPr lang="en-US" dirty="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975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br>
              <a:rPr lang="en-US" dirty="0"/>
            </a:br>
            <a:endParaRPr lang="en-US" dirty="0"/>
          </a:p>
          <a:p>
            <a:pPr lvl="0"/>
            <a:endParaRPr lang="en-US" dirty="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06268" y="1786275"/>
            <a:ext cx="2160827" cy="2670272"/>
          </a:xfrm>
          <a:prstGeom prst="rect">
            <a:avLst/>
          </a:prstGeom>
        </p:spPr>
      </p:pic>
      <p:sp>
        <p:nvSpPr>
          <p:cNvPr id="16" name="Content Placeholder 3"/>
          <p:cNvSpPr>
            <a:spLocks noGrp="1"/>
          </p:cNvSpPr>
          <p:nvPr>
            <p:ph sz="half" idx="13" hasCustomPrompt="1"/>
          </p:nvPr>
        </p:nvSpPr>
        <p:spPr>
          <a:xfrm>
            <a:off x="151062"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br>
              <a:rPr lang="en-US" dirty="0"/>
            </a:br>
            <a:endParaRPr lang="en-US" dirty="0"/>
          </a:p>
          <a:p>
            <a:pPr lvl="0"/>
            <a:endParaRPr lang="en-US" dirty="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94887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13" name="Picture Placeholder 2"/>
          <p:cNvSpPr>
            <a:spLocks noGrp="1"/>
          </p:cNvSpPr>
          <p:nvPr>
            <p:ph type="pic" idx="1"/>
          </p:nvPr>
        </p:nvSpPr>
        <p:spPr>
          <a:xfrm>
            <a:off x="151057" y="87922"/>
            <a:ext cx="4414716" cy="29961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4777272" y="87922"/>
            <a:ext cx="4040188" cy="47982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p:cNvSpPr>
            <a:spLocks noGrp="1"/>
          </p:cNvSpPr>
          <p:nvPr>
            <p:ph sz="half" idx="2" hasCustomPrompt="1"/>
          </p:nvPr>
        </p:nvSpPr>
        <p:spPr>
          <a:xfrm>
            <a:off x="4777272" y="728928"/>
            <a:ext cx="4040188" cy="23551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br>
              <a:rPr lang="en-US" dirty="0"/>
            </a:br>
            <a:endParaRPr lang="en-US" dirty="0"/>
          </a:p>
          <a:p>
            <a:pPr lvl="0"/>
            <a:endParaRPr lang="en-US" dirty="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79308" y="1606565"/>
            <a:ext cx="3030669" cy="2849982"/>
          </a:xfrm>
          <a:prstGeom prst="rect">
            <a:avLst/>
          </a:prstGeom>
        </p:spPr>
      </p:pic>
      <p:sp>
        <p:nvSpPr>
          <p:cNvPr id="16" name="Content Placeholder 3"/>
          <p:cNvSpPr>
            <a:spLocks noGrp="1"/>
          </p:cNvSpPr>
          <p:nvPr>
            <p:ph sz="half" idx="13" hasCustomPrompt="1"/>
          </p:nvPr>
        </p:nvSpPr>
        <p:spPr>
          <a:xfrm>
            <a:off x="151062" y="3267808"/>
            <a:ext cx="7332173" cy="106240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br>
              <a:rPr lang="en-US" dirty="0"/>
            </a:br>
            <a:endParaRPr lang="en-US" dirty="0"/>
          </a:p>
          <a:p>
            <a:pPr lvl="0"/>
            <a:endParaRPr lang="en-US" dirty="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18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39"/>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8" name="Rectangle 7"/>
          <p:cNvSpPr/>
          <p:nvPr userDrawn="1"/>
        </p:nvSpPr>
        <p:spPr>
          <a:xfrm>
            <a:off x="4693614" y="288639"/>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521623" y="376560"/>
            <a:ext cx="3757305"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2"/>
          </p:nvPr>
        </p:nvSpPr>
        <p:spPr>
          <a:xfrm>
            <a:off x="4840157" y="395613"/>
            <a:ext cx="3757305"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rbsb2_18.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398475"/>
            <a:ext cx="1606296" cy="3175866"/>
          </a:xfrm>
          <a:prstGeom prst="rect">
            <a:avLst/>
          </a:prstGeom>
        </p:spPr>
      </p:pic>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28736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82643" y="-208881"/>
            <a:ext cx="7095321" cy="4663649"/>
          </a:xfrm>
          <a:prstGeom prst="rect">
            <a:avLst/>
          </a:prstGeom>
        </p:spPr>
      </p:pic>
      <p:sp>
        <p:nvSpPr>
          <p:cNvPr id="6" name="Rectangle 5"/>
          <p:cNvSpPr/>
          <p:nvPr userDrawn="1"/>
        </p:nvSpPr>
        <p:spPr>
          <a:xfrm>
            <a:off x="0" y="-117232"/>
            <a:ext cx="4261812" cy="4572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322390" y="156752"/>
            <a:ext cx="3839307" cy="2642133"/>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59394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15455"/>
            <a:ext cx="9305636" cy="4572000"/>
          </a:xfrm>
          <a:prstGeom prst="rect">
            <a:avLst/>
          </a:prstGeom>
        </p:spPr>
      </p:pic>
      <p:sp>
        <p:nvSpPr>
          <p:cNvPr id="6" name="Rectangle 5"/>
          <p:cNvSpPr/>
          <p:nvPr userDrawn="1"/>
        </p:nvSpPr>
        <p:spPr>
          <a:xfrm>
            <a:off x="384849" y="288639"/>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10" name="Picture Placeholder 2"/>
          <p:cNvSpPr>
            <a:spLocks noGrp="1"/>
          </p:cNvSpPr>
          <p:nvPr>
            <p:ph type="pic" idx="12"/>
          </p:nvPr>
        </p:nvSpPr>
        <p:spPr>
          <a:xfrm>
            <a:off x="393823" y="288638"/>
            <a:ext cx="4024243" cy="25233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p:cNvSpPr>
            <a:spLocks noGrp="1"/>
          </p:cNvSpPr>
          <p:nvPr>
            <p:ph type="body" sz="half" idx="2"/>
          </p:nvPr>
        </p:nvSpPr>
        <p:spPr>
          <a:xfrm>
            <a:off x="393823" y="2811964"/>
            <a:ext cx="4024243" cy="807536"/>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Rectangle 11"/>
          <p:cNvSpPr/>
          <p:nvPr userDrawn="1"/>
        </p:nvSpPr>
        <p:spPr>
          <a:xfrm>
            <a:off x="4666143" y="288639"/>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13" name="Picture Placeholder 2"/>
          <p:cNvSpPr>
            <a:spLocks noGrp="1"/>
          </p:cNvSpPr>
          <p:nvPr>
            <p:ph type="pic" idx="13"/>
          </p:nvPr>
        </p:nvSpPr>
        <p:spPr>
          <a:xfrm>
            <a:off x="4675117" y="288638"/>
            <a:ext cx="4024243" cy="25233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3"/>
          <p:cNvSpPr>
            <a:spLocks noGrp="1"/>
          </p:cNvSpPr>
          <p:nvPr>
            <p:ph type="body" sz="half" idx="14"/>
          </p:nvPr>
        </p:nvSpPr>
        <p:spPr>
          <a:xfrm>
            <a:off x="4675917" y="2811964"/>
            <a:ext cx="4024243" cy="807536"/>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5" name="Picture 1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0341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4697" y="278605"/>
            <a:ext cx="8675077" cy="1399262"/>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a:t>Click to edit Master text styles</a:t>
            </a:r>
          </a:p>
        </p:txBody>
      </p:sp>
      <p:sp>
        <p:nvSpPr>
          <p:cNvPr id="10" name="Content Placeholder 2"/>
          <p:cNvSpPr>
            <a:spLocks noGrp="1"/>
          </p:cNvSpPr>
          <p:nvPr>
            <p:ph idx="10"/>
          </p:nvPr>
        </p:nvSpPr>
        <p:spPr>
          <a:xfrm>
            <a:off x="4542697" y="1782480"/>
            <a:ext cx="4357077" cy="2523328"/>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idx="12"/>
          </p:nvPr>
        </p:nvSpPr>
        <p:spPr>
          <a:xfrm>
            <a:off x="228605" y="1782482"/>
            <a:ext cx="4024243" cy="25233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4" name="Picture 3" descr="hood1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461189" y="2368846"/>
            <a:ext cx="3338145" cy="2107358"/>
          </a:xfrm>
          <a:prstGeom prst="rect">
            <a:avLst/>
          </a:prstGeom>
        </p:spPr>
      </p:pic>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63220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277301"/>
            <a:ext cx="9444182" cy="4729891"/>
          </a:xfrm>
          <a:prstGeom prst="rect">
            <a:avLst/>
          </a:prstGeom>
        </p:spPr>
      </p:pic>
      <p:sp>
        <p:nvSpPr>
          <p:cNvPr id="8" name="Rectangle 7"/>
          <p:cNvSpPr/>
          <p:nvPr userDrawn="1"/>
        </p:nvSpPr>
        <p:spPr>
          <a:xfrm>
            <a:off x="-254000" y="-117401"/>
            <a:ext cx="9636606" cy="4570514"/>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endParaRPr lang="en-US" sz="1050" dirty="0">
              <a:solidFill>
                <a:schemeClr val="tx1"/>
              </a:solidFill>
            </a:endParaRPr>
          </a:p>
        </p:txBody>
      </p:sp>
      <p:sp>
        <p:nvSpPr>
          <p:cNvPr id="6" name="Title 1"/>
          <p:cNvSpPr>
            <a:spLocks noGrp="1"/>
          </p:cNvSpPr>
          <p:nvPr>
            <p:ph type="ctrTitle"/>
          </p:nvPr>
        </p:nvSpPr>
        <p:spPr>
          <a:xfrm>
            <a:off x="1" y="-3432"/>
            <a:ext cx="9444182" cy="747022"/>
          </a:xfrm>
          <a:solidFill>
            <a:schemeClr val="tx2"/>
          </a:solidFill>
        </p:spPr>
        <p:txBody>
          <a:bodyPr anchor="ctr">
            <a:noAutofit/>
          </a:bodyPr>
          <a:lstStyle>
            <a:lvl1pPr algn="l">
              <a:defRPr sz="3000"/>
            </a:lvl1pPr>
          </a:lstStyle>
          <a:p>
            <a:endParaRPr dirty="0"/>
          </a:p>
        </p:txBody>
      </p:sp>
      <p:sp>
        <p:nvSpPr>
          <p:cNvPr id="10" name="Content Placeholder 2"/>
          <p:cNvSpPr>
            <a:spLocks noGrp="1"/>
          </p:cNvSpPr>
          <p:nvPr>
            <p:ph idx="1"/>
          </p:nvPr>
        </p:nvSpPr>
        <p:spPr>
          <a:xfrm>
            <a:off x="3135436" y="857252"/>
            <a:ext cx="5954685" cy="3448556"/>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17587" y="1541912"/>
            <a:ext cx="3008313" cy="2763896"/>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3"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
        <p:nvSpPr>
          <p:cNvPr id="14" name="Text Placeholder 3"/>
          <p:cNvSpPr>
            <a:spLocks noGrp="1"/>
          </p:cNvSpPr>
          <p:nvPr>
            <p:ph type="body" sz="half" idx="12"/>
          </p:nvPr>
        </p:nvSpPr>
        <p:spPr>
          <a:xfrm>
            <a:off x="20885" y="850253"/>
            <a:ext cx="3008313" cy="607805"/>
          </a:xfrm>
          <a:prstGeom prst="rect">
            <a:avLst/>
          </a:prstGeo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37053" y="3913909"/>
            <a:ext cx="1553069" cy="562295"/>
          </a:xfrm>
          <a:prstGeom prst="rect">
            <a:avLst/>
          </a:prstGeom>
        </p:spPr>
      </p:pic>
    </p:spTree>
    <p:extLst>
      <p:ext uri="{BB962C8B-B14F-4D97-AF65-F5344CB8AC3E}">
        <p14:creationId xmlns:p14="http://schemas.microsoft.com/office/powerpoint/2010/main" val="350689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8484" y="2"/>
            <a:ext cx="6673593" cy="4451079"/>
          </a:xfrm>
          <a:prstGeom prst="rect">
            <a:avLst/>
          </a:prstGeom>
        </p:spPr>
      </p:pic>
      <p:sp>
        <p:nvSpPr>
          <p:cNvPr id="9" name="Rectangle 8"/>
          <p:cNvSpPr/>
          <p:nvPr userDrawn="1"/>
        </p:nvSpPr>
        <p:spPr>
          <a:xfrm>
            <a:off x="5434066" y="2"/>
            <a:ext cx="3709939" cy="44510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13" name="Text Placeholder 2"/>
          <p:cNvSpPr>
            <a:spLocks noGrp="1"/>
          </p:cNvSpPr>
          <p:nvPr>
            <p:ph type="body" idx="1"/>
          </p:nvPr>
        </p:nvSpPr>
        <p:spPr>
          <a:xfrm>
            <a:off x="5646738" y="154429"/>
            <a:ext cx="3272575" cy="47982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hasCustomPrompt="1"/>
          </p:nvPr>
        </p:nvSpPr>
        <p:spPr>
          <a:xfrm>
            <a:off x="5646738" y="795436"/>
            <a:ext cx="3272575" cy="235513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br>
              <a:rPr lang="en-US" dirty="0"/>
            </a:br>
            <a:endParaRPr lang="en-US" dirty="0"/>
          </a:p>
          <a:p>
            <a:pPr lvl="0"/>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52307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299DC-FB6D-4B08-9645-0071CBA84086}" type="datetimeFigureOut">
              <a:rPr lang="en-US" smtClean="0"/>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DFB227-8AF6-4FC3-80BA-53E5089E0FD7}" type="slidenum">
              <a:rPr lang="en-US" smtClean="0"/>
              <a:t>‹#›</a:t>
            </a:fld>
            <a:endParaRPr lang="en-US" dirty="0"/>
          </a:p>
        </p:txBody>
      </p:sp>
    </p:spTree>
    <p:extLst>
      <p:ext uri="{BB962C8B-B14F-4D97-AF65-F5344CB8AC3E}">
        <p14:creationId xmlns:p14="http://schemas.microsoft.com/office/powerpoint/2010/main" val="198819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r>
              <a:rPr lang="en-US" sz="1050" dirty="0">
                <a:solidFill>
                  <a:schemeClr val="tx1"/>
                </a:solidFill>
              </a:rPr>
              <a:t/>
            </a:r>
            <a:br>
              <a:rPr lang="en-US" sz="1050" dirty="0">
                <a:solidFill>
                  <a:schemeClr val="tx1"/>
                </a:solidFill>
              </a:rPr>
            </a:br>
            <a:endParaRPr lang="en-US" sz="105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887687"/>
            <a:ext cx="9185358" cy="5340800"/>
          </a:xfrm>
          <a:prstGeom prst="rect">
            <a:avLst/>
          </a:prstGeom>
        </p:spPr>
      </p:pic>
      <p:sp>
        <p:nvSpPr>
          <p:cNvPr id="11"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
        <p:nvSpPr>
          <p:cNvPr id="14" name="Title 1"/>
          <p:cNvSpPr>
            <a:spLocks noGrp="1"/>
          </p:cNvSpPr>
          <p:nvPr>
            <p:ph type="ctrTitle"/>
          </p:nvPr>
        </p:nvSpPr>
        <p:spPr>
          <a:xfrm>
            <a:off x="-78154" y="-117400"/>
            <a:ext cx="9300308" cy="1102519"/>
          </a:xfrm>
        </p:spPr>
        <p:txBody>
          <a:bodyPr/>
          <a:lstStyle/>
          <a:p>
            <a:r>
              <a:rPr lang="en-US"/>
              <a:t>Click to edit Master title style</a:t>
            </a:r>
          </a:p>
        </p:txBody>
      </p:sp>
      <p:sp>
        <p:nvSpPr>
          <p:cNvPr id="15" name="Subtitle 2"/>
          <p:cNvSpPr>
            <a:spLocks noGrp="1"/>
          </p:cNvSpPr>
          <p:nvPr>
            <p:ph type="subTitle" idx="1"/>
          </p:nvPr>
        </p:nvSpPr>
        <p:spPr>
          <a:xfrm>
            <a:off x="-78154" y="980173"/>
            <a:ext cx="9300308" cy="382635"/>
          </a:xfrm>
          <a:prstGeom prst="rect">
            <a:avLst/>
          </a:prstGeom>
          <a:solidFill>
            <a:schemeClr val="tx1">
              <a:alpha val="49000"/>
            </a:schemeClr>
          </a:solidFill>
        </p:spPr>
        <p:txBody>
          <a:bodyPr/>
          <a:lstStyle>
            <a:lvl1pPr marL="0" indent="0" algn="ctr">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37053" y="3913909"/>
            <a:ext cx="1553069" cy="562295"/>
          </a:xfrm>
          <a:prstGeom prst="rect">
            <a:avLst/>
          </a:prstGeom>
        </p:spPr>
      </p:pic>
    </p:spTree>
    <p:extLst>
      <p:ext uri="{BB962C8B-B14F-4D97-AF65-F5344CB8AC3E}">
        <p14:creationId xmlns:p14="http://schemas.microsoft.com/office/powerpoint/2010/main" val="342466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r>
              <a:rPr lang="en-US" sz="1050" dirty="0">
                <a:solidFill>
                  <a:schemeClr val="tx1"/>
                </a:solidFill>
              </a:rPr>
              <a:t/>
            </a:r>
            <a:br>
              <a:rPr lang="en-US" sz="1050" dirty="0">
                <a:solidFill>
                  <a:schemeClr val="tx1"/>
                </a:solidFill>
              </a:rPr>
            </a:br>
            <a:endParaRPr lang="en-US" sz="105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822960"/>
            <a:ext cx="9398183" cy="5281847"/>
          </a:xfrm>
          <a:prstGeom prst="rect">
            <a:avLst/>
          </a:prstGeom>
        </p:spPr>
      </p:pic>
      <p:sp>
        <p:nvSpPr>
          <p:cNvPr id="11"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
        <p:nvSpPr>
          <p:cNvPr id="14" name="Title 1"/>
          <p:cNvSpPr>
            <a:spLocks noGrp="1"/>
          </p:cNvSpPr>
          <p:nvPr>
            <p:ph type="ctrTitle"/>
          </p:nvPr>
        </p:nvSpPr>
        <p:spPr>
          <a:xfrm>
            <a:off x="-78154" y="-117400"/>
            <a:ext cx="9300308" cy="1102519"/>
          </a:xfrm>
        </p:spPr>
        <p:txBody>
          <a:bodyPr>
            <a:normAutofit/>
          </a:bodyPr>
          <a:lstStyle>
            <a:lvl1pPr>
              <a:defRPr sz="3300"/>
            </a:lvl1pPr>
          </a:lstStyle>
          <a:p>
            <a:r>
              <a:rPr lang="en-US" dirty="0"/>
              <a:t>Click to edit Master title style</a:t>
            </a:r>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37053" y="3913909"/>
            <a:ext cx="1553069" cy="562295"/>
          </a:xfrm>
          <a:prstGeom prst="rect">
            <a:avLst/>
          </a:prstGeom>
        </p:spPr>
      </p:pic>
    </p:spTree>
    <p:extLst>
      <p:ext uri="{BB962C8B-B14F-4D97-AF65-F5344CB8AC3E}">
        <p14:creationId xmlns:p14="http://schemas.microsoft.com/office/powerpoint/2010/main" val="108529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769841"/>
            <a:ext cx="9144000" cy="3683272"/>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r>
              <a:rPr lang="en-US" sz="1050" dirty="0">
                <a:solidFill>
                  <a:schemeClr val="tx1"/>
                </a:solidFill>
              </a:rPr>
              <a:t/>
            </a:r>
            <a:br>
              <a:rPr lang="en-US" sz="1050" dirty="0">
                <a:solidFill>
                  <a:schemeClr val="tx1"/>
                </a:solidFill>
              </a:rPr>
            </a:br>
            <a:endParaRPr lang="en-US" sz="105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017141"/>
            <a:ext cx="9144000" cy="5476028"/>
          </a:xfrm>
          <a:prstGeom prst="rect">
            <a:avLst/>
          </a:prstGeom>
        </p:spPr>
      </p:pic>
      <p:sp>
        <p:nvSpPr>
          <p:cNvPr id="8" name="Rectangle 7"/>
          <p:cNvSpPr/>
          <p:nvPr userDrawn="1"/>
        </p:nvSpPr>
        <p:spPr>
          <a:xfrm>
            <a:off x="-92364" y="0"/>
            <a:ext cx="9236363" cy="4453113"/>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endParaRPr lang="en-US" sz="1050" dirty="0">
              <a:solidFill>
                <a:schemeClr val="tx1"/>
              </a:solidFill>
            </a:endParaRPr>
          </a:p>
        </p:txBody>
      </p:sp>
      <p:sp>
        <p:nvSpPr>
          <p:cNvPr id="9" name="Content Placeholder 2"/>
          <p:cNvSpPr>
            <a:spLocks noGrp="1"/>
          </p:cNvSpPr>
          <p:nvPr>
            <p:ph idx="1"/>
          </p:nvPr>
        </p:nvSpPr>
        <p:spPr>
          <a:xfrm>
            <a:off x="224693" y="278605"/>
            <a:ext cx="8675077" cy="1399262"/>
          </a:xfrm>
          <a:prstGeom prst="rect">
            <a:avLst/>
          </a:prstGeom>
        </p:spPr>
        <p:txBody>
          <a:bodyPr/>
          <a:lstStyle>
            <a:lvl1pPr>
              <a:defRPr sz="1800">
                <a:solidFill>
                  <a:schemeClr val="tx1"/>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10" name="Content Placeholder 2"/>
          <p:cNvSpPr>
            <a:spLocks noGrp="1"/>
          </p:cNvSpPr>
          <p:nvPr>
            <p:ph idx="10"/>
          </p:nvPr>
        </p:nvSpPr>
        <p:spPr>
          <a:xfrm>
            <a:off x="224693" y="1782480"/>
            <a:ext cx="4357077" cy="2523328"/>
          </a:xfrm>
          <a:prstGeom prst="rect">
            <a:avLst/>
          </a:prstGeom>
        </p:spPr>
        <p:txBody>
          <a:bodyP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
        <p:nvSpPr>
          <p:cNvPr id="13" name="Picture Placeholder 2"/>
          <p:cNvSpPr>
            <a:spLocks noGrp="1"/>
          </p:cNvSpPr>
          <p:nvPr>
            <p:ph type="pic" idx="12"/>
          </p:nvPr>
        </p:nvSpPr>
        <p:spPr>
          <a:xfrm>
            <a:off x="4875527" y="1782480"/>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37053" y="3913909"/>
            <a:ext cx="1553069" cy="562295"/>
          </a:xfrm>
          <a:prstGeom prst="rect">
            <a:avLst/>
          </a:prstGeom>
        </p:spPr>
      </p:pic>
    </p:spTree>
    <p:extLst>
      <p:ext uri="{BB962C8B-B14F-4D97-AF65-F5344CB8AC3E}">
        <p14:creationId xmlns:p14="http://schemas.microsoft.com/office/powerpoint/2010/main" val="31024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6363" y="-100082"/>
            <a:ext cx="6561046" cy="4554141"/>
          </a:xfrm>
          <a:prstGeom prst="rect">
            <a:avLst/>
          </a:prstGeom>
        </p:spPr>
      </p:pic>
      <p:sp>
        <p:nvSpPr>
          <p:cNvPr id="8" name="Rectangle 7"/>
          <p:cNvSpPr/>
          <p:nvPr userDrawn="1"/>
        </p:nvSpPr>
        <p:spPr>
          <a:xfrm>
            <a:off x="5364788" y="946729"/>
            <a:ext cx="4033212" cy="350586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05740" tIns="68580" rIns="205740" rtlCol="0" anchor="t" anchorCtr="0"/>
          <a:lstStyle/>
          <a:p>
            <a:pPr algn="l"/>
            <a:r>
              <a:rPr lang="en-US" sz="1050" dirty="0">
                <a:solidFill>
                  <a:schemeClr val="tx1"/>
                </a:solidFill>
              </a:rPr>
              <a:t/>
            </a:r>
            <a:br>
              <a:rPr lang="en-US" sz="1050" dirty="0">
                <a:solidFill>
                  <a:schemeClr val="tx1"/>
                </a:solidFill>
              </a:rPr>
            </a:br>
            <a:endParaRPr lang="en-US" sz="1050" dirty="0">
              <a:solidFill>
                <a:schemeClr val="tx1"/>
              </a:solidFill>
            </a:endParaRPr>
          </a:p>
        </p:txBody>
      </p:sp>
      <p:sp>
        <p:nvSpPr>
          <p:cNvPr id="15"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3000"/>
            </a:lvl1pPr>
          </a:lstStyle>
          <a:p>
            <a:endParaRPr dirty="0"/>
          </a:p>
        </p:txBody>
      </p:sp>
      <p:sp>
        <p:nvSpPr>
          <p:cNvPr id="17" name="Text Placeholder 2"/>
          <p:cNvSpPr>
            <a:spLocks noGrp="1"/>
          </p:cNvSpPr>
          <p:nvPr>
            <p:ph type="body" idx="1"/>
          </p:nvPr>
        </p:nvSpPr>
        <p:spPr>
          <a:xfrm>
            <a:off x="5631232" y="1161720"/>
            <a:ext cx="3512768" cy="417184"/>
          </a:xfrm>
          <a:prstGeom prst="rect">
            <a:avLst/>
          </a:prstGeom>
        </p:spPr>
        <p:txBody>
          <a:bodyPr anchor="b"/>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8" name="Content Placeholder 3"/>
          <p:cNvSpPr>
            <a:spLocks noGrp="1"/>
          </p:cNvSpPr>
          <p:nvPr>
            <p:ph sz="half" idx="2" hasCustomPrompt="1"/>
          </p:nvPr>
        </p:nvSpPr>
        <p:spPr>
          <a:xfrm>
            <a:off x="5646616" y="1741661"/>
            <a:ext cx="3512768" cy="2456666"/>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br>
              <a:rPr lang="en-US" dirty="0"/>
            </a:br>
            <a:endParaRPr lang="en-US" dirty="0"/>
          </a:p>
          <a:p>
            <a:pPr lvl="0"/>
            <a:endParaRPr lang="en-US" dirty="0"/>
          </a:p>
        </p:txBody>
      </p:sp>
      <p:pic>
        <p:nvPicPr>
          <p:cNvPr id="9" name="Picture 8"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37053" y="3913909"/>
            <a:ext cx="1553069" cy="562295"/>
          </a:xfrm>
          <a:prstGeom prst="rect">
            <a:avLst/>
          </a:prstGeom>
        </p:spPr>
      </p:pic>
    </p:spTree>
    <p:extLst>
      <p:ext uri="{BB962C8B-B14F-4D97-AF65-F5344CB8AC3E}">
        <p14:creationId xmlns:p14="http://schemas.microsoft.com/office/powerpoint/2010/main" val="263449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a:xfrm>
            <a:off x="228600" y="4657452"/>
            <a:ext cx="6150708" cy="273844"/>
          </a:xfrm>
          <a:prstGeom prst="rect">
            <a:avLst/>
          </a:prstGeom>
        </p:spPr>
        <p:txBody>
          <a:bodyPr/>
          <a:lstStyle>
            <a:lvl1pPr>
              <a:defRPr>
                <a:solidFill>
                  <a:schemeClr val="bg1"/>
                </a:solidFill>
              </a:defRPr>
            </a:lvl1pPr>
          </a:lstStyle>
          <a:p>
            <a:endParaRPr lang="en-US" dirty="0"/>
          </a:p>
        </p:txBody>
      </p:sp>
      <p:sp>
        <p:nvSpPr>
          <p:cNvPr id="16" name="Title 1"/>
          <p:cNvSpPr>
            <a:spLocks noGrp="1"/>
          </p:cNvSpPr>
          <p:nvPr>
            <p:ph type="ctrTitle"/>
          </p:nvPr>
        </p:nvSpPr>
        <p:spPr>
          <a:xfrm>
            <a:off x="-346363" y="-100082"/>
            <a:ext cx="9744363" cy="1046810"/>
          </a:xfrm>
          <a:solidFill>
            <a:schemeClr val="tx2"/>
          </a:solidFill>
        </p:spPr>
        <p:txBody>
          <a:bodyPr anchor="ctr">
            <a:noAutofit/>
          </a:bodyPr>
          <a:lstStyle>
            <a:lvl1pPr algn="l">
              <a:defRPr sz="3000"/>
            </a:lvl1pPr>
          </a:lstStyle>
          <a:p>
            <a:endParaRPr dirty="0"/>
          </a:p>
        </p:txBody>
      </p:sp>
      <p:sp>
        <p:nvSpPr>
          <p:cNvPr id="17" name="Text Placeholder 2"/>
          <p:cNvSpPr>
            <a:spLocks noGrp="1"/>
          </p:cNvSpPr>
          <p:nvPr>
            <p:ph type="body" idx="1"/>
          </p:nvPr>
        </p:nvSpPr>
        <p:spPr>
          <a:xfrm>
            <a:off x="346078" y="1161720"/>
            <a:ext cx="3512768" cy="417184"/>
          </a:xfrm>
          <a:prstGeom prst="rect">
            <a:avLst/>
          </a:prstGeom>
        </p:spPr>
        <p:txBody>
          <a:bodyPr anchor="b"/>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8" name="Content Placeholder 3"/>
          <p:cNvSpPr>
            <a:spLocks noGrp="1"/>
          </p:cNvSpPr>
          <p:nvPr>
            <p:ph sz="half" idx="2" hasCustomPrompt="1"/>
          </p:nvPr>
        </p:nvSpPr>
        <p:spPr>
          <a:xfrm>
            <a:off x="361462" y="1741661"/>
            <a:ext cx="3512768" cy="2456666"/>
          </a:xfrm>
          <a:prstGeom prst="rect">
            <a:avLst/>
          </a:prstGeom>
        </p:spPr>
        <p:txBody>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br>
              <a:rPr lang="en-US" dirty="0"/>
            </a:br>
            <a:endParaRPr lang="en-US" dirty="0"/>
          </a:p>
          <a:p>
            <a:pPr lvl="0"/>
            <a:endParaRPr lang="en-US" dirty="0"/>
          </a:p>
        </p:txBody>
      </p:sp>
      <p:sp>
        <p:nvSpPr>
          <p:cNvPr id="9" name="Picture Placeholder 2"/>
          <p:cNvSpPr>
            <a:spLocks noGrp="1"/>
          </p:cNvSpPr>
          <p:nvPr>
            <p:ph type="pic" idx="12"/>
          </p:nvPr>
        </p:nvSpPr>
        <p:spPr>
          <a:xfrm>
            <a:off x="4761524" y="1161719"/>
            <a:ext cx="4024243" cy="25233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Picture 7"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37053" y="3913909"/>
            <a:ext cx="1553069" cy="562295"/>
          </a:xfrm>
          <a:prstGeom prst="rect">
            <a:avLst/>
          </a:prstGeom>
        </p:spPr>
      </p:pic>
    </p:spTree>
    <p:extLst>
      <p:ext uri="{BB962C8B-B14F-4D97-AF65-F5344CB8AC3E}">
        <p14:creationId xmlns:p14="http://schemas.microsoft.com/office/powerpoint/2010/main" val="187285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935" y="0"/>
            <a:ext cx="9659980" cy="729816"/>
          </a:xfrm>
          <a:prstGeom prst="rect">
            <a:avLst/>
          </a:prstGeom>
          <a:solidFill>
            <a:schemeClr val="tx2"/>
          </a:solidFill>
        </p:spPr>
        <p:txBody>
          <a:bodyPr vert="horz" lIns="457200" tIns="0" rIns="457200" bIns="0" rtlCol="0" anchor="ctr">
            <a:normAutofit/>
          </a:bodyPr>
          <a:lstStyle/>
          <a:p>
            <a:r>
              <a:rPr lang="en-US" dirty="0"/>
              <a:t>Click to edit Master title style</a:t>
            </a:r>
            <a:endParaRPr dirty="0"/>
          </a:p>
        </p:txBody>
      </p:sp>
      <p:sp>
        <p:nvSpPr>
          <p:cNvPr id="11" name="Rectangle 10"/>
          <p:cNvSpPr/>
          <p:nvPr userDrawn="1"/>
        </p:nvSpPr>
        <p:spPr>
          <a:xfrm>
            <a:off x="-260286" y="4462415"/>
            <a:ext cx="9658286"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descr="VAisforLearners4VDOE reversed150.png"/>
          <p:cNvPicPr>
            <a:picLocks noChangeAspect="1"/>
          </p:cNvPicPr>
          <p:nvPr userDrawn="1"/>
        </p:nvPicPr>
        <p:blipFill>
          <a:blip r:embed="rId43" cstate="email">
            <a:extLst>
              <a:ext uri="{28A0092B-C50C-407E-A947-70E740481C1C}">
                <a14:useLocalDpi xmlns:a14="http://schemas.microsoft.com/office/drawing/2010/main" val="0"/>
              </a:ext>
            </a:extLst>
          </a:blip>
          <a:stretch>
            <a:fillRect/>
          </a:stretch>
        </p:blipFill>
        <p:spPr>
          <a:xfrm>
            <a:off x="7531137" y="4495084"/>
            <a:ext cx="1442761" cy="611267"/>
          </a:xfrm>
          <a:prstGeom prst="rect">
            <a:avLst/>
          </a:prstGeom>
        </p:spPr>
      </p:pic>
      <p:cxnSp>
        <p:nvCxnSpPr>
          <p:cNvPr id="14" name="Straight Connector 13"/>
          <p:cNvCxnSpPr/>
          <p:nvPr userDrawn="1"/>
        </p:nvCxnSpPr>
        <p:spPr>
          <a:xfrm>
            <a:off x="-261935" y="4462415"/>
            <a:ext cx="965998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01108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5" r:id="rId19"/>
    <p:sldLayoutId id="2147483663" r:id="rId20"/>
    <p:sldLayoutId id="2147483690" r:id="rId21"/>
    <p:sldLayoutId id="2147483677" r:id="rId22"/>
    <p:sldLayoutId id="2147483689" r:id="rId23"/>
    <p:sldLayoutId id="2147483688" r:id="rId24"/>
    <p:sldLayoutId id="2147483704" r:id="rId25"/>
    <p:sldLayoutId id="2147483703" r:id="rId26"/>
    <p:sldLayoutId id="2147483702" r:id="rId27"/>
    <p:sldLayoutId id="2147483696" r:id="rId28"/>
    <p:sldLayoutId id="2147483676" r:id="rId29"/>
    <p:sldLayoutId id="2147483687" r:id="rId30"/>
    <p:sldLayoutId id="2147483699" r:id="rId31"/>
    <p:sldLayoutId id="2147483700" r:id="rId32"/>
    <p:sldLayoutId id="2147483691" r:id="rId33"/>
    <p:sldLayoutId id="2147483697" r:id="rId34"/>
    <p:sldLayoutId id="2147483698" r:id="rId35"/>
    <p:sldLayoutId id="2147483694" r:id="rId36"/>
    <p:sldLayoutId id="2147483701" r:id="rId37"/>
    <p:sldLayoutId id="2147483695" r:id="rId38"/>
    <p:sldLayoutId id="2147483692" r:id="rId39"/>
    <p:sldLayoutId id="2147483693" r:id="rId40"/>
    <p:sldLayoutId id="2147483726" r:id="rId4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marL="0" indent="0" algn="ctr" defTabSz="685800" rtl="0" eaLnBrk="1" latinLnBrk="0" hangingPunct="1">
        <a:spcBef>
          <a:spcPts val="0"/>
        </a:spcBef>
        <a:buNone/>
        <a:defRPr sz="1800" kern="1200">
          <a:solidFill>
            <a:schemeClr val="bg1"/>
          </a:solidFill>
          <a:latin typeface="+mj-lt"/>
          <a:ea typeface="+mj-ea"/>
          <a:cs typeface="+mj-cs"/>
        </a:defRPr>
      </a:lvl1pPr>
    </p:titleStyle>
    <p:bodyStyle>
      <a:lvl1pPr marL="0" indent="0" algn="l" defTabSz="685800" rtl="0" eaLnBrk="1" latinLnBrk="0" hangingPunct="1">
        <a:spcBef>
          <a:spcPts val="1500"/>
        </a:spcBef>
        <a:buClr>
          <a:schemeClr val="accent1"/>
        </a:buClr>
        <a:buFont typeface="Arial"/>
        <a:buNone/>
        <a:defRPr sz="900" kern="1200">
          <a:solidFill>
            <a:schemeClr val="tx1">
              <a:lumMod val="65000"/>
              <a:lumOff val="35000"/>
            </a:schemeClr>
          </a:solidFill>
          <a:latin typeface="+mn-lt"/>
          <a:ea typeface="+mn-ea"/>
          <a:cs typeface="+mn-cs"/>
        </a:defRPr>
      </a:lvl1pPr>
      <a:lvl2pPr marL="514350" indent="-252413" algn="l" defTabSz="685800" rtl="0" eaLnBrk="1" latinLnBrk="0" hangingPunct="1">
        <a:spcBef>
          <a:spcPts val="450"/>
        </a:spcBef>
        <a:buClr>
          <a:schemeClr val="accent1">
            <a:lumMod val="50000"/>
          </a:schemeClr>
        </a:buClr>
        <a:buFont typeface="Wingdings 2" pitchFamily="18" charset="2"/>
        <a:buChar char=""/>
        <a:defRPr sz="900" kern="1200">
          <a:solidFill>
            <a:schemeClr val="tx1">
              <a:lumMod val="65000"/>
              <a:lumOff val="35000"/>
            </a:schemeClr>
          </a:solidFill>
          <a:latin typeface="+mn-lt"/>
          <a:ea typeface="+mn-ea"/>
          <a:cs typeface="+mn-cs"/>
        </a:defRPr>
      </a:lvl2pPr>
      <a:lvl3pPr marL="776288" indent="-261938" algn="l" defTabSz="685800" rtl="0" eaLnBrk="1" latinLnBrk="0" hangingPunct="1">
        <a:spcBef>
          <a:spcPts val="450"/>
        </a:spcBef>
        <a:buClr>
          <a:schemeClr val="accent1"/>
        </a:buClr>
        <a:buFont typeface="Wingdings 2" pitchFamily="18" charset="2"/>
        <a:buChar char=""/>
        <a:defRPr sz="900" kern="1200">
          <a:solidFill>
            <a:schemeClr val="tx1">
              <a:lumMod val="65000"/>
              <a:lumOff val="35000"/>
            </a:schemeClr>
          </a:solidFill>
          <a:latin typeface="+mn-lt"/>
          <a:ea typeface="+mn-ea"/>
          <a:cs typeface="+mn-cs"/>
        </a:defRPr>
      </a:lvl3pPr>
      <a:lvl4pPr marL="1028700" indent="-252413" algn="l" defTabSz="685800" rtl="0" eaLnBrk="1" latinLnBrk="0" hangingPunct="1">
        <a:spcBef>
          <a:spcPts val="450"/>
        </a:spcBef>
        <a:buClr>
          <a:schemeClr val="accent1">
            <a:lumMod val="50000"/>
          </a:schemeClr>
        </a:buClr>
        <a:buFont typeface="Courier New"/>
        <a:buChar char="o"/>
        <a:defRPr sz="900" kern="1200">
          <a:solidFill>
            <a:schemeClr val="tx1">
              <a:lumMod val="65000"/>
              <a:lumOff val="35000"/>
            </a:schemeClr>
          </a:solidFill>
          <a:latin typeface="+mn-lt"/>
          <a:ea typeface="+mn-ea"/>
          <a:cs typeface="+mn-cs"/>
        </a:defRPr>
      </a:lvl4pPr>
      <a:lvl5pPr marL="1290638" indent="-261938" algn="l" defTabSz="685800" rtl="0" eaLnBrk="1" latinLnBrk="0" hangingPunct="1">
        <a:spcBef>
          <a:spcPts val="450"/>
        </a:spcBef>
        <a:buClr>
          <a:schemeClr val="accent1"/>
        </a:buClr>
        <a:buFont typeface="Wingdings 2" pitchFamily="18" charset="2"/>
        <a:buChar char=""/>
        <a:defRPr sz="900" kern="1200">
          <a:solidFill>
            <a:schemeClr val="tx1">
              <a:lumMod val="65000"/>
              <a:lumOff val="35000"/>
            </a:schemeClr>
          </a:solidFill>
          <a:latin typeface="+mn-lt"/>
          <a:ea typeface="+mn-ea"/>
          <a:cs typeface="+mn-cs"/>
        </a:defRPr>
      </a:lvl5pPr>
      <a:lvl6pPr marL="1541860" indent="-258366" algn="l" defTabSz="685800" rtl="0" eaLnBrk="1" latinLnBrk="0" hangingPunct="1">
        <a:spcBef>
          <a:spcPct val="20000"/>
        </a:spcBef>
        <a:buClr>
          <a:schemeClr val="accent1">
            <a:lumMod val="50000"/>
          </a:schemeClr>
        </a:buClr>
        <a:buFont typeface="Wingdings 2" pitchFamily="18" charset="2"/>
        <a:buChar char=""/>
        <a:defRPr lang="en-US" sz="900" kern="1200" dirty="0" smtClean="0">
          <a:solidFill>
            <a:schemeClr val="tx1">
              <a:lumMod val="65000"/>
              <a:lumOff val="35000"/>
            </a:schemeClr>
          </a:solidFill>
          <a:latin typeface="+mn-lt"/>
          <a:ea typeface="+mn-ea"/>
          <a:cs typeface="+mn-cs"/>
        </a:defRPr>
      </a:lvl6pPr>
      <a:lvl7pPr marL="1799035" indent="-258366" algn="l" defTabSz="685800" rtl="0" eaLnBrk="1" latinLnBrk="0" hangingPunct="1">
        <a:spcBef>
          <a:spcPct val="20000"/>
        </a:spcBef>
        <a:buClr>
          <a:schemeClr val="accent1"/>
        </a:buClr>
        <a:buFont typeface="Wingdings 2" pitchFamily="18" charset="2"/>
        <a:buChar char=""/>
        <a:defRPr lang="en-US" sz="900" kern="1200" dirty="0" smtClean="0">
          <a:solidFill>
            <a:schemeClr val="tx1">
              <a:lumMod val="65000"/>
              <a:lumOff val="35000"/>
            </a:schemeClr>
          </a:solidFill>
          <a:latin typeface="+mn-lt"/>
          <a:ea typeface="+mn-ea"/>
          <a:cs typeface="+mn-cs"/>
        </a:defRPr>
      </a:lvl7pPr>
      <a:lvl8pPr marL="2057400" indent="-258366" algn="l" defTabSz="685800" rtl="0" eaLnBrk="1" latinLnBrk="0" hangingPunct="1">
        <a:spcBef>
          <a:spcPct val="20000"/>
        </a:spcBef>
        <a:buClr>
          <a:schemeClr val="accent1">
            <a:lumMod val="50000"/>
          </a:schemeClr>
        </a:buClr>
        <a:buFont typeface="Wingdings 2" pitchFamily="18" charset="2"/>
        <a:buChar char=""/>
        <a:defRPr lang="en-US" sz="900" kern="1200" dirty="0" smtClean="0">
          <a:solidFill>
            <a:schemeClr val="tx1">
              <a:lumMod val="65000"/>
              <a:lumOff val="35000"/>
            </a:schemeClr>
          </a:solidFill>
          <a:latin typeface="+mn-lt"/>
          <a:ea typeface="+mn-ea"/>
          <a:cs typeface="+mn-cs"/>
        </a:defRPr>
      </a:lvl8pPr>
      <a:lvl9pPr marL="2315766" indent="-258366" algn="l" defTabSz="685800" rtl="0" eaLnBrk="1" latinLnBrk="0" hangingPunct="1">
        <a:spcBef>
          <a:spcPct val="20000"/>
        </a:spcBef>
        <a:buClr>
          <a:schemeClr val="accent1"/>
        </a:buClr>
        <a:buFont typeface="Wingdings 2" pitchFamily="18" charset="2"/>
        <a:buChar char=""/>
        <a:defRPr lang="en-US" sz="900" kern="1200" dirty="0">
          <a:solidFill>
            <a:schemeClr val="tx1">
              <a:lumMod val="65000"/>
              <a:lumOff val="3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info.gov/content/pkg/USCODE-1994-title8/pdf/USCODE-1994-title8-chap11-subchapII_2-partII-sec1182.pdf" TargetMode="Externa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1.xml"/><Relationship Id="rId1" Type="http://schemas.openxmlformats.org/officeDocument/2006/relationships/tags" Target="../tags/tag9.xml"/><Relationship Id="rId5" Type="http://schemas.openxmlformats.org/officeDocument/2006/relationships/image" Target="../media/image43.jpeg"/><Relationship Id="rId4" Type="http://schemas.openxmlformats.org/officeDocument/2006/relationships/hyperlink" Target="https://www.fns.usda.gov/nslp/community-eligibility-provision-resource-center"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11.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tags" Target="../tags/tag13.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5.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hyperlink" Target="mailto:Sandra.Curwood@doe.virginia.gov" TargetMode="External"/><Relationship Id="rId2" Type="http://schemas.openxmlformats.org/officeDocument/2006/relationships/slideLayout" Target="../slideLayouts/slideLayout25.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5.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6.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54" y="-117399"/>
            <a:ext cx="9300308" cy="1050460"/>
          </a:xfrm>
        </p:spPr>
        <p:txBody>
          <a:bodyPr>
            <a:normAutofit/>
          </a:bodyPr>
          <a:lstStyle/>
          <a:p>
            <a:r>
              <a:rPr lang="en-US" sz="2400" i="1" dirty="0">
                <a:effectLst>
                  <a:outerShdw blurRad="38100" dist="38100" dir="2700000" algn="tl">
                    <a:srgbClr val="000000">
                      <a:alpha val="43137"/>
                    </a:srgbClr>
                  </a:outerShdw>
                </a:effectLst>
              </a:rPr>
              <a:t>Virginia Association of School Business Officials</a:t>
            </a:r>
          </a:p>
        </p:txBody>
      </p:sp>
      <p:sp>
        <p:nvSpPr>
          <p:cNvPr id="6" name="TextBox 5">
            <a:extLst>
              <a:ext uri="{FF2B5EF4-FFF2-40B4-BE49-F238E27FC236}">
                <a16:creationId xmlns:a16="http://schemas.microsoft.com/office/drawing/2014/main" id="{7DAF5811-CDF9-AA4A-BF7A-5967EE18A27C}"/>
              </a:ext>
            </a:extLst>
          </p:cNvPr>
          <p:cNvSpPr txBox="1"/>
          <p:nvPr/>
        </p:nvSpPr>
        <p:spPr>
          <a:xfrm>
            <a:off x="515257" y="1384589"/>
            <a:ext cx="8113486" cy="1200329"/>
          </a:xfrm>
          <a:prstGeom prst="rect">
            <a:avLst/>
          </a:prstGeom>
          <a:noFill/>
        </p:spPr>
        <p:txBody>
          <a:bodyPr wrap="square" rtlCol="0">
            <a:spAutoFit/>
          </a:bodyPr>
          <a:lstStyle/>
          <a:p>
            <a:pPr algn="ctr"/>
            <a:r>
              <a:rPr lang="en-US" sz="3600" b="1" cap="all" dirty="0">
                <a:solidFill>
                  <a:srgbClr val="E20D38"/>
                </a:solidFill>
              </a:rPr>
              <a:t>Community Eligibility Provision</a:t>
            </a:r>
          </a:p>
        </p:txBody>
      </p:sp>
      <p:sp>
        <p:nvSpPr>
          <p:cNvPr id="7" name="TextBox 6">
            <a:extLst>
              <a:ext uri="{FF2B5EF4-FFF2-40B4-BE49-F238E27FC236}">
                <a16:creationId xmlns:a16="http://schemas.microsoft.com/office/drawing/2014/main" id="{6E4A3463-1BC6-8C40-B694-3A3FE75D975F}"/>
              </a:ext>
            </a:extLst>
          </p:cNvPr>
          <p:cNvSpPr txBox="1"/>
          <p:nvPr/>
        </p:nvSpPr>
        <p:spPr>
          <a:xfrm>
            <a:off x="515257" y="2637779"/>
            <a:ext cx="8113486" cy="369332"/>
          </a:xfrm>
          <a:prstGeom prst="rect">
            <a:avLst/>
          </a:prstGeom>
          <a:noFill/>
        </p:spPr>
        <p:txBody>
          <a:bodyPr wrap="square" rtlCol="0">
            <a:spAutoFit/>
          </a:bodyPr>
          <a:lstStyle/>
          <a:p>
            <a:pPr algn="ctr"/>
            <a:r>
              <a:rPr lang="en-US" b="1" dirty="0"/>
              <a:t>Program Analysis, Viability, and Application</a:t>
            </a:r>
          </a:p>
        </p:txBody>
      </p:sp>
      <p:sp>
        <p:nvSpPr>
          <p:cNvPr id="8" name="TextBox 7">
            <a:extLst>
              <a:ext uri="{FF2B5EF4-FFF2-40B4-BE49-F238E27FC236}">
                <a16:creationId xmlns:a16="http://schemas.microsoft.com/office/drawing/2014/main" id="{5BAA58A7-1D43-184E-AC46-B1F95A11CED0}"/>
              </a:ext>
            </a:extLst>
          </p:cNvPr>
          <p:cNvSpPr txBox="1"/>
          <p:nvPr/>
        </p:nvSpPr>
        <p:spPr>
          <a:xfrm>
            <a:off x="515257" y="3376901"/>
            <a:ext cx="8113486" cy="808555"/>
          </a:xfrm>
          <a:prstGeom prst="rect">
            <a:avLst/>
          </a:prstGeom>
          <a:noFill/>
        </p:spPr>
        <p:txBody>
          <a:bodyPr wrap="square" rtlCol="0">
            <a:spAutoFit/>
          </a:bodyPr>
          <a:lstStyle/>
          <a:p>
            <a:pPr algn="ctr">
              <a:lnSpc>
                <a:spcPct val="114000"/>
              </a:lnSpc>
            </a:pPr>
            <a:r>
              <a:rPr lang="en-US" sz="1400" dirty="0"/>
              <a:t>Virginia Department of Education</a:t>
            </a:r>
          </a:p>
          <a:p>
            <a:pPr algn="ctr">
              <a:lnSpc>
                <a:spcPct val="114000"/>
              </a:lnSpc>
            </a:pPr>
            <a:r>
              <a:rPr lang="en-US" sz="1400" dirty="0"/>
              <a:t>Office of School Nutrition Programs</a:t>
            </a:r>
          </a:p>
          <a:p>
            <a:pPr algn="ctr">
              <a:lnSpc>
                <a:spcPct val="114000"/>
              </a:lnSpc>
            </a:pPr>
            <a:r>
              <a:rPr lang="en-US" sz="1400" dirty="0"/>
              <a:t>November 5, 2019</a:t>
            </a:r>
          </a:p>
        </p:txBody>
      </p:sp>
    </p:spTree>
    <p:custDataLst>
      <p:tags r:id="rId1"/>
    </p:custDataLst>
    <p:extLst>
      <p:ext uri="{BB962C8B-B14F-4D97-AF65-F5344CB8AC3E}">
        <p14:creationId xmlns:p14="http://schemas.microsoft.com/office/powerpoint/2010/main" val="240617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b="1" cap="all" dirty="0"/>
              <a:t>Public Charge Rule</a:t>
            </a:r>
          </a:p>
        </p:txBody>
      </p:sp>
      <p:sp>
        <p:nvSpPr>
          <p:cNvPr id="4" name="Content Placeholder 3"/>
          <p:cNvSpPr>
            <a:spLocks noGrp="1"/>
          </p:cNvSpPr>
          <p:nvPr>
            <p:ph sz="half" idx="2"/>
          </p:nvPr>
        </p:nvSpPr>
        <p:spPr>
          <a:xfrm>
            <a:off x="625907" y="1167650"/>
            <a:ext cx="7799821" cy="2988062"/>
          </a:xfrm>
        </p:spPr>
        <p:txBody>
          <a:bodyPr wrap="square" anchor="ctr" anchorCtr="0">
            <a:spAutoFit/>
          </a:bodyPr>
          <a:lstStyle/>
          <a:p>
            <a:pPr algn="just">
              <a:lnSpc>
                <a:spcPct val="114000"/>
              </a:lnSpc>
              <a:spcBef>
                <a:spcPts val="0"/>
              </a:spcBef>
              <a:spcAft>
                <a:spcPts val="600"/>
              </a:spcAft>
            </a:pPr>
            <a:r>
              <a:rPr lang="en-US" sz="1600" b="1" i="1" dirty="0"/>
              <a:t>Legal Injunction blocked the October 15 change.</a:t>
            </a:r>
            <a:endParaRPr lang="en-US" sz="1400" b="1" i="1" dirty="0"/>
          </a:p>
          <a:p>
            <a:pPr algn="just">
              <a:lnSpc>
                <a:spcPct val="114000"/>
              </a:lnSpc>
              <a:spcBef>
                <a:spcPts val="0"/>
              </a:spcBef>
              <a:spcAft>
                <a:spcPts val="600"/>
              </a:spcAft>
            </a:pPr>
            <a:r>
              <a:rPr lang="en-US" sz="1600" dirty="0"/>
              <a:t>The INA (</a:t>
            </a:r>
            <a:r>
              <a:rPr lang="en-US" sz="1600" dirty="0">
                <a:hlinkClick r:id="rId3"/>
              </a:rPr>
              <a:t>8 U.S.C. 1182</a:t>
            </a:r>
            <a:r>
              <a:rPr lang="en-US" sz="1600" dirty="0"/>
              <a:t>) states that a person seeking admission to the United States or applying for adjustment of status is inadmissible if they are likely to become a public charge. In other words, decisions on immigration status are determined in part by whether a person will be primarily dependent on public programs for support. Effective October 15, 2019, the public charge determination criteria will be expanded to include whether an individual receives any number of public benefits, including Temporary Assistance for Needy Families (TANF), Supplemental Security Income, Supplemental Nutrition Assistance Programs (SNAP), state or local cash aid programs, Medicaid (with the exception of individuals 21 or younger)</a:t>
            </a:r>
          </a:p>
        </p:txBody>
      </p:sp>
    </p:spTree>
    <p:custDataLst>
      <p:tags r:id="rId1"/>
    </p:custDataLst>
    <p:extLst>
      <p:ext uri="{BB962C8B-B14F-4D97-AF65-F5344CB8AC3E}">
        <p14:creationId xmlns:p14="http://schemas.microsoft.com/office/powerpoint/2010/main" val="187032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200" b="1" cap="all" dirty="0"/>
              <a:t>Impact of the Public Charge Rule</a:t>
            </a:r>
          </a:p>
        </p:txBody>
      </p:sp>
      <p:sp>
        <p:nvSpPr>
          <p:cNvPr id="4" name="Content Placeholder 3"/>
          <p:cNvSpPr>
            <a:spLocks noGrp="1"/>
          </p:cNvSpPr>
          <p:nvPr>
            <p:ph sz="half" idx="2"/>
          </p:nvPr>
        </p:nvSpPr>
        <p:spPr>
          <a:xfrm>
            <a:off x="4241461" y="1457261"/>
            <a:ext cx="4319210" cy="2400657"/>
          </a:xfrm>
        </p:spPr>
        <p:txBody>
          <a:bodyPr wrap="square" anchor="ctr" anchorCtr="0">
            <a:spAutoFit/>
          </a:bodyPr>
          <a:lstStyle/>
          <a:p>
            <a:pPr marL="285750" indent="-285750">
              <a:buClr>
                <a:schemeClr val="tx1"/>
              </a:buClr>
              <a:buFont typeface="Arial" panose="020B0604020202020204" pitchFamily="34" charset="0"/>
              <a:buChar char="•"/>
            </a:pPr>
            <a:r>
              <a:rPr lang="en-US" sz="2000" dirty="0"/>
              <a:t>What is the Public Charge Rule? </a:t>
            </a:r>
          </a:p>
          <a:p>
            <a:pPr marL="285750" indent="-285750">
              <a:buClr>
                <a:schemeClr val="tx1"/>
              </a:buClr>
              <a:buFont typeface="Arial" panose="020B0604020202020204" pitchFamily="34" charset="0"/>
              <a:buChar char="•"/>
            </a:pPr>
            <a:r>
              <a:rPr lang="en-US" sz="2000" dirty="0"/>
              <a:t>Impact on school nutrition</a:t>
            </a:r>
          </a:p>
          <a:p>
            <a:pPr marL="285750" indent="-285750">
              <a:buClr>
                <a:schemeClr val="tx1"/>
              </a:buClr>
              <a:buFont typeface="Arial" panose="020B0604020202020204" pitchFamily="34" charset="0"/>
              <a:buChar char="•"/>
            </a:pPr>
            <a:r>
              <a:rPr lang="en-US" sz="2000" dirty="0"/>
              <a:t>Impact on direct certification</a:t>
            </a:r>
          </a:p>
          <a:p>
            <a:pPr marL="285750" indent="-285750">
              <a:buClr>
                <a:schemeClr val="tx1"/>
              </a:buClr>
              <a:buFont typeface="Arial" panose="020B0604020202020204" pitchFamily="34" charset="0"/>
              <a:buChar char="•"/>
            </a:pPr>
            <a:r>
              <a:rPr lang="en-US" sz="2000" dirty="0"/>
              <a:t>Impact on meal debt</a:t>
            </a:r>
          </a:p>
          <a:p>
            <a:pPr marL="285750" indent="-285750">
              <a:buClr>
                <a:schemeClr val="tx1"/>
              </a:buClr>
              <a:buFont typeface="Arial" panose="020B0604020202020204" pitchFamily="34" charset="0"/>
              <a:buChar char="•"/>
            </a:pPr>
            <a:r>
              <a:rPr lang="en-US" sz="2000" dirty="0"/>
              <a:t>Impact on CEP</a:t>
            </a: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3170" y="1782603"/>
            <a:ext cx="3111062" cy="1749972"/>
          </a:xfrm>
          <a:prstGeom prst="rect">
            <a:avLst/>
          </a:prstGeom>
        </p:spPr>
      </p:pic>
    </p:spTree>
    <p:custDataLst>
      <p:tags r:id="rId1"/>
    </p:custDataLst>
    <p:extLst>
      <p:ext uri="{BB962C8B-B14F-4D97-AF65-F5344CB8AC3E}">
        <p14:creationId xmlns:p14="http://schemas.microsoft.com/office/powerpoint/2010/main" val="402205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68FD-D774-A24D-A2F6-A92DE687CA77}"/>
              </a:ext>
            </a:extLst>
          </p:cNvPr>
          <p:cNvSpPr>
            <a:spLocks noGrp="1"/>
          </p:cNvSpPr>
          <p:nvPr>
            <p:ph type="ctrTitle"/>
          </p:nvPr>
        </p:nvSpPr>
        <p:spPr/>
        <p:txBody>
          <a:bodyPr>
            <a:normAutofit/>
          </a:bodyPr>
          <a:lstStyle/>
          <a:p>
            <a:r>
              <a:rPr lang="en-US" sz="3600" b="1" dirty="0"/>
              <a:t>MEAL COUNTING AND CLAIMING</a:t>
            </a:r>
          </a:p>
        </p:txBody>
      </p:sp>
      <p:sp>
        <p:nvSpPr>
          <p:cNvPr id="3" name="TextBox 2">
            <a:extLst>
              <a:ext uri="{FF2B5EF4-FFF2-40B4-BE49-F238E27FC236}">
                <a16:creationId xmlns:a16="http://schemas.microsoft.com/office/drawing/2014/main" id="{91F2D76D-111E-4D49-A63E-032F8E3AAD71}"/>
              </a:ext>
            </a:extLst>
          </p:cNvPr>
          <p:cNvSpPr txBox="1"/>
          <p:nvPr/>
        </p:nvSpPr>
        <p:spPr>
          <a:xfrm>
            <a:off x="1052623" y="1105785"/>
            <a:ext cx="6889898" cy="3211135"/>
          </a:xfrm>
          <a:prstGeom prst="rect">
            <a:avLst/>
          </a:prstGeom>
          <a:noFill/>
        </p:spPr>
        <p:txBody>
          <a:bodyPr wrap="square" rtlCol="0">
            <a:spAutoFit/>
          </a:bodyPr>
          <a:lstStyle/>
          <a:p>
            <a:pPr marL="285750" indent="-285750">
              <a:lnSpc>
                <a:spcPct val="114000"/>
              </a:lnSpc>
              <a:spcAft>
                <a:spcPts val="300"/>
              </a:spcAft>
              <a:buFont typeface="Arial" panose="020B0604020202020204" pitchFamily="34" charset="0"/>
              <a:buChar char="•"/>
            </a:pPr>
            <a:r>
              <a:rPr lang="en-US" sz="1400" dirty="0"/>
              <a:t>The claiming percentages established in the first year for an LEA or school may be used for four school years and increased if the percentage of identified students rises for the LEA or school.</a:t>
            </a:r>
          </a:p>
          <a:p>
            <a:pPr marL="285750" indent="-285750">
              <a:lnSpc>
                <a:spcPct val="114000"/>
              </a:lnSpc>
              <a:spcAft>
                <a:spcPts val="300"/>
              </a:spcAft>
              <a:buFont typeface="Arial" panose="020B0604020202020204" pitchFamily="34" charset="0"/>
              <a:buChar char="•"/>
            </a:pPr>
            <a:r>
              <a:rPr lang="en-US" sz="1400" dirty="0"/>
              <a:t>Requires schools to offer breakfast and lunch</a:t>
            </a:r>
          </a:p>
          <a:p>
            <a:pPr marL="285750" indent="-285750">
              <a:lnSpc>
                <a:spcPct val="114000"/>
              </a:lnSpc>
              <a:spcAft>
                <a:spcPts val="300"/>
              </a:spcAft>
              <a:buFont typeface="Arial" panose="020B0604020202020204" pitchFamily="34" charset="0"/>
              <a:buChar char="•"/>
            </a:pPr>
            <a:r>
              <a:rPr lang="en-US" sz="1400" dirty="0"/>
              <a:t>Count and claim meals without the normal free and reduced application process</a:t>
            </a:r>
          </a:p>
          <a:p>
            <a:pPr marL="285750" indent="-285750">
              <a:lnSpc>
                <a:spcPct val="114000"/>
              </a:lnSpc>
              <a:spcAft>
                <a:spcPts val="300"/>
              </a:spcAft>
              <a:buFont typeface="Arial" panose="020B0604020202020204" pitchFamily="34" charset="0"/>
              <a:buChar char="•"/>
            </a:pPr>
            <a:r>
              <a:rPr lang="en-US" sz="1400" dirty="0"/>
              <a:t>Schools that participate in CEP will no longer be required to collect Free and Reduced Price School Meals Family Applications to determine student eligibility for free meals.</a:t>
            </a:r>
          </a:p>
          <a:p>
            <a:pPr marL="285750" indent="-285750">
              <a:lnSpc>
                <a:spcPct val="114000"/>
              </a:lnSpc>
              <a:spcAft>
                <a:spcPts val="300"/>
              </a:spcAft>
              <a:buFont typeface="Arial" panose="020B0604020202020204" pitchFamily="34" charset="0"/>
              <a:buChar char="•"/>
            </a:pPr>
            <a:r>
              <a:rPr lang="en-US" sz="1400" dirty="0"/>
              <a:t>Meals will still need to be counted at the Point of Service (POS), but just total meals, not meals by category.</a:t>
            </a:r>
          </a:p>
          <a:p>
            <a:pPr marL="285750" indent="-285750">
              <a:lnSpc>
                <a:spcPct val="114000"/>
              </a:lnSpc>
              <a:spcAft>
                <a:spcPts val="300"/>
              </a:spcAft>
              <a:buFont typeface="Arial" panose="020B0604020202020204" pitchFamily="34" charset="0"/>
              <a:buChar char="•"/>
            </a:pPr>
            <a:r>
              <a:rPr lang="en-US" sz="1400" dirty="0"/>
              <a:t>Meal Counting and Claiming is a performance standard as part of the Federal Program Administrative Review.</a:t>
            </a:r>
          </a:p>
        </p:txBody>
      </p:sp>
    </p:spTree>
    <p:extLst>
      <p:ext uri="{BB962C8B-B14F-4D97-AF65-F5344CB8AC3E}">
        <p14:creationId xmlns:p14="http://schemas.microsoft.com/office/powerpoint/2010/main" val="94411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idx="4294967295"/>
          </p:nvPr>
        </p:nvSpPr>
        <p:spPr>
          <a:xfrm>
            <a:off x="0" y="-100013"/>
            <a:ext cx="9744075" cy="1046163"/>
          </a:xfrm>
        </p:spPr>
        <p:txBody>
          <a:bodyPr>
            <a:normAutofit/>
          </a:bodyPr>
          <a:lstStyle/>
          <a:p>
            <a:r>
              <a:rPr lang="en-US" sz="3600" b="1" cap="all" dirty="0"/>
              <a:t>Title 1 and E-Rate Resources</a:t>
            </a:r>
          </a:p>
        </p:txBody>
      </p:sp>
      <p:sp>
        <p:nvSpPr>
          <p:cNvPr id="25" name="Content Placeholder 24"/>
          <p:cNvSpPr>
            <a:spLocks noGrp="1"/>
          </p:cNvSpPr>
          <p:nvPr>
            <p:ph sz="half" idx="4294967295"/>
          </p:nvPr>
        </p:nvSpPr>
        <p:spPr>
          <a:xfrm>
            <a:off x="4067732" y="1321514"/>
            <a:ext cx="4405708" cy="2674771"/>
          </a:xfrm>
          <a:prstGeom prst="rect">
            <a:avLst/>
          </a:prstGeom>
        </p:spPr>
        <p:txBody>
          <a:bodyPr wrap="square" anchor="ctr" anchorCtr="0">
            <a:spAutoFit/>
          </a:bodyPr>
          <a:lstStyle/>
          <a:p>
            <a:pPr marL="285750" indent="-285750">
              <a:buClrTx/>
              <a:buFont typeface="Arial" panose="020B0604020202020204" pitchFamily="34" charset="0"/>
              <a:buChar char="•"/>
            </a:pPr>
            <a:r>
              <a:rPr lang="en-US" sz="2000" b="1" dirty="0">
                <a:solidFill>
                  <a:schemeClr val="tx1"/>
                </a:solidFill>
              </a:rPr>
              <a:t>VDOE guidance and technical assistance:</a:t>
            </a:r>
            <a:endParaRPr lang="en-US" sz="2000" dirty="0">
              <a:solidFill>
                <a:schemeClr val="tx1"/>
              </a:solidFill>
            </a:endParaRPr>
          </a:p>
          <a:p>
            <a:pPr marL="800100" lvl="1" indent="-285750">
              <a:buClrTx/>
              <a:buFont typeface="Arial" panose="020B0604020202020204" pitchFamily="34" charset="0"/>
              <a:buChar char="•"/>
            </a:pPr>
            <a:r>
              <a:rPr lang="en-US" sz="1600" dirty="0">
                <a:solidFill>
                  <a:schemeClr val="tx1"/>
                </a:solidFill>
              </a:rPr>
              <a:t>Title 1 Coordinator</a:t>
            </a:r>
          </a:p>
          <a:p>
            <a:pPr marL="800100" lvl="1" indent="-285750">
              <a:buClrTx/>
              <a:buFont typeface="Arial" panose="020B0604020202020204" pitchFamily="34" charset="0"/>
              <a:buChar char="•"/>
            </a:pPr>
            <a:r>
              <a:rPr lang="en-US" sz="1600" dirty="0">
                <a:solidFill>
                  <a:schemeClr val="tx1"/>
                </a:solidFill>
              </a:rPr>
              <a:t>Director of Program Administration and Accountability</a:t>
            </a:r>
          </a:p>
          <a:p>
            <a:pPr marL="285750" indent="-285750">
              <a:lnSpc>
                <a:spcPct val="114000"/>
              </a:lnSpc>
              <a:spcBef>
                <a:spcPts val="1200"/>
              </a:spcBef>
              <a:buClrTx/>
              <a:buFont typeface="Arial" panose="020B0604020202020204" pitchFamily="34" charset="0"/>
              <a:buChar char="•"/>
            </a:pPr>
            <a:r>
              <a:rPr lang="en-US" sz="1800" b="1" dirty="0">
                <a:solidFill>
                  <a:schemeClr val="tx1"/>
                </a:solidFill>
              </a:rPr>
              <a:t>USDA guidance:</a:t>
            </a:r>
            <a:r>
              <a:rPr lang="en-US" sz="1800" dirty="0">
                <a:solidFill>
                  <a:schemeClr val="tx1"/>
                </a:solidFill>
              </a:rPr>
              <a:t> </a:t>
            </a:r>
            <a:r>
              <a:rPr lang="en-US" sz="1600" dirty="0">
                <a:solidFill>
                  <a:schemeClr val="tx1"/>
                </a:solidFill>
                <a:hlinkClick r:id="rId4">
                  <a:extLst>
                    <a:ext uri="{A12FA001-AC4F-418D-AE19-62706E023703}">
                      <ahyp:hlinkClr xmlns="" xmlns:ahyp="http://schemas.microsoft.com/office/drawing/2018/hyperlinkcolor" val="tx"/>
                    </a:ext>
                  </a:extLst>
                </a:hlinkClick>
              </a:rPr>
              <a:t>https://www.fns.usda.gov/nslp/community-eligibility-provision-resource-center</a:t>
            </a:r>
            <a:endParaRPr lang="en-US" sz="1800" dirty="0">
              <a:solidFill>
                <a:schemeClr val="tx1"/>
              </a:solidFill>
            </a:endParaRPr>
          </a:p>
        </p:txBody>
      </p:sp>
      <p:pic>
        <p:nvPicPr>
          <p:cNvPr id="6" name="Picture 5" descr="A picture containing drawing&#10;&#10;Description automatically generated">
            <a:extLst>
              <a:ext uri="{FF2B5EF4-FFF2-40B4-BE49-F238E27FC236}">
                <a16:creationId xmlns:a16="http://schemas.microsoft.com/office/drawing/2014/main" id="{9F063EF6-B493-AA46-9CE9-66D4B192DBB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0560" y="1321514"/>
            <a:ext cx="2841629" cy="2674772"/>
          </a:xfrm>
          <a:prstGeom prst="rect">
            <a:avLst/>
          </a:prstGeom>
        </p:spPr>
      </p:pic>
    </p:spTree>
    <p:custDataLst>
      <p:tags r:id="rId1"/>
    </p:custDataLst>
    <p:extLst>
      <p:ext uri="{BB962C8B-B14F-4D97-AF65-F5344CB8AC3E}">
        <p14:creationId xmlns:p14="http://schemas.microsoft.com/office/powerpoint/2010/main" val="360743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3600" b="1" cap="all" dirty="0"/>
              <a:t>Application and Notification</a:t>
            </a:r>
          </a:p>
        </p:txBody>
      </p:sp>
      <p:graphicFrame>
        <p:nvGraphicFramePr>
          <p:cNvPr id="3" name="Diagram 2"/>
          <p:cNvGraphicFramePr/>
          <p:nvPr>
            <p:extLst>
              <p:ext uri="{D42A27DB-BD31-4B8C-83A1-F6EECF244321}">
                <p14:modId xmlns:p14="http://schemas.microsoft.com/office/powerpoint/2010/main" val="1602780400"/>
              </p:ext>
            </p:extLst>
          </p:nvPr>
        </p:nvGraphicFramePr>
        <p:xfrm>
          <a:off x="697861" y="1261232"/>
          <a:ext cx="6611648" cy="2910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EdEquityProCover.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084379" y="2066193"/>
            <a:ext cx="2059621" cy="2390353"/>
          </a:xfrm>
          <a:prstGeom prst="rect">
            <a:avLst/>
          </a:prstGeom>
        </p:spPr>
      </p:pic>
    </p:spTree>
    <p:custDataLst>
      <p:tags r:id="rId1"/>
    </p:custDataLst>
    <p:extLst>
      <p:ext uri="{BB962C8B-B14F-4D97-AF65-F5344CB8AC3E}">
        <p14:creationId xmlns:p14="http://schemas.microsoft.com/office/powerpoint/2010/main" val="239393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p:txBody>
          <a:bodyPr>
            <a:normAutofit/>
          </a:bodyPr>
          <a:lstStyle/>
          <a:p>
            <a:r>
              <a:rPr lang="en-US" sz="3600" b="1" cap="all" dirty="0">
                <a:latin typeface="Arial" charset="0"/>
              </a:rPr>
              <a:t>CEP Financial Analysis</a:t>
            </a:r>
            <a:endParaRPr lang="en-US" sz="3600" b="1" cap="all"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4026" y="1079712"/>
            <a:ext cx="4575948" cy="3271873"/>
          </a:xfrm>
          <a:prstGeom prst="rect">
            <a:avLst/>
          </a:prstGeom>
          <a:ln>
            <a:solidFill>
              <a:schemeClr val="tx1"/>
            </a:solidFill>
          </a:ln>
        </p:spPr>
      </p:pic>
    </p:spTree>
    <p:custDataLst>
      <p:tags r:id="rId1"/>
    </p:custDataLst>
    <p:extLst>
      <p:ext uri="{BB962C8B-B14F-4D97-AF65-F5344CB8AC3E}">
        <p14:creationId xmlns:p14="http://schemas.microsoft.com/office/powerpoint/2010/main" val="250923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 y="-209333"/>
            <a:ext cx="9744363" cy="1046810"/>
          </a:xfrm>
        </p:spPr>
        <p:txBody>
          <a:bodyPr/>
          <a:lstStyle/>
          <a:p>
            <a:pPr algn="ctr"/>
            <a:r>
              <a:rPr lang="en-US" sz="3600" b="1" cap="all" dirty="0"/>
              <a:t>Reimbursement Comparison</a:t>
            </a:r>
          </a:p>
        </p:txBody>
      </p:sp>
      <p:sp>
        <p:nvSpPr>
          <p:cNvPr id="4" name="Content Placeholder 3"/>
          <p:cNvSpPr>
            <a:spLocks noGrp="1"/>
          </p:cNvSpPr>
          <p:nvPr>
            <p:ph sz="half" idx="2"/>
          </p:nvPr>
        </p:nvSpPr>
        <p:spPr>
          <a:xfrm>
            <a:off x="1403080" y="1028223"/>
            <a:ext cx="2145424" cy="369332"/>
          </a:xfrm>
        </p:spPr>
        <p:txBody>
          <a:bodyPr wrap="square" anchor="ctr" anchorCtr="0">
            <a:spAutoFit/>
          </a:bodyPr>
          <a:lstStyle/>
          <a:p>
            <a:pPr algn="ctr"/>
            <a:r>
              <a:rPr lang="en-US" b="1" dirty="0">
                <a:solidFill>
                  <a:srgbClr val="E20D38"/>
                </a:solidFill>
                <a:latin typeface="Arial" charset="0"/>
                <a:cs typeface="Arial" charset="0"/>
              </a:rPr>
              <a:t>Traditional</a:t>
            </a:r>
            <a:endParaRPr lang="en-US" sz="2400" b="1" dirty="0">
              <a:solidFill>
                <a:srgbClr val="E20D38"/>
              </a:solidFill>
              <a:latin typeface="Arial" charset="0"/>
              <a:cs typeface="Arial" charset="0"/>
            </a:endParaRPr>
          </a:p>
        </p:txBody>
      </p:sp>
      <p:sp>
        <p:nvSpPr>
          <p:cNvPr id="5" name="Content Placeholder 3"/>
          <p:cNvSpPr txBox="1">
            <a:spLocks/>
          </p:cNvSpPr>
          <p:nvPr/>
        </p:nvSpPr>
        <p:spPr>
          <a:xfrm>
            <a:off x="5900026" y="1069209"/>
            <a:ext cx="1755231" cy="369332"/>
          </a:xfrm>
          <a:prstGeom prst="rect">
            <a:avLst/>
          </a:prstGeom>
        </p:spPr>
        <p:txBody>
          <a:bodyPr anchor="ctr" anchorCtr="0">
            <a:spAutoFit/>
          </a:bodyPr>
          <a:lstStyle>
            <a:lvl1pPr marL="0" indent="0" algn="l" defTabSz="685800" rtl="0" eaLnBrk="1" latinLnBrk="0" hangingPunct="1">
              <a:spcBef>
                <a:spcPts val="1500"/>
              </a:spcBef>
              <a:buClr>
                <a:schemeClr val="accent1"/>
              </a:buClr>
              <a:buFont typeface="Arial"/>
              <a:buNone/>
              <a:defRPr sz="1800" kern="1200">
                <a:solidFill>
                  <a:schemeClr val="tx1"/>
                </a:solidFill>
                <a:latin typeface="+mn-lt"/>
                <a:ea typeface="+mn-ea"/>
                <a:cs typeface="+mn-cs"/>
              </a:defRPr>
            </a:lvl1pPr>
            <a:lvl2pPr marL="514350" indent="-252413" algn="l" defTabSz="685800" rtl="0" eaLnBrk="1" latinLnBrk="0" hangingPunct="1">
              <a:spcBef>
                <a:spcPts val="450"/>
              </a:spcBef>
              <a:buClr>
                <a:schemeClr val="accent1">
                  <a:lumMod val="50000"/>
                </a:schemeClr>
              </a:buClr>
              <a:buFont typeface="Wingdings 2" pitchFamily="18" charset="2"/>
              <a:buChar char=""/>
              <a:defRPr sz="1500" kern="1200">
                <a:solidFill>
                  <a:schemeClr val="tx1"/>
                </a:solidFill>
                <a:latin typeface="+mn-lt"/>
                <a:ea typeface="+mn-ea"/>
                <a:cs typeface="+mn-cs"/>
              </a:defRPr>
            </a:lvl2pPr>
            <a:lvl3pPr marL="776288" indent="-261938" algn="l" defTabSz="685800" rtl="0" eaLnBrk="1" latinLnBrk="0" hangingPunct="1">
              <a:spcBef>
                <a:spcPts val="450"/>
              </a:spcBef>
              <a:buClr>
                <a:schemeClr val="accent1"/>
              </a:buClr>
              <a:buFont typeface="Wingdings 2" pitchFamily="18" charset="2"/>
              <a:buChar char=""/>
              <a:defRPr sz="1350" kern="1200">
                <a:solidFill>
                  <a:schemeClr val="tx1"/>
                </a:solidFill>
                <a:latin typeface="+mn-lt"/>
                <a:ea typeface="+mn-ea"/>
                <a:cs typeface="+mn-cs"/>
              </a:defRPr>
            </a:lvl3pPr>
            <a:lvl4pPr marL="1028700" indent="-252413" algn="l" defTabSz="685800" rtl="0" eaLnBrk="1" latinLnBrk="0" hangingPunct="1">
              <a:spcBef>
                <a:spcPts val="450"/>
              </a:spcBef>
              <a:buClr>
                <a:schemeClr val="accent1">
                  <a:lumMod val="50000"/>
                </a:schemeClr>
              </a:buClr>
              <a:buFont typeface="Courier New"/>
              <a:buChar char="o"/>
              <a:defRPr sz="1200" kern="1200">
                <a:solidFill>
                  <a:schemeClr val="tx1"/>
                </a:solidFill>
                <a:latin typeface="+mn-lt"/>
                <a:ea typeface="+mn-ea"/>
                <a:cs typeface="+mn-cs"/>
              </a:defRPr>
            </a:lvl4pPr>
            <a:lvl5pPr marL="1290638" indent="-261938" algn="l" defTabSz="685800" rtl="0" eaLnBrk="1" latinLnBrk="0" hangingPunct="1">
              <a:spcBef>
                <a:spcPts val="450"/>
              </a:spcBef>
              <a:buClr>
                <a:schemeClr val="accent1"/>
              </a:buClr>
              <a:buFont typeface="Wingdings 2" pitchFamily="18" charset="2"/>
              <a:buChar char=""/>
              <a:defRPr sz="1200" kern="1200">
                <a:solidFill>
                  <a:schemeClr val="tx1"/>
                </a:solidFill>
                <a:latin typeface="+mn-lt"/>
                <a:ea typeface="+mn-ea"/>
                <a:cs typeface="+mn-cs"/>
              </a:defRPr>
            </a:lvl5pPr>
            <a:lvl6pPr marL="1541860" indent="-258366" algn="l" defTabSz="685800" rtl="0" eaLnBrk="1" latinLnBrk="0" hangingPunct="1">
              <a:spcBef>
                <a:spcPct val="20000"/>
              </a:spcBef>
              <a:buClr>
                <a:schemeClr val="accent1">
                  <a:lumMod val="50000"/>
                </a:schemeClr>
              </a:buClr>
              <a:buFont typeface="Wingdings 2" pitchFamily="18" charset="2"/>
              <a:buChar char=""/>
              <a:defRPr lang="en-US" sz="1200" kern="1200">
                <a:solidFill>
                  <a:schemeClr val="tx1">
                    <a:lumMod val="65000"/>
                    <a:lumOff val="35000"/>
                  </a:schemeClr>
                </a:solidFill>
                <a:latin typeface="+mn-lt"/>
                <a:ea typeface="+mn-ea"/>
                <a:cs typeface="+mn-cs"/>
              </a:defRPr>
            </a:lvl6pPr>
            <a:lvl7pPr marL="1799035" indent="-258366" algn="l" defTabSz="685800" rtl="0" eaLnBrk="1" latinLnBrk="0" hangingPunct="1">
              <a:spcBef>
                <a:spcPct val="20000"/>
              </a:spcBef>
              <a:buClr>
                <a:schemeClr val="accent1"/>
              </a:buClr>
              <a:buFont typeface="Wingdings 2" pitchFamily="18" charset="2"/>
              <a:buChar char=""/>
              <a:defRPr lang="en-US" sz="1200" kern="1200">
                <a:solidFill>
                  <a:schemeClr val="tx1">
                    <a:lumMod val="65000"/>
                    <a:lumOff val="35000"/>
                  </a:schemeClr>
                </a:solidFill>
                <a:latin typeface="+mn-lt"/>
                <a:ea typeface="+mn-ea"/>
                <a:cs typeface="+mn-cs"/>
              </a:defRPr>
            </a:lvl7pPr>
            <a:lvl8pPr marL="2057400" indent="-258366" algn="l" defTabSz="685800" rtl="0" eaLnBrk="1" latinLnBrk="0" hangingPunct="1">
              <a:spcBef>
                <a:spcPct val="20000"/>
              </a:spcBef>
              <a:buClr>
                <a:schemeClr val="accent1">
                  <a:lumMod val="50000"/>
                </a:schemeClr>
              </a:buClr>
              <a:buFont typeface="Wingdings 2" pitchFamily="18" charset="2"/>
              <a:buChar char=""/>
              <a:defRPr lang="en-US" sz="1200" kern="1200">
                <a:solidFill>
                  <a:schemeClr val="tx1">
                    <a:lumMod val="65000"/>
                    <a:lumOff val="35000"/>
                  </a:schemeClr>
                </a:solidFill>
                <a:latin typeface="+mn-lt"/>
                <a:ea typeface="+mn-ea"/>
                <a:cs typeface="+mn-cs"/>
              </a:defRPr>
            </a:lvl8pPr>
            <a:lvl9pPr marL="2315766" indent="-258366" algn="l" defTabSz="685800" rtl="0" eaLnBrk="1" latinLnBrk="0" hangingPunct="1">
              <a:spcBef>
                <a:spcPct val="20000"/>
              </a:spcBef>
              <a:buClr>
                <a:schemeClr val="accent1"/>
              </a:buClr>
              <a:buFont typeface="Wingdings 2" pitchFamily="18" charset="2"/>
              <a:buChar char=""/>
              <a:defRPr lang="en-US" sz="1200" kern="1200">
                <a:solidFill>
                  <a:schemeClr val="tx1">
                    <a:lumMod val="65000"/>
                    <a:lumOff val="35000"/>
                  </a:schemeClr>
                </a:solidFill>
                <a:latin typeface="+mn-lt"/>
                <a:ea typeface="+mn-ea"/>
                <a:cs typeface="+mn-cs"/>
              </a:defRPr>
            </a:lvl9pPr>
          </a:lstStyle>
          <a:p>
            <a:pPr algn="ctr"/>
            <a:r>
              <a:rPr lang="en-US" b="1" dirty="0">
                <a:solidFill>
                  <a:srgbClr val="E20D38"/>
                </a:solidFill>
                <a:latin typeface="Arial" charset="0"/>
                <a:cs typeface="Arial" charset="0"/>
              </a:rPr>
              <a:t>CEP</a:t>
            </a:r>
          </a:p>
        </p:txBody>
      </p:sp>
      <p:graphicFrame>
        <p:nvGraphicFramePr>
          <p:cNvPr id="10" name="Table 9"/>
          <p:cNvGraphicFramePr>
            <a:graphicFrameLocks noGrp="1"/>
          </p:cNvGraphicFramePr>
          <p:nvPr>
            <p:extLst>
              <p:ext uri="{D42A27DB-BD31-4B8C-83A1-F6EECF244321}">
                <p14:modId xmlns:p14="http://schemas.microsoft.com/office/powerpoint/2010/main" val="252740455"/>
              </p:ext>
            </p:extLst>
          </p:nvPr>
        </p:nvGraphicFramePr>
        <p:xfrm>
          <a:off x="561170" y="1526002"/>
          <a:ext cx="3829245" cy="2068078"/>
        </p:xfrm>
        <a:graphic>
          <a:graphicData uri="http://schemas.openxmlformats.org/drawingml/2006/table">
            <a:tbl>
              <a:tblPr firstRow="1" bandRow="1">
                <a:tableStyleId>{C083E6E3-FA7D-4D7B-A595-EF9225AFEA82}</a:tableStyleId>
              </a:tblPr>
              <a:tblGrid>
                <a:gridCol w="2302258">
                  <a:extLst>
                    <a:ext uri="{9D8B030D-6E8A-4147-A177-3AD203B41FA5}">
                      <a16:colId xmlns:a16="http://schemas.microsoft.com/office/drawing/2014/main" val="2071911108"/>
                    </a:ext>
                  </a:extLst>
                </a:gridCol>
                <a:gridCol w="1526987">
                  <a:extLst>
                    <a:ext uri="{9D8B030D-6E8A-4147-A177-3AD203B41FA5}">
                      <a16:colId xmlns:a16="http://schemas.microsoft.com/office/drawing/2014/main" val="1238532131"/>
                    </a:ext>
                  </a:extLst>
                </a:gridCol>
              </a:tblGrid>
              <a:tr h="693422">
                <a:tc>
                  <a:txBody>
                    <a:bodyPr/>
                    <a:lstStyle/>
                    <a:p>
                      <a:pPr algn="l"/>
                      <a:r>
                        <a:rPr lang="en-US" sz="1400" b="1" i="0" dirty="0"/>
                        <a:t>Total Breakfast</a:t>
                      </a:r>
                      <a:r>
                        <a:rPr lang="en-US" sz="1400" b="1" i="0" baseline="0" dirty="0"/>
                        <a:t> Revenue</a:t>
                      </a:r>
                      <a:endParaRPr lang="en-US" sz="1400" b="1" i="0" dirty="0">
                        <a:solidFill>
                          <a:schemeClr val="accent5"/>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b="0" dirty="0"/>
                        <a:t>$19,</a:t>
                      </a:r>
                      <a:r>
                        <a:rPr lang="en-US" sz="1400" b="0" baseline="0" dirty="0"/>
                        <a:t>556.46</a:t>
                      </a:r>
                      <a:endParaRPr lang="en-US" sz="1400" b="0" dirty="0">
                        <a:solidFill>
                          <a:schemeClr val="accent5"/>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74759475"/>
                  </a:ext>
                </a:extLst>
              </a:tr>
              <a:tr h="725225">
                <a:tc>
                  <a:txBody>
                    <a:bodyPr/>
                    <a:lstStyle/>
                    <a:p>
                      <a:pPr algn="l"/>
                      <a:r>
                        <a:rPr lang="en-US" sz="1400" b="1" i="0" dirty="0"/>
                        <a:t>Total Lunch Revenue</a:t>
                      </a:r>
                      <a:endParaRPr lang="en-US" sz="1400" b="1" i="0" dirty="0">
                        <a:solidFill>
                          <a:schemeClr val="accent5"/>
                        </a:solidFill>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$44,251.40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1219689"/>
                  </a:ext>
                </a:extLst>
              </a:tr>
              <a:tr h="649431">
                <a:tc>
                  <a:txBody>
                    <a:bodyPr/>
                    <a:lstStyle/>
                    <a:p>
                      <a:pPr algn="l"/>
                      <a:r>
                        <a:rPr lang="en-US" sz="1400" b="1" dirty="0">
                          <a:solidFill>
                            <a:schemeClr val="tx1"/>
                          </a:solidFill>
                        </a:rPr>
                        <a:t>Total</a:t>
                      </a:r>
                      <a:r>
                        <a:rPr lang="en-US" sz="1400" b="1" baseline="0" dirty="0">
                          <a:solidFill>
                            <a:schemeClr val="tx1"/>
                          </a:solidFill>
                        </a:rPr>
                        <a:t> Revenue</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rgbClr val="E20D38"/>
                          </a:solidFill>
                        </a:rPr>
                        <a:t>$63,807.86</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596061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969261137"/>
              </p:ext>
            </p:extLst>
          </p:nvPr>
        </p:nvGraphicFramePr>
        <p:xfrm>
          <a:off x="4958081" y="1526002"/>
          <a:ext cx="3639122" cy="2068078"/>
        </p:xfrm>
        <a:graphic>
          <a:graphicData uri="http://schemas.openxmlformats.org/drawingml/2006/table">
            <a:tbl>
              <a:tblPr firstRow="1" bandRow="1">
                <a:tableStyleId>{C083E6E3-FA7D-4D7B-A595-EF9225AFEA82}</a:tableStyleId>
              </a:tblPr>
              <a:tblGrid>
                <a:gridCol w="2367631">
                  <a:extLst>
                    <a:ext uri="{9D8B030D-6E8A-4147-A177-3AD203B41FA5}">
                      <a16:colId xmlns:a16="http://schemas.microsoft.com/office/drawing/2014/main" val="2071911108"/>
                    </a:ext>
                  </a:extLst>
                </a:gridCol>
                <a:gridCol w="1271491">
                  <a:extLst>
                    <a:ext uri="{9D8B030D-6E8A-4147-A177-3AD203B41FA5}">
                      <a16:colId xmlns:a16="http://schemas.microsoft.com/office/drawing/2014/main" val="1238532131"/>
                    </a:ext>
                  </a:extLst>
                </a:gridCol>
              </a:tblGrid>
              <a:tr h="711961">
                <a:tc>
                  <a:txBody>
                    <a:bodyPr/>
                    <a:lstStyle/>
                    <a:p>
                      <a:pPr algn="l"/>
                      <a:r>
                        <a:rPr lang="en-US" sz="1400" b="1" i="0" dirty="0">
                          <a:solidFill>
                            <a:schemeClr val="tx1"/>
                          </a:solidFill>
                        </a:rPr>
                        <a:t>Total</a:t>
                      </a:r>
                      <a:r>
                        <a:rPr lang="en-US" sz="1400" b="1" i="0" baseline="0" dirty="0">
                          <a:solidFill>
                            <a:schemeClr val="tx1"/>
                          </a:solidFill>
                        </a:rPr>
                        <a:t> Breakfast Revenue</a:t>
                      </a:r>
                      <a:endParaRPr lang="en-US" sz="1400" b="1" i="0" dirty="0">
                        <a:solidFill>
                          <a:schemeClr val="accent5"/>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b="0" dirty="0"/>
                        <a:t>$20,810.45</a:t>
                      </a:r>
                      <a:endParaRPr lang="en-US" sz="1400" b="0" dirty="0">
                        <a:solidFill>
                          <a:schemeClr val="accent5"/>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74759475"/>
                  </a:ext>
                </a:extLst>
              </a:tr>
              <a:tr h="71196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i="0" dirty="0"/>
                        <a:t>Total Lunch Revenue</a:t>
                      </a:r>
                      <a:endParaRPr lang="en-US" sz="1400" b="1" i="0" dirty="0">
                        <a:solidFill>
                          <a:schemeClr val="accent5"/>
                        </a:solidFill>
                      </a:endParaRPr>
                    </a:p>
                  </a:txBody>
                  <a:tcPr anchor="ctr">
                    <a:lnL w="12700" cap="flat" cmpd="sng" algn="ctr">
                      <a:solidFill>
                        <a:schemeClr val="tx1"/>
                      </a:solidFill>
                      <a:prstDash val="solid"/>
                      <a:round/>
                      <a:headEnd type="none" w="med" len="med"/>
                      <a:tailEnd type="none" w="med" len="med"/>
                    </a:lnL>
                  </a:tcPr>
                </a:tc>
                <a:tc>
                  <a:txBody>
                    <a:bodyPr/>
                    <a:lstStyle/>
                    <a:p>
                      <a:r>
                        <a:rPr lang="en-US" sz="1400" b="0" dirty="0">
                          <a:solidFill>
                            <a:schemeClr val="tx1"/>
                          </a:solidFill>
                        </a:rPr>
                        <a:t>$47,645.02</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126893"/>
                  </a:ext>
                </a:extLst>
              </a:tr>
              <a:tr h="644156">
                <a:tc>
                  <a:txBody>
                    <a:bodyPr/>
                    <a:lstStyle/>
                    <a:p>
                      <a:pPr algn="l"/>
                      <a:r>
                        <a:rPr lang="en-US" sz="1400" b="1" i="0" baseline="0" dirty="0"/>
                        <a:t>Total Revenue</a:t>
                      </a:r>
                      <a:endParaRPr lang="en-US" sz="1400" b="1" i="0" dirty="0">
                        <a:solidFill>
                          <a:schemeClr val="accent5"/>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rgbClr val="E20D38"/>
                          </a:solidFill>
                        </a:rPr>
                        <a:t>$68,455.47</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1219689"/>
                  </a:ext>
                </a:extLst>
              </a:tr>
            </a:tbl>
          </a:graphicData>
        </a:graphic>
      </p:graphicFrame>
      <p:sp>
        <p:nvSpPr>
          <p:cNvPr id="8" name="Rectangle 7"/>
          <p:cNvSpPr/>
          <p:nvPr/>
        </p:nvSpPr>
        <p:spPr>
          <a:xfrm>
            <a:off x="3041512" y="3944051"/>
            <a:ext cx="2868863" cy="338554"/>
          </a:xfrm>
          <a:prstGeom prst="rect">
            <a:avLst/>
          </a:prstGeom>
        </p:spPr>
        <p:txBody>
          <a:bodyPr wrap="none" anchor="ctr" anchorCtr="0">
            <a:spAutoFit/>
          </a:bodyPr>
          <a:lstStyle/>
          <a:p>
            <a:pPr algn="ctr"/>
            <a:r>
              <a:rPr lang="en-US" sz="1600" b="1" dirty="0"/>
              <a:t>Total Difference = </a:t>
            </a:r>
            <a:r>
              <a:rPr lang="en-US" sz="1600" b="1" dirty="0">
                <a:solidFill>
                  <a:srgbClr val="E20D38"/>
                </a:solidFill>
              </a:rPr>
              <a:t>$4,647.61</a:t>
            </a:r>
          </a:p>
        </p:txBody>
      </p:sp>
    </p:spTree>
    <p:custDataLst>
      <p:tags r:id="rId1"/>
    </p:custDataLst>
    <p:extLst>
      <p:ext uri="{BB962C8B-B14F-4D97-AF65-F5344CB8AC3E}">
        <p14:creationId xmlns:p14="http://schemas.microsoft.com/office/powerpoint/2010/main" val="38543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C34A-2340-9847-94A0-9CEDF3FE628F}"/>
              </a:ext>
            </a:extLst>
          </p:cNvPr>
          <p:cNvSpPr>
            <a:spLocks noGrp="1"/>
          </p:cNvSpPr>
          <p:nvPr>
            <p:ph type="ctrTitle"/>
          </p:nvPr>
        </p:nvSpPr>
        <p:spPr/>
        <p:txBody>
          <a:bodyPr>
            <a:normAutofit/>
          </a:bodyPr>
          <a:lstStyle/>
          <a:p>
            <a:r>
              <a:rPr lang="en-US" sz="3600" b="1" dirty="0"/>
              <a:t>USDA ASSESSMENT TOOL</a:t>
            </a: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4283" y="1097201"/>
            <a:ext cx="7273579" cy="3135721"/>
          </a:xfrm>
          <a:prstGeom prst="rect">
            <a:avLst/>
          </a:prstGeom>
          <a:ln>
            <a:solidFill>
              <a:schemeClr val="tx1"/>
            </a:solidFill>
          </a:ln>
        </p:spPr>
      </p:pic>
    </p:spTree>
    <p:custDataLst>
      <p:tags r:id="rId1"/>
    </p:custDataLst>
    <p:extLst>
      <p:ext uri="{BB962C8B-B14F-4D97-AF65-F5344CB8AC3E}">
        <p14:creationId xmlns:p14="http://schemas.microsoft.com/office/powerpoint/2010/main" val="9238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B002-3F4D-5349-A84F-A6171FE18671}"/>
              </a:ext>
            </a:extLst>
          </p:cNvPr>
          <p:cNvSpPr>
            <a:spLocks noGrp="1"/>
          </p:cNvSpPr>
          <p:nvPr>
            <p:ph type="ctrTitle"/>
          </p:nvPr>
        </p:nvSpPr>
        <p:spPr/>
        <p:txBody>
          <a:bodyPr>
            <a:normAutofit/>
          </a:bodyPr>
          <a:lstStyle/>
          <a:p>
            <a:r>
              <a:rPr lang="en-US" sz="3600" b="1" dirty="0"/>
              <a:t>TIMELINE</a:t>
            </a:r>
          </a:p>
        </p:txBody>
      </p:sp>
      <p:sp>
        <p:nvSpPr>
          <p:cNvPr id="3" name="TextBox 2"/>
          <p:cNvSpPr txBox="1"/>
          <p:nvPr/>
        </p:nvSpPr>
        <p:spPr>
          <a:xfrm>
            <a:off x="2642038" y="1224451"/>
            <a:ext cx="5876596" cy="3049681"/>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US" sz="1700" dirty="0"/>
              <a:t>Start now.</a:t>
            </a:r>
          </a:p>
          <a:p>
            <a:pPr marL="285750" indent="-285750">
              <a:lnSpc>
                <a:spcPct val="114000"/>
              </a:lnSpc>
              <a:buFont typeface="Arial" panose="020B0604020202020204" pitchFamily="34" charset="0"/>
              <a:buChar char="•"/>
            </a:pPr>
            <a:r>
              <a:rPr lang="en-US" sz="1700" dirty="0"/>
              <a:t>Look at this year’s Identified Student Percentage (ISP).</a:t>
            </a:r>
          </a:p>
          <a:p>
            <a:pPr marL="285750" indent="-285750">
              <a:lnSpc>
                <a:spcPct val="114000"/>
              </a:lnSpc>
              <a:buFont typeface="Arial" panose="020B0604020202020204" pitchFamily="34" charset="0"/>
              <a:buChar char="•"/>
            </a:pPr>
            <a:r>
              <a:rPr lang="en-US" sz="1700" dirty="0"/>
              <a:t>Consider your division profile (i.e. enrollment, community, significant change, etc.).</a:t>
            </a:r>
          </a:p>
          <a:p>
            <a:pPr marL="285750" indent="-285750">
              <a:lnSpc>
                <a:spcPct val="114000"/>
              </a:lnSpc>
              <a:buFont typeface="Arial" panose="020B0604020202020204" pitchFamily="34" charset="0"/>
              <a:buChar char="•"/>
            </a:pPr>
            <a:r>
              <a:rPr lang="en-US" sz="1700" dirty="0"/>
              <a:t>Use tools now with last year’s data to get an idea of whether CEP is feasible.</a:t>
            </a:r>
          </a:p>
          <a:p>
            <a:pPr marL="285750" indent="-285750">
              <a:lnSpc>
                <a:spcPct val="114000"/>
              </a:lnSpc>
              <a:buFont typeface="Arial" panose="020B0604020202020204" pitchFamily="34" charset="0"/>
              <a:buChar char="•"/>
            </a:pPr>
            <a:r>
              <a:rPr lang="en-US" sz="1700" dirty="0"/>
              <a:t>Set priorities.</a:t>
            </a:r>
          </a:p>
          <a:p>
            <a:pPr marL="285750" indent="-285750">
              <a:lnSpc>
                <a:spcPct val="114000"/>
              </a:lnSpc>
              <a:buFont typeface="Arial" panose="020B0604020202020204" pitchFamily="34" charset="0"/>
              <a:buChar char="•"/>
            </a:pPr>
            <a:r>
              <a:rPr lang="en-US" sz="1700" dirty="0"/>
              <a:t>Request assistance from VDOE Regional Specialists.</a:t>
            </a:r>
          </a:p>
          <a:p>
            <a:pPr marL="285750" indent="-285750">
              <a:lnSpc>
                <a:spcPct val="114000"/>
              </a:lnSpc>
              <a:buFont typeface="Arial" panose="020B0604020202020204" pitchFamily="34" charset="0"/>
              <a:buChar char="•"/>
            </a:pPr>
            <a:r>
              <a:rPr lang="en-US" sz="1700" dirty="0"/>
              <a:t>After April 1 ISP data is available, repeat calculations with the new data.</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3103" y="1891310"/>
            <a:ext cx="1715962" cy="1715962"/>
          </a:xfrm>
          <a:prstGeom prst="rect">
            <a:avLst/>
          </a:prstGeom>
        </p:spPr>
      </p:pic>
    </p:spTree>
    <p:custDataLst>
      <p:tags r:id="rId1"/>
    </p:custDataLst>
    <p:extLst>
      <p:ext uri="{BB962C8B-B14F-4D97-AF65-F5344CB8AC3E}">
        <p14:creationId xmlns:p14="http://schemas.microsoft.com/office/powerpoint/2010/main" val="396562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B002-3F4D-5349-A84F-A6171FE18671}"/>
              </a:ext>
            </a:extLst>
          </p:cNvPr>
          <p:cNvSpPr>
            <a:spLocks noGrp="1"/>
          </p:cNvSpPr>
          <p:nvPr>
            <p:ph type="ctrTitle"/>
          </p:nvPr>
        </p:nvSpPr>
        <p:spPr/>
        <p:txBody>
          <a:bodyPr>
            <a:normAutofit/>
          </a:bodyPr>
          <a:lstStyle/>
          <a:p>
            <a:r>
              <a:rPr lang="en-US" sz="3600" b="1" dirty="0"/>
              <a:t>SUMMARY</a:t>
            </a:r>
          </a:p>
        </p:txBody>
      </p:sp>
      <p:sp>
        <p:nvSpPr>
          <p:cNvPr id="3" name="TextBox 2"/>
          <p:cNvSpPr txBox="1"/>
          <p:nvPr/>
        </p:nvSpPr>
        <p:spPr>
          <a:xfrm>
            <a:off x="1718441" y="1508233"/>
            <a:ext cx="5707117" cy="2399055"/>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US" sz="2000" dirty="0"/>
              <a:t>You must evaluate CEP from a fiscal and programmatic perspective.</a:t>
            </a:r>
          </a:p>
          <a:p>
            <a:pPr marL="285750" indent="-285750">
              <a:lnSpc>
                <a:spcPct val="114000"/>
              </a:lnSpc>
              <a:spcAft>
                <a:spcPts val="600"/>
              </a:spcAft>
              <a:buFont typeface="Arial" panose="020B0604020202020204" pitchFamily="34" charset="0"/>
              <a:buChar char="•"/>
            </a:pPr>
            <a:r>
              <a:rPr lang="en-US" sz="2000" dirty="0"/>
              <a:t>Is your division providing equitable meal access to all children?</a:t>
            </a:r>
          </a:p>
          <a:p>
            <a:pPr marL="285750" indent="-285750">
              <a:lnSpc>
                <a:spcPct val="114000"/>
              </a:lnSpc>
              <a:spcAft>
                <a:spcPts val="600"/>
              </a:spcAft>
              <a:buFont typeface="Arial" panose="020B0604020202020204" pitchFamily="34" charset="0"/>
              <a:buChar char="•"/>
            </a:pPr>
            <a:r>
              <a:rPr lang="en-US" sz="2000" dirty="0"/>
              <a:t>Have you gauged your community’s interest? </a:t>
            </a:r>
          </a:p>
          <a:p>
            <a:pPr marL="285750" indent="-285750">
              <a:lnSpc>
                <a:spcPct val="114000"/>
              </a:lnSpc>
              <a:spcAft>
                <a:spcPts val="600"/>
              </a:spcAft>
              <a:buFont typeface="Arial" panose="020B0604020202020204" pitchFamily="34" charset="0"/>
              <a:buChar char="•"/>
            </a:pPr>
            <a:r>
              <a:rPr lang="en-US" sz="2000" dirty="0"/>
              <a:t>Have you used available resources?</a:t>
            </a:r>
          </a:p>
        </p:txBody>
      </p:sp>
    </p:spTree>
    <p:custDataLst>
      <p:tags r:id="rId1"/>
    </p:custDataLst>
    <p:extLst>
      <p:ext uri="{BB962C8B-B14F-4D97-AF65-F5344CB8AC3E}">
        <p14:creationId xmlns:p14="http://schemas.microsoft.com/office/powerpoint/2010/main" val="369928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A888-6BA4-5542-A457-FA9CC3CB6EC6}"/>
              </a:ext>
            </a:extLst>
          </p:cNvPr>
          <p:cNvSpPr>
            <a:spLocks noGrp="1"/>
          </p:cNvSpPr>
          <p:nvPr>
            <p:ph type="ctrTitle"/>
          </p:nvPr>
        </p:nvSpPr>
        <p:spPr/>
        <p:txBody>
          <a:bodyPr>
            <a:normAutofit/>
          </a:bodyPr>
          <a:lstStyle/>
          <a:p>
            <a:r>
              <a:rPr lang="en-US" sz="3600" b="1" dirty="0"/>
              <a:t>BACKGROUND</a:t>
            </a:r>
          </a:p>
        </p:txBody>
      </p:sp>
      <p:sp>
        <p:nvSpPr>
          <p:cNvPr id="3" name="TextBox 2">
            <a:extLst>
              <a:ext uri="{FF2B5EF4-FFF2-40B4-BE49-F238E27FC236}">
                <a16:creationId xmlns:a16="http://schemas.microsoft.com/office/drawing/2014/main" id="{6BD84162-1DD4-7D45-9EA8-701C9E4D3EBC}"/>
              </a:ext>
            </a:extLst>
          </p:cNvPr>
          <p:cNvSpPr txBox="1"/>
          <p:nvPr/>
        </p:nvSpPr>
        <p:spPr>
          <a:xfrm>
            <a:off x="935665" y="1371599"/>
            <a:ext cx="7272669" cy="2669192"/>
          </a:xfrm>
          <a:prstGeom prst="rect">
            <a:avLst/>
          </a:prstGeom>
          <a:noFill/>
        </p:spPr>
        <p:txBody>
          <a:bodyPr wrap="square" rtlCol="0">
            <a:spAutoFit/>
          </a:bodyPr>
          <a:lstStyle/>
          <a:p>
            <a:pPr>
              <a:lnSpc>
                <a:spcPct val="114000"/>
              </a:lnSpc>
              <a:spcAft>
                <a:spcPts val="600"/>
              </a:spcAft>
            </a:pPr>
            <a:r>
              <a:rPr lang="en-US" dirty="0"/>
              <a:t>Section 104(a) of the Healthy, Hunger-Free Kids Act of 2010 (Act) amended section 11(a)(1) of the Richard B. Russell National School Lunch Act to provide an alternative that eliminates the need for household applications for free and reduced-price meals in high-poverty LEAs and schools. This alternative, which is now part of the NSLP, is referred to as the </a:t>
            </a:r>
            <a:r>
              <a:rPr lang="en-US" b="1" dirty="0">
                <a:solidFill>
                  <a:srgbClr val="E20D38"/>
                </a:solidFill>
              </a:rPr>
              <a:t>Community Eligibility Provision (CEP)</a:t>
            </a:r>
            <a:r>
              <a:rPr lang="en-US" dirty="0"/>
              <a:t>.</a:t>
            </a:r>
            <a:endParaRPr lang="en-US" b="1" dirty="0">
              <a:solidFill>
                <a:srgbClr val="E20D38"/>
              </a:solidFill>
            </a:endParaRPr>
          </a:p>
          <a:p>
            <a:pPr>
              <a:lnSpc>
                <a:spcPct val="114000"/>
              </a:lnSpc>
            </a:pPr>
            <a:r>
              <a:rPr lang="en-US" dirty="0"/>
              <a:t>CEP </a:t>
            </a:r>
            <a:r>
              <a:rPr lang="en-US" b="1" dirty="0">
                <a:solidFill>
                  <a:srgbClr val="E20D38"/>
                </a:solidFill>
              </a:rPr>
              <a:t>provides equitable access </a:t>
            </a:r>
            <a:r>
              <a:rPr lang="en-US" dirty="0"/>
              <a:t>to school breakfast and school lunch for all students.</a:t>
            </a:r>
          </a:p>
        </p:txBody>
      </p:sp>
    </p:spTree>
    <p:extLst>
      <p:ext uri="{BB962C8B-B14F-4D97-AF65-F5344CB8AC3E}">
        <p14:creationId xmlns:p14="http://schemas.microsoft.com/office/powerpoint/2010/main" val="69418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B002-3F4D-5349-A84F-A6171FE18671}"/>
              </a:ext>
            </a:extLst>
          </p:cNvPr>
          <p:cNvSpPr>
            <a:spLocks noGrp="1"/>
          </p:cNvSpPr>
          <p:nvPr>
            <p:ph type="ctrTitle"/>
          </p:nvPr>
        </p:nvSpPr>
        <p:spPr>
          <a:xfrm>
            <a:off x="-78154" y="386080"/>
            <a:ext cx="9300308" cy="1219497"/>
          </a:xfrm>
          <a:solidFill>
            <a:schemeClr val="tx1"/>
          </a:solidFill>
        </p:spPr>
        <p:txBody>
          <a:bodyPr>
            <a:normAutofit/>
          </a:bodyPr>
          <a:lstStyle/>
          <a:p>
            <a:r>
              <a:rPr lang="en-US" sz="3600" b="1" dirty="0"/>
              <a:t>THANK YOU</a:t>
            </a:r>
          </a:p>
        </p:txBody>
      </p:sp>
      <p:sp>
        <p:nvSpPr>
          <p:cNvPr id="3" name="TextBox 2">
            <a:extLst>
              <a:ext uri="{FF2B5EF4-FFF2-40B4-BE49-F238E27FC236}">
                <a16:creationId xmlns:a16="http://schemas.microsoft.com/office/drawing/2014/main" id="{2BAFAA7B-B642-DB4A-91C0-6923AD9BCCD2}"/>
              </a:ext>
            </a:extLst>
          </p:cNvPr>
          <p:cNvSpPr txBox="1"/>
          <p:nvPr/>
        </p:nvSpPr>
        <p:spPr>
          <a:xfrm>
            <a:off x="2016760" y="1954604"/>
            <a:ext cx="5110480" cy="523220"/>
          </a:xfrm>
          <a:prstGeom prst="rect">
            <a:avLst/>
          </a:prstGeom>
          <a:noFill/>
        </p:spPr>
        <p:txBody>
          <a:bodyPr wrap="square" rtlCol="0" anchor="ctr" anchorCtr="0">
            <a:spAutoFit/>
          </a:bodyPr>
          <a:lstStyle/>
          <a:p>
            <a:pPr algn="ctr"/>
            <a:r>
              <a:rPr lang="en-US" sz="2800" b="1" dirty="0">
                <a:solidFill>
                  <a:srgbClr val="E20D38"/>
                </a:solidFill>
              </a:rPr>
              <a:t>Sandy </a:t>
            </a:r>
            <a:r>
              <a:rPr lang="en-US" sz="2800" b="1" dirty="0" err="1">
                <a:solidFill>
                  <a:srgbClr val="E20D38"/>
                </a:solidFill>
              </a:rPr>
              <a:t>Curwood</a:t>
            </a:r>
            <a:r>
              <a:rPr lang="en-US" sz="2800" b="1" dirty="0">
                <a:solidFill>
                  <a:srgbClr val="E20D38"/>
                </a:solidFill>
              </a:rPr>
              <a:t>, PhD, RDN</a:t>
            </a:r>
          </a:p>
        </p:txBody>
      </p:sp>
      <p:sp>
        <p:nvSpPr>
          <p:cNvPr id="4" name="TextBox 3">
            <a:extLst>
              <a:ext uri="{FF2B5EF4-FFF2-40B4-BE49-F238E27FC236}">
                <a16:creationId xmlns:a16="http://schemas.microsoft.com/office/drawing/2014/main" id="{2B072199-8050-4A40-85B5-819ED5EB4DB5}"/>
              </a:ext>
            </a:extLst>
          </p:cNvPr>
          <p:cNvSpPr txBox="1"/>
          <p:nvPr/>
        </p:nvSpPr>
        <p:spPr>
          <a:xfrm>
            <a:off x="2016760" y="2518464"/>
            <a:ext cx="5110480" cy="1444498"/>
          </a:xfrm>
          <a:prstGeom prst="rect">
            <a:avLst/>
          </a:prstGeom>
          <a:noFill/>
        </p:spPr>
        <p:txBody>
          <a:bodyPr wrap="square" rtlCol="0" anchor="ctr" anchorCtr="0">
            <a:spAutoFit/>
          </a:bodyPr>
          <a:lstStyle/>
          <a:p>
            <a:pPr algn="ctr">
              <a:lnSpc>
                <a:spcPct val="114000"/>
              </a:lnSpc>
              <a:spcAft>
                <a:spcPts val="300"/>
              </a:spcAft>
            </a:pPr>
            <a:r>
              <a:rPr lang="en-US" dirty="0"/>
              <a:t>Director, Office of School Nutrition Programs</a:t>
            </a:r>
          </a:p>
          <a:p>
            <a:pPr algn="ctr">
              <a:lnSpc>
                <a:spcPct val="114000"/>
              </a:lnSpc>
              <a:spcAft>
                <a:spcPts val="300"/>
              </a:spcAft>
            </a:pPr>
            <a:r>
              <a:rPr lang="en-US" dirty="0"/>
              <a:t>Virginia Department of Education</a:t>
            </a:r>
          </a:p>
          <a:p>
            <a:pPr algn="ctr">
              <a:lnSpc>
                <a:spcPct val="114000"/>
              </a:lnSpc>
              <a:spcAft>
                <a:spcPts val="300"/>
              </a:spcAft>
            </a:pPr>
            <a:r>
              <a:rPr lang="en-US" b="1" dirty="0">
                <a:hlinkClick r:id="rId3">
                  <a:extLst>
                    <a:ext uri="{A12FA001-AC4F-418D-AE19-62706E023703}">
                      <ahyp:hlinkClr xmlns="" xmlns:ahyp="http://schemas.microsoft.com/office/drawing/2018/hyperlinkcolor" val="tx"/>
                    </a:ext>
                  </a:extLst>
                </a:hlinkClick>
              </a:rPr>
              <a:t>Sandra.Curwood@doe.virginia.gov</a:t>
            </a:r>
            <a:endParaRPr lang="en-US" b="1" dirty="0"/>
          </a:p>
          <a:p>
            <a:pPr algn="ctr">
              <a:lnSpc>
                <a:spcPct val="114000"/>
              </a:lnSpc>
              <a:spcAft>
                <a:spcPts val="300"/>
              </a:spcAft>
            </a:pPr>
            <a:r>
              <a:rPr lang="en-US" b="1" dirty="0"/>
              <a:t>(804) 225-2074</a:t>
            </a:r>
          </a:p>
        </p:txBody>
      </p:sp>
    </p:spTree>
    <p:custDataLst>
      <p:tags r:id="rId1"/>
    </p:custDataLst>
    <p:extLst>
      <p:ext uri="{BB962C8B-B14F-4D97-AF65-F5344CB8AC3E}">
        <p14:creationId xmlns:p14="http://schemas.microsoft.com/office/powerpoint/2010/main" val="429420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296487" y="-66831"/>
            <a:ext cx="9744363" cy="1046810"/>
          </a:xfrm>
        </p:spPr>
        <p:txBody>
          <a:bodyPr/>
          <a:lstStyle/>
          <a:p>
            <a:pPr algn="ctr"/>
            <a:r>
              <a:rPr lang="en-US" sz="3600" b="1" dirty="0"/>
              <a:t>WHAT IS CEP?</a:t>
            </a:r>
          </a:p>
        </p:txBody>
      </p:sp>
      <p:sp>
        <p:nvSpPr>
          <p:cNvPr id="3" name="Content Placeholder 2"/>
          <p:cNvSpPr>
            <a:spLocks noGrp="1"/>
          </p:cNvSpPr>
          <p:nvPr>
            <p:ph sz="half" idx="2"/>
          </p:nvPr>
        </p:nvSpPr>
        <p:spPr>
          <a:xfrm>
            <a:off x="3095399" y="1496298"/>
            <a:ext cx="5074642" cy="2671378"/>
          </a:xfrm>
        </p:spPr>
        <p:txBody>
          <a:bodyPr/>
          <a:lstStyle/>
          <a:p>
            <a:pPr marL="285750" lvl="0" indent="-285750" rtl="0">
              <a:spcBef>
                <a:spcPts val="2400"/>
              </a:spcBef>
              <a:buClr>
                <a:schemeClr val="accent5"/>
              </a:buClr>
              <a:buFont typeface="Arial" panose="020B0604020202020204" pitchFamily="34" charset="0"/>
              <a:buChar char="•"/>
            </a:pPr>
            <a:r>
              <a:rPr lang="en-US" dirty="0"/>
              <a:t>Alternative to collecting meal applications</a:t>
            </a:r>
          </a:p>
          <a:p>
            <a:pPr marL="285750" lvl="0" indent="-285750" rtl="0">
              <a:spcBef>
                <a:spcPts val="2400"/>
              </a:spcBef>
              <a:buClr>
                <a:schemeClr val="accent5"/>
              </a:buClr>
              <a:buFont typeface="Arial" panose="020B0604020202020204" pitchFamily="34" charset="0"/>
              <a:buChar char="•"/>
            </a:pPr>
            <a:r>
              <a:rPr lang="en-US" dirty="0"/>
              <a:t>All enrolled students receive breakfast and lunch at no charge</a:t>
            </a:r>
          </a:p>
          <a:p>
            <a:pPr marL="285750" lvl="0" indent="-285750">
              <a:spcBef>
                <a:spcPts val="2400"/>
              </a:spcBef>
              <a:buClr>
                <a:schemeClr val="accent5"/>
              </a:buClr>
              <a:buFont typeface="Arial" panose="020B0604020202020204" pitchFamily="34" charset="0"/>
              <a:buChar char="•"/>
            </a:pPr>
            <a:r>
              <a:rPr lang="en-US" dirty="0"/>
              <a:t>Reimbursement: </a:t>
            </a:r>
          </a:p>
          <a:p>
            <a:pPr marL="261937" lvl="1" indent="0">
              <a:spcBef>
                <a:spcPts val="600"/>
              </a:spcBef>
              <a:buClr>
                <a:schemeClr val="accent5"/>
              </a:buClr>
              <a:buNone/>
            </a:pPr>
            <a:r>
              <a:rPr lang="en-US" sz="1800" dirty="0"/>
              <a:t>No. identified students x 1.6 = % meals reimbursed at the free rate</a:t>
            </a:r>
          </a:p>
        </p:txBody>
      </p:sp>
      <p:pic>
        <p:nvPicPr>
          <p:cNvPr id="14" name="Picture 13"/>
          <p:cNvPicPr>
            <a:picLocks noChangeAspect="1"/>
          </p:cNvPicPr>
          <p:nvPr/>
        </p:nvPicPr>
        <p:blipFill rotWithShape="1">
          <a:blip r:embed="rId4" cstate="email">
            <a:extLst>
              <a:ext uri="{28A0092B-C50C-407E-A947-70E740481C1C}">
                <a14:useLocalDpi xmlns:a14="http://schemas.microsoft.com/office/drawing/2010/main" val="0"/>
              </a:ext>
            </a:extLst>
          </a:blip>
          <a:srcRect l="15444" r="15279"/>
          <a:stretch/>
        </p:blipFill>
        <p:spPr>
          <a:xfrm>
            <a:off x="311511" y="969317"/>
            <a:ext cx="2411369" cy="3480763"/>
          </a:xfrm>
          <a:prstGeom prst="rect">
            <a:avLst/>
          </a:prstGeom>
        </p:spPr>
      </p:pic>
    </p:spTree>
    <p:custDataLst>
      <p:tags r:id="rId1"/>
    </p:custDataLst>
    <p:extLst>
      <p:ext uri="{BB962C8B-B14F-4D97-AF65-F5344CB8AC3E}">
        <p14:creationId xmlns:p14="http://schemas.microsoft.com/office/powerpoint/2010/main" val="342574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9C03-3569-834E-974E-DE605285DC0C}"/>
              </a:ext>
            </a:extLst>
          </p:cNvPr>
          <p:cNvSpPr>
            <a:spLocks noGrp="1"/>
          </p:cNvSpPr>
          <p:nvPr>
            <p:ph type="ctrTitle"/>
          </p:nvPr>
        </p:nvSpPr>
        <p:spPr/>
        <p:txBody>
          <a:bodyPr>
            <a:normAutofit/>
          </a:bodyPr>
          <a:lstStyle/>
          <a:p>
            <a:r>
              <a:rPr lang="en-US" sz="3600" b="1" dirty="0"/>
              <a:t>TO BE ELIGIBLE</a:t>
            </a:r>
          </a:p>
        </p:txBody>
      </p:sp>
      <p:sp>
        <p:nvSpPr>
          <p:cNvPr id="3" name="TextBox 2">
            <a:extLst>
              <a:ext uri="{FF2B5EF4-FFF2-40B4-BE49-F238E27FC236}">
                <a16:creationId xmlns:a16="http://schemas.microsoft.com/office/drawing/2014/main" id="{2632EAB4-3C92-F04A-B12E-C4B404D9DB1B}"/>
              </a:ext>
            </a:extLst>
          </p:cNvPr>
          <p:cNvSpPr txBox="1"/>
          <p:nvPr/>
        </p:nvSpPr>
        <p:spPr>
          <a:xfrm>
            <a:off x="898451" y="1201479"/>
            <a:ext cx="7214191" cy="3106876"/>
          </a:xfrm>
          <a:prstGeom prst="rect">
            <a:avLst/>
          </a:prstGeom>
          <a:noFill/>
        </p:spPr>
        <p:txBody>
          <a:bodyPr wrap="square" rtlCol="0">
            <a:spAutoFit/>
          </a:bodyPr>
          <a:lstStyle/>
          <a:p>
            <a:pPr>
              <a:lnSpc>
                <a:spcPct val="114000"/>
              </a:lnSpc>
              <a:spcAft>
                <a:spcPts val="600"/>
              </a:spcAft>
            </a:pPr>
            <a:r>
              <a:rPr lang="en-US" sz="1600" b="1" dirty="0"/>
              <a:t>LEAs and/or Schools must: </a:t>
            </a:r>
          </a:p>
          <a:p>
            <a:pPr marL="285750" indent="-285750">
              <a:lnSpc>
                <a:spcPct val="114000"/>
              </a:lnSpc>
              <a:buFont typeface="Arial" panose="020B0604020202020204" pitchFamily="34" charset="0"/>
              <a:buChar char="•"/>
            </a:pPr>
            <a:r>
              <a:rPr lang="en-US" sz="1600" dirty="0"/>
              <a:t>Meet a minimum level of "identified students" for free meals in the year prior to implementing Community Eligibility;</a:t>
            </a:r>
          </a:p>
          <a:p>
            <a:pPr marL="285750" indent="-285750">
              <a:lnSpc>
                <a:spcPct val="114000"/>
              </a:lnSpc>
              <a:buFont typeface="Arial" panose="020B0604020202020204" pitchFamily="34" charset="0"/>
              <a:buChar char="•"/>
            </a:pPr>
            <a:r>
              <a:rPr lang="en-US" sz="1600" dirty="0"/>
              <a:t>Agree to serve free breakfasts and lunches to all students; and agree to cover with non-Federal funds any costs of providing free meals to students above the amounts provided by Federal assistance; and</a:t>
            </a:r>
          </a:p>
          <a:p>
            <a:pPr marL="285750" indent="-285750">
              <a:lnSpc>
                <a:spcPct val="114000"/>
              </a:lnSpc>
              <a:buFont typeface="Arial" panose="020B0604020202020204" pitchFamily="34" charset="0"/>
              <a:buChar char="•"/>
            </a:pPr>
            <a:r>
              <a:rPr lang="en-US" sz="1600" dirty="0"/>
              <a:t>Apply to VDOE by June 30, 2020 (federal guidance, no flexibility).</a:t>
            </a:r>
          </a:p>
          <a:p>
            <a:pPr>
              <a:lnSpc>
                <a:spcPct val="114000"/>
              </a:lnSpc>
              <a:spcBef>
                <a:spcPts val="600"/>
              </a:spcBef>
            </a:pPr>
            <a:r>
              <a:rPr lang="en-US" sz="1600" dirty="0"/>
              <a:t>Reimbursement for each LEA or school is based on claiming percentages derived from the percentage of identified students, i.e., students certified for free meals through means other than individual household applications.</a:t>
            </a:r>
          </a:p>
        </p:txBody>
      </p:sp>
    </p:spTree>
    <p:extLst>
      <p:ext uri="{BB962C8B-B14F-4D97-AF65-F5344CB8AC3E}">
        <p14:creationId xmlns:p14="http://schemas.microsoft.com/office/powerpoint/2010/main" val="48899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37FBD-D53D-944B-B21A-704D20A8A83E}"/>
              </a:ext>
            </a:extLst>
          </p:cNvPr>
          <p:cNvSpPr>
            <a:spLocks noGrp="1"/>
          </p:cNvSpPr>
          <p:nvPr>
            <p:ph type="ctrTitle"/>
          </p:nvPr>
        </p:nvSpPr>
        <p:spPr/>
        <p:txBody>
          <a:bodyPr>
            <a:normAutofit/>
          </a:bodyPr>
          <a:lstStyle/>
          <a:p>
            <a:r>
              <a:rPr lang="en-US" sz="3600" b="1" dirty="0"/>
              <a:t>VIRGINIA CEP</a:t>
            </a:r>
          </a:p>
        </p:txBody>
      </p:sp>
      <p:sp>
        <p:nvSpPr>
          <p:cNvPr id="5" name="TextBox 4">
            <a:extLst>
              <a:ext uri="{FF2B5EF4-FFF2-40B4-BE49-F238E27FC236}">
                <a16:creationId xmlns:a16="http://schemas.microsoft.com/office/drawing/2014/main" id="{B1BEEC07-4BBF-6D4A-8F13-92A613256BDB}"/>
              </a:ext>
            </a:extLst>
          </p:cNvPr>
          <p:cNvSpPr txBox="1"/>
          <p:nvPr/>
        </p:nvSpPr>
        <p:spPr>
          <a:xfrm>
            <a:off x="870478" y="1857059"/>
            <a:ext cx="3275848" cy="1515800"/>
          </a:xfrm>
          <a:prstGeom prst="rect">
            <a:avLst/>
          </a:prstGeom>
          <a:noFill/>
        </p:spPr>
        <p:txBody>
          <a:bodyPr wrap="square" rtlCol="0">
            <a:spAutoFit/>
          </a:bodyPr>
          <a:lstStyle/>
          <a:p>
            <a:pPr>
              <a:lnSpc>
                <a:spcPct val="114000"/>
              </a:lnSpc>
              <a:spcAft>
                <a:spcPts val="1200"/>
              </a:spcAft>
            </a:pPr>
            <a:r>
              <a:rPr lang="en-US" sz="1400" b="1" dirty="0"/>
              <a:t>SFAs</a:t>
            </a:r>
            <a:r>
              <a:rPr lang="en-US" sz="1400" dirty="0"/>
              <a:t>: 74</a:t>
            </a:r>
            <a:r>
              <a:rPr lang="en-US" sz="1400" b="1" dirty="0">
                <a:solidFill>
                  <a:srgbClr val="E20D38"/>
                </a:solidFill>
              </a:rPr>
              <a:t> </a:t>
            </a:r>
            <a:r>
              <a:rPr lang="en-US" sz="1400" dirty="0"/>
              <a:t>(67 public/7 private)</a:t>
            </a:r>
          </a:p>
          <a:p>
            <a:pPr>
              <a:lnSpc>
                <a:spcPct val="114000"/>
              </a:lnSpc>
              <a:spcAft>
                <a:spcPts val="1200"/>
              </a:spcAft>
            </a:pPr>
            <a:r>
              <a:rPr lang="en-US" sz="1400" b="1" dirty="0"/>
              <a:t>Divisionwide CEP</a:t>
            </a:r>
            <a:r>
              <a:rPr lang="en-US" sz="1400" dirty="0"/>
              <a:t>: 24 public</a:t>
            </a:r>
          </a:p>
          <a:p>
            <a:pPr>
              <a:lnSpc>
                <a:spcPct val="114000"/>
              </a:lnSpc>
              <a:spcAft>
                <a:spcPts val="1200"/>
              </a:spcAft>
            </a:pPr>
            <a:r>
              <a:rPr lang="en-US" sz="1400" b="1" dirty="0"/>
              <a:t>Schools</a:t>
            </a:r>
            <a:r>
              <a:rPr lang="en-US" sz="1400" dirty="0"/>
              <a:t>: 511 (502 public/9 private)</a:t>
            </a:r>
          </a:p>
          <a:p>
            <a:pPr>
              <a:lnSpc>
                <a:spcPct val="114000"/>
              </a:lnSpc>
              <a:spcAft>
                <a:spcPts val="1200"/>
              </a:spcAft>
            </a:pPr>
            <a:r>
              <a:rPr lang="en-US" sz="1400" b="1" dirty="0"/>
              <a:t>Students</a:t>
            </a:r>
            <a:r>
              <a:rPr lang="en-US" sz="1400" dirty="0"/>
              <a:t>: 241,056</a:t>
            </a:r>
          </a:p>
        </p:txBody>
      </p:sp>
      <p:sp>
        <p:nvSpPr>
          <p:cNvPr id="7" name="TextBox 6">
            <a:extLst>
              <a:ext uri="{FF2B5EF4-FFF2-40B4-BE49-F238E27FC236}">
                <a16:creationId xmlns:a16="http://schemas.microsoft.com/office/drawing/2014/main" id="{B1BEEC07-4BBF-6D4A-8F13-92A613256BDB}"/>
              </a:ext>
            </a:extLst>
          </p:cNvPr>
          <p:cNvSpPr txBox="1"/>
          <p:nvPr/>
        </p:nvSpPr>
        <p:spPr>
          <a:xfrm>
            <a:off x="5305098" y="1287404"/>
            <a:ext cx="1920765" cy="349583"/>
          </a:xfrm>
          <a:prstGeom prst="rect">
            <a:avLst/>
          </a:prstGeom>
          <a:noFill/>
        </p:spPr>
        <p:txBody>
          <a:bodyPr wrap="square" rtlCol="0">
            <a:spAutoFit/>
          </a:bodyPr>
          <a:lstStyle/>
          <a:p>
            <a:pPr algn="ctr">
              <a:lnSpc>
                <a:spcPct val="114000"/>
              </a:lnSpc>
            </a:pPr>
            <a:r>
              <a:rPr lang="en-US" sz="1600" b="1" dirty="0">
                <a:solidFill>
                  <a:srgbClr val="E20D38"/>
                </a:solidFill>
              </a:rPr>
              <a:t>New in 2019-2020</a:t>
            </a:r>
          </a:p>
        </p:txBody>
      </p:sp>
      <p:sp>
        <p:nvSpPr>
          <p:cNvPr id="12" name="TextBox 11">
            <a:extLst>
              <a:ext uri="{FF2B5EF4-FFF2-40B4-BE49-F238E27FC236}">
                <a16:creationId xmlns:a16="http://schemas.microsoft.com/office/drawing/2014/main" id="{B1BEEC07-4BBF-6D4A-8F13-92A613256BDB}"/>
              </a:ext>
            </a:extLst>
          </p:cNvPr>
          <p:cNvSpPr txBox="1"/>
          <p:nvPr/>
        </p:nvSpPr>
        <p:spPr>
          <a:xfrm>
            <a:off x="4640319" y="1748684"/>
            <a:ext cx="3783724" cy="2320804"/>
          </a:xfrm>
          <a:prstGeom prst="rect">
            <a:avLst/>
          </a:prstGeom>
          <a:noFill/>
        </p:spPr>
        <p:txBody>
          <a:bodyPr wrap="square" numCol="2" rtlCol="0">
            <a:noAutofit/>
          </a:bodyPr>
          <a:lstStyle/>
          <a:p>
            <a:pPr marL="342900" indent="-342900">
              <a:lnSpc>
                <a:spcPct val="114000"/>
              </a:lnSpc>
              <a:spcAft>
                <a:spcPts val="100"/>
              </a:spcAft>
              <a:buFont typeface="Arial" panose="020B0604020202020204" pitchFamily="34" charset="0"/>
              <a:buChar char="•"/>
            </a:pPr>
            <a:r>
              <a:rPr lang="en-US" sz="1400" b="1" dirty="0"/>
              <a:t>Accomack*</a:t>
            </a:r>
          </a:p>
          <a:p>
            <a:pPr marL="342900" indent="-342900">
              <a:lnSpc>
                <a:spcPct val="114000"/>
              </a:lnSpc>
              <a:spcAft>
                <a:spcPts val="100"/>
              </a:spcAft>
              <a:buFont typeface="Arial" panose="020B0604020202020204" pitchFamily="34" charset="0"/>
              <a:buChar char="•"/>
            </a:pPr>
            <a:r>
              <a:rPr lang="en-US" sz="1400" dirty="0"/>
              <a:t>Alexandria</a:t>
            </a:r>
          </a:p>
          <a:p>
            <a:pPr marL="342900" indent="-342900">
              <a:lnSpc>
                <a:spcPct val="114000"/>
              </a:lnSpc>
              <a:spcAft>
                <a:spcPts val="100"/>
              </a:spcAft>
              <a:buFont typeface="Arial" panose="020B0604020202020204" pitchFamily="34" charset="0"/>
              <a:buChar char="•"/>
            </a:pPr>
            <a:r>
              <a:rPr lang="en-US" sz="1400" dirty="0"/>
              <a:t>Amherst</a:t>
            </a:r>
          </a:p>
          <a:p>
            <a:pPr marL="342900" indent="-342900">
              <a:lnSpc>
                <a:spcPct val="114000"/>
              </a:lnSpc>
              <a:spcAft>
                <a:spcPts val="100"/>
              </a:spcAft>
              <a:buFont typeface="Arial" panose="020B0604020202020204" pitchFamily="34" charset="0"/>
              <a:buChar char="•"/>
            </a:pPr>
            <a:r>
              <a:rPr lang="en-US" sz="1400" b="1" dirty="0"/>
              <a:t>Bristol*</a:t>
            </a:r>
          </a:p>
          <a:p>
            <a:pPr marL="342900" indent="-342900">
              <a:lnSpc>
                <a:spcPct val="114000"/>
              </a:lnSpc>
              <a:spcAft>
                <a:spcPts val="100"/>
              </a:spcAft>
              <a:buFont typeface="Arial" panose="020B0604020202020204" pitchFamily="34" charset="0"/>
              <a:buChar char="•"/>
            </a:pPr>
            <a:r>
              <a:rPr lang="en-US" sz="1400" b="1" dirty="0"/>
              <a:t>Buchanan*</a:t>
            </a:r>
          </a:p>
          <a:p>
            <a:pPr marL="342900" indent="-342900">
              <a:lnSpc>
                <a:spcPct val="114000"/>
              </a:lnSpc>
              <a:spcAft>
                <a:spcPts val="100"/>
              </a:spcAft>
              <a:buFont typeface="Arial" panose="020B0604020202020204" pitchFamily="34" charset="0"/>
              <a:buChar char="•"/>
            </a:pPr>
            <a:r>
              <a:rPr lang="en-US" sz="1400" dirty="0"/>
              <a:t>Church Hill Academy</a:t>
            </a:r>
          </a:p>
          <a:p>
            <a:pPr marL="342900" indent="-342900">
              <a:lnSpc>
                <a:spcPct val="114000"/>
              </a:lnSpc>
              <a:spcAft>
                <a:spcPts val="100"/>
              </a:spcAft>
              <a:buFont typeface="Arial" panose="020B0604020202020204" pitchFamily="34" charset="0"/>
              <a:buChar char="•"/>
            </a:pPr>
            <a:r>
              <a:rPr lang="en-US" sz="1400" dirty="0"/>
              <a:t>Elijah House</a:t>
            </a:r>
          </a:p>
          <a:p>
            <a:pPr marL="342900" indent="-342900">
              <a:lnSpc>
                <a:spcPct val="114000"/>
              </a:lnSpc>
              <a:spcAft>
                <a:spcPts val="100"/>
              </a:spcAft>
              <a:buFont typeface="Arial" panose="020B0604020202020204" pitchFamily="34" charset="0"/>
              <a:buChar char="•"/>
            </a:pPr>
            <a:r>
              <a:rPr lang="en-US" sz="1400" dirty="0"/>
              <a:t>Fauquier</a:t>
            </a:r>
          </a:p>
          <a:p>
            <a:pPr marL="342900" indent="-342900">
              <a:lnSpc>
                <a:spcPct val="114000"/>
              </a:lnSpc>
              <a:spcAft>
                <a:spcPts val="100"/>
              </a:spcAft>
              <a:buFont typeface="Arial" panose="020B0604020202020204" pitchFamily="34" charset="0"/>
              <a:buChar char="•"/>
            </a:pPr>
            <a:r>
              <a:rPr lang="en-US" sz="1400" dirty="0"/>
              <a:t>Grayson</a:t>
            </a:r>
          </a:p>
          <a:p>
            <a:pPr marL="342900" indent="-342900">
              <a:lnSpc>
                <a:spcPct val="114000"/>
              </a:lnSpc>
              <a:spcAft>
                <a:spcPts val="100"/>
              </a:spcAft>
              <a:buFont typeface="Arial" panose="020B0604020202020204" pitchFamily="34" charset="0"/>
              <a:buChar char="•"/>
            </a:pPr>
            <a:r>
              <a:rPr lang="en-US" sz="1400" b="1" dirty="0"/>
              <a:t>Newport News*</a:t>
            </a:r>
          </a:p>
          <a:p>
            <a:pPr marL="342900" indent="-342900">
              <a:lnSpc>
                <a:spcPct val="114000"/>
              </a:lnSpc>
              <a:spcAft>
                <a:spcPts val="100"/>
              </a:spcAft>
              <a:buFont typeface="Arial" panose="020B0604020202020204" pitchFamily="34" charset="0"/>
              <a:buChar char="•"/>
            </a:pPr>
            <a:r>
              <a:rPr lang="en-US" sz="1400" b="1" dirty="0"/>
              <a:t>Northumberland*</a:t>
            </a:r>
          </a:p>
          <a:p>
            <a:pPr marL="342900" indent="-342900">
              <a:lnSpc>
                <a:spcPct val="114000"/>
              </a:lnSpc>
              <a:spcAft>
                <a:spcPts val="100"/>
              </a:spcAft>
              <a:buFont typeface="Arial" panose="020B0604020202020204" pitchFamily="34" charset="0"/>
              <a:buChar char="•"/>
            </a:pPr>
            <a:r>
              <a:rPr lang="en-US" sz="1400" b="1" dirty="0"/>
              <a:t>Nottoway*</a:t>
            </a:r>
          </a:p>
          <a:p>
            <a:pPr marL="342900" indent="-342900">
              <a:lnSpc>
                <a:spcPct val="114000"/>
              </a:lnSpc>
              <a:spcAft>
                <a:spcPts val="100"/>
              </a:spcAft>
              <a:buFont typeface="Arial" panose="020B0604020202020204" pitchFamily="34" charset="0"/>
              <a:buChar char="•"/>
            </a:pPr>
            <a:r>
              <a:rPr lang="en-US" sz="1400" dirty="0"/>
              <a:t>Park Place</a:t>
            </a:r>
          </a:p>
          <a:p>
            <a:pPr marL="342900" indent="-342900">
              <a:lnSpc>
                <a:spcPct val="114000"/>
              </a:lnSpc>
              <a:spcAft>
                <a:spcPts val="100"/>
              </a:spcAft>
              <a:buFont typeface="Arial" panose="020B0604020202020204" pitchFamily="34" charset="0"/>
              <a:buChar char="•"/>
            </a:pPr>
            <a:r>
              <a:rPr lang="en-US" sz="1400" b="1" dirty="0"/>
              <a:t>Patrick*</a:t>
            </a:r>
          </a:p>
          <a:p>
            <a:pPr marL="342900" indent="-342900">
              <a:lnSpc>
                <a:spcPct val="114000"/>
              </a:lnSpc>
              <a:spcAft>
                <a:spcPts val="100"/>
              </a:spcAft>
              <a:buFont typeface="Arial" panose="020B0604020202020204" pitchFamily="34" charset="0"/>
              <a:buChar char="•"/>
            </a:pPr>
            <a:r>
              <a:rPr lang="en-US" sz="1400" b="1" dirty="0"/>
              <a:t>Smyth*</a:t>
            </a:r>
          </a:p>
          <a:p>
            <a:pPr marL="342900" indent="-342900">
              <a:lnSpc>
                <a:spcPct val="114000"/>
              </a:lnSpc>
              <a:spcAft>
                <a:spcPts val="100"/>
              </a:spcAft>
              <a:buFont typeface="Arial" panose="020B0604020202020204" pitchFamily="34" charset="0"/>
              <a:buChar char="•"/>
            </a:pPr>
            <a:r>
              <a:rPr lang="en-US" sz="1400" dirty="0"/>
              <a:t>Washington</a:t>
            </a:r>
          </a:p>
        </p:txBody>
      </p:sp>
      <p:sp>
        <p:nvSpPr>
          <p:cNvPr id="14" name="TextBox 13">
            <a:extLst>
              <a:ext uri="{FF2B5EF4-FFF2-40B4-BE49-F238E27FC236}">
                <a16:creationId xmlns:a16="http://schemas.microsoft.com/office/drawing/2014/main" id="{B1BEEC07-4BBF-6D4A-8F13-92A613256BDB}"/>
              </a:ext>
            </a:extLst>
          </p:cNvPr>
          <p:cNvSpPr txBox="1"/>
          <p:nvPr/>
        </p:nvSpPr>
        <p:spPr>
          <a:xfrm>
            <a:off x="1094944" y="1317065"/>
            <a:ext cx="2206797" cy="349583"/>
          </a:xfrm>
          <a:prstGeom prst="rect">
            <a:avLst/>
          </a:prstGeom>
          <a:noFill/>
        </p:spPr>
        <p:txBody>
          <a:bodyPr wrap="square" rtlCol="0">
            <a:spAutoFit/>
          </a:bodyPr>
          <a:lstStyle/>
          <a:p>
            <a:pPr algn="ctr">
              <a:lnSpc>
                <a:spcPct val="114000"/>
              </a:lnSpc>
            </a:pPr>
            <a:r>
              <a:rPr lang="en-US" sz="1600" b="1" dirty="0">
                <a:solidFill>
                  <a:srgbClr val="E20D38"/>
                </a:solidFill>
              </a:rPr>
              <a:t>2019-2020 Overview</a:t>
            </a:r>
          </a:p>
        </p:txBody>
      </p:sp>
      <p:sp>
        <p:nvSpPr>
          <p:cNvPr id="16" name="TextBox 15"/>
          <p:cNvSpPr txBox="1"/>
          <p:nvPr/>
        </p:nvSpPr>
        <p:spPr>
          <a:xfrm>
            <a:off x="520257" y="3792489"/>
            <a:ext cx="2112579" cy="276999"/>
          </a:xfrm>
          <a:prstGeom prst="rect">
            <a:avLst/>
          </a:prstGeom>
          <a:noFill/>
        </p:spPr>
        <p:txBody>
          <a:bodyPr wrap="square" rtlCol="0">
            <a:spAutoFit/>
          </a:bodyPr>
          <a:lstStyle/>
          <a:p>
            <a:pPr algn="ctr"/>
            <a:r>
              <a:rPr lang="en-US" sz="1200" i="1" dirty="0"/>
              <a:t>* Divisionwide CEP</a:t>
            </a:r>
          </a:p>
        </p:txBody>
      </p:sp>
      <p:cxnSp>
        <p:nvCxnSpPr>
          <p:cNvPr id="28" name="Straight Connector 27"/>
          <p:cNvCxnSpPr/>
          <p:nvPr/>
        </p:nvCxnSpPr>
        <p:spPr>
          <a:xfrm>
            <a:off x="4172605" y="1675112"/>
            <a:ext cx="0" cy="2441672"/>
          </a:xfrm>
          <a:prstGeom prst="line">
            <a:avLst/>
          </a:prstGeom>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2359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54" y="-117400"/>
            <a:ext cx="9300308" cy="1102519"/>
          </a:xfrm>
        </p:spPr>
        <p:txBody>
          <a:bodyPr>
            <a:normAutofit/>
          </a:bodyPr>
          <a:lstStyle/>
          <a:p>
            <a:r>
              <a:rPr lang="en-US" sz="3600" b="1" dirty="0"/>
              <a:t>BENEFITS OF CEP</a:t>
            </a:r>
          </a:p>
        </p:txBody>
      </p:sp>
      <p:sp>
        <p:nvSpPr>
          <p:cNvPr id="11" name="Content Placeholder 10"/>
          <p:cNvSpPr>
            <a:spLocks noGrp="1"/>
          </p:cNvSpPr>
          <p:nvPr>
            <p:ph sz="half" idx="4294967295"/>
          </p:nvPr>
        </p:nvSpPr>
        <p:spPr>
          <a:xfrm>
            <a:off x="5465092" y="1621365"/>
            <a:ext cx="3341370" cy="307777"/>
          </a:xfrm>
          <a:prstGeom prst="rect">
            <a:avLst/>
          </a:prstGeom>
        </p:spPr>
        <p:txBody>
          <a:bodyPr anchor="ctr" anchorCtr="0">
            <a:spAutoFit/>
          </a:bodyPr>
          <a:lstStyle/>
          <a:p>
            <a:pPr>
              <a:spcBef>
                <a:spcPts val="2400"/>
              </a:spcBef>
              <a:buClr>
                <a:srgbClr val="FF0000"/>
              </a:buClr>
            </a:pPr>
            <a:r>
              <a:rPr lang="en-US" sz="1400" dirty="0">
                <a:solidFill>
                  <a:schemeClr val="tx1"/>
                </a:solidFill>
              </a:rPr>
              <a:t>Improved access to nutritious food </a:t>
            </a:r>
          </a:p>
        </p:txBody>
      </p:sp>
      <p:sp>
        <p:nvSpPr>
          <p:cNvPr id="41" name="Content Placeholder 10"/>
          <p:cNvSpPr>
            <a:spLocks noGrp="1"/>
          </p:cNvSpPr>
          <p:nvPr>
            <p:ph sz="half" idx="4294967295"/>
          </p:nvPr>
        </p:nvSpPr>
        <p:spPr>
          <a:xfrm>
            <a:off x="5465092" y="2320180"/>
            <a:ext cx="3341370" cy="307777"/>
          </a:xfrm>
          <a:prstGeom prst="rect">
            <a:avLst/>
          </a:prstGeom>
        </p:spPr>
        <p:txBody>
          <a:bodyPr anchor="ctr" anchorCtr="0">
            <a:spAutoFit/>
          </a:bodyPr>
          <a:lstStyle/>
          <a:p>
            <a:pPr>
              <a:spcBef>
                <a:spcPts val="2400"/>
              </a:spcBef>
              <a:buClr>
                <a:srgbClr val="FF0000"/>
              </a:buClr>
            </a:pPr>
            <a:r>
              <a:rPr lang="en-US" sz="1400" dirty="0">
                <a:solidFill>
                  <a:schemeClr val="tx1"/>
                </a:solidFill>
              </a:rPr>
              <a:t>No paperwork or meal accounts</a:t>
            </a:r>
          </a:p>
        </p:txBody>
      </p:sp>
      <p:sp>
        <p:nvSpPr>
          <p:cNvPr id="42" name="Content Placeholder 10"/>
          <p:cNvSpPr>
            <a:spLocks noGrp="1"/>
          </p:cNvSpPr>
          <p:nvPr>
            <p:ph sz="half" idx="4294967295"/>
          </p:nvPr>
        </p:nvSpPr>
        <p:spPr>
          <a:xfrm>
            <a:off x="5465092" y="3018995"/>
            <a:ext cx="2489200" cy="307777"/>
          </a:xfrm>
          <a:prstGeom prst="rect">
            <a:avLst/>
          </a:prstGeom>
        </p:spPr>
        <p:txBody>
          <a:bodyPr anchor="ctr" anchorCtr="0">
            <a:spAutoFit/>
          </a:bodyPr>
          <a:lstStyle/>
          <a:p>
            <a:pPr>
              <a:spcBef>
                <a:spcPts val="2400"/>
              </a:spcBef>
              <a:buClr>
                <a:srgbClr val="FF0000"/>
              </a:buClr>
            </a:pPr>
            <a:r>
              <a:rPr lang="en-US" sz="1400" dirty="0">
                <a:solidFill>
                  <a:schemeClr val="tx1"/>
                </a:solidFill>
              </a:rPr>
              <a:t>Streamlined meal service</a:t>
            </a:r>
          </a:p>
        </p:txBody>
      </p:sp>
      <p:sp>
        <p:nvSpPr>
          <p:cNvPr id="43" name="Content Placeholder 10"/>
          <p:cNvSpPr>
            <a:spLocks noGrp="1"/>
          </p:cNvSpPr>
          <p:nvPr>
            <p:ph sz="half" idx="4294967295"/>
          </p:nvPr>
        </p:nvSpPr>
        <p:spPr>
          <a:xfrm>
            <a:off x="5465092" y="3717810"/>
            <a:ext cx="3019107" cy="307777"/>
          </a:xfrm>
          <a:prstGeom prst="rect">
            <a:avLst/>
          </a:prstGeom>
        </p:spPr>
        <p:txBody>
          <a:bodyPr anchor="ctr" anchorCtr="0">
            <a:spAutoFit/>
          </a:bodyPr>
          <a:lstStyle/>
          <a:p>
            <a:pPr>
              <a:spcBef>
                <a:spcPts val="2400"/>
              </a:spcBef>
              <a:buClr>
                <a:srgbClr val="FF0000"/>
              </a:buClr>
            </a:pPr>
            <a:r>
              <a:rPr lang="en-US" sz="1400" dirty="0">
                <a:solidFill>
                  <a:schemeClr val="tx1"/>
                </a:solidFill>
              </a:rPr>
              <a:t>Reduced administrative burden</a:t>
            </a:r>
          </a:p>
        </p:txBody>
      </p:sp>
      <p:pic>
        <p:nvPicPr>
          <p:cNvPr id="16" name="Picture 15" descr="A picture containing room&#10;&#10;Description automatically generated">
            <a:extLst>
              <a:ext uri="{FF2B5EF4-FFF2-40B4-BE49-F238E27FC236}">
                <a16:creationId xmlns:a16="http://schemas.microsoft.com/office/drawing/2014/main" id="{E7B8BC0A-CC97-4B45-AD7C-1712E7C92FE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6689" r="16416"/>
          <a:stretch/>
        </p:blipFill>
        <p:spPr>
          <a:xfrm>
            <a:off x="401948" y="1530401"/>
            <a:ext cx="2812451" cy="2568514"/>
          </a:xfrm>
          <a:prstGeom prst="rect">
            <a:avLst/>
          </a:prstGeom>
        </p:spPr>
      </p:pic>
      <p:sp>
        <p:nvSpPr>
          <p:cNvPr id="46" name="TextBox 45">
            <a:extLst>
              <a:ext uri="{FF2B5EF4-FFF2-40B4-BE49-F238E27FC236}">
                <a16:creationId xmlns:a16="http://schemas.microsoft.com/office/drawing/2014/main" id="{F7BF3313-451F-7244-B5EA-EAFA631631FE}"/>
              </a:ext>
            </a:extLst>
          </p:cNvPr>
          <p:cNvSpPr txBox="1"/>
          <p:nvPr/>
        </p:nvSpPr>
        <p:spPr>
          <a:xfrm>
            <a:off x="3221096" y="3037783"/>
            <a:ext cx="884955" cy="307777"/>
          </a:xfrm>
          <a:prstGeom prst="rect">
            <a:avLst/>
          </a:prstGeom>
          <a:noFill/>
        </p:spPr>
        <p:txBody>
          <a:bodyPr wrap="square" rtlCol="0">
            <a:spAutoFit/>
          </a:bodyPr>
          <a:lstStyle/>
          <a:p>
            <a:r>
              <a:rPr lang="en-US" sz="1400" b="1" i="1" dirty="0"/>
              <a:t>Admin</a:t>
            </a:r>
          </a:p>
        </p:txBody>
      </p:sp>
      <p:sp>
        <p:nvSpPr>
          <p:cNvPr id="50" name="TextBox 49">
            <a:extLst>
              <a:ext uri="{FF2B5EF4-FFF2-40B4-BE49-F238E27FC236}">
                <a16:creationId xmlns:a16="http://schemas.microsoft.com/office/drawing/2014/main" id="{A3473C4F-BAFC-B849-9FD8-9D12505B9951}"/>
              </a:ext>
            </a:extLst>
          </p:cNvPr>
          <p:cNvSpPr txBox="1"/>
          <p:nvPr/>
        </p:nvSpPr>
        <p:spPr>
          <a:xfrm>
            <a:off x="2844436" y="1647853"/>
            <a:ext cx="1075508" cy="307777"/>
          </a:xfrm>
          <a:prstGeom prst="rect">
            <a:avLst/>
          </a:prstGeom>
          <a:noFill/>
        </p:spPr>
        <p:txBody>
          <a:bodyPr wrap="square" rtlCol="0">
            <a:spAutoFit/>
          </a:bodyPr>
          <a:lstStyle/>
          <a:p>
            <a:r>
              <a:rPr lang="en-US" sz="1400" b="1" i="1" dirty="0"/>
              <a:t>Students</a:t>
            </a:r>
          </a:p>
        </p:txBody>
      </p:sp>
      <p:sp>
        <p:nvSpPr>
          <p:cNvPr id="52" name="TextBox 51">
            <a:extLst>
              <a:ext uri="{FF2B5EF4-FFF2-40B4-BE49-F238E27FC236}">
                <a16:creationId xmlns:a16="http://schemas.microsoft.com/office/drawing/2014/main" id="{FD4498D2-F7EE-E845-A4E0-1EEEFAC4DCE3}"/>
              </a:ext>
            </a:extLst>
          </p:cNvPr>
          <p:cNvSpPr txBox="1"/>
          <p:nvPr/>
        </p:nvSpPr>
        <p:spPr>
          <a:xfrm>
            <a:off x="3221096" y="2353000"/>
            <a:ext cx="876999" cy="307777"/>
          </a:xfrm>
          <a:prstGeom prst="rect">
            <a:avLst/>
          </a:prstGeom>
          <a:noFill/>
        </p:spPr>
        <p:txBody>
          <a:bodyPr wrap="square" rtlCol="0">
            <a:spAutoFit/>
          </a:bodyPr>
          <a:lstStyle/>
          <a:p>
            <a:r>
              <a:rPr lang="en-US" sz="1400" b="1" i="1" dirty="0"/>
              <a:t>Parents</a:t>
            </a:r>
          </a:p>
        </p:txBody>
      </p:sp>
      <p:sp>
        <p:nvSpPr>
          <p:cNvPr id="54" name="TextBox 53">
            <a:extLst>
              <a:ext uri="{FF2B5EF4-FFF2-40B4-BE49-F238E27FC236}">
                <a16:creationId xmlns:a16="http://schemas.microsoft.com/office/drawing/2014/main" id="{BF9982DA-FDE6-3043-8662-162F3F79AB62}"/>
              </a:ext>
            </a:extLst>
          </p:cNvPr>
          <p:cNvSpPr txBox="1"/>
          <p:nvPr/>
        </p:nvSpPr>
        <p:spPr>
          <a:xfrm>
            <a:off x="2755360" y="3737380"/>
            <a:ext cx="1253659" cy="307777"/>
          </a:xfrm>
          <a:prstGeom prst="rect">
            <a:avLst/>
          </a:prstGeom>
          <a:noFill/>
        </p:spPr>
        <p:txBody>
          <a:bodyPr wrap="square" rtlCol="0">
            <a:spAutoFit/>
          </a:bodyPr>
          <a:lstStyle/>
          <a:p>
            <a:r>
              <a:rPr lang="en-US" sz="1400" b="1" i="1" dirty="0"/>
              <a:t>School Staff</a:t>
            </a:r>
          </a:p>
        </p:txBody>
      </p:sp>
      <p:cxnSp>
        <p:nvCxnSpPr>
          <p:cNvPr id="57" name="Straight Arrow Connector 56">
            <a:extLst>
              <a:ext uri="{FF2B5EF4-FFF2-40B4-BE49-F238E27FC236}">
                <a16:creationId xmlns:a16="http://schemas.microsoft.com/office/drawing/2014/main" id="{EB85C7AC-E131-2849-BCB7-FDF8AD19329F}"/>
              </a:ext>
            </a:extLst>
          </p:cNvPr>
          <p:cNvCxnSpPr>
            <a:cxnSpLocks/>
          </p:cNvCxnSpPr>
          <p:nvPr/>
        </p:nvCxnSpPr>
        <p:spPr>
          <a:xfrm>
            <a:off x="3779520" y="1801742"/>
            <a:ext cx="147261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CD9248DD-E313-A14F-86B2-794694D6E510}"/>
              </a:ext>
            </a:extLst>
          </p:cNvPr>
          <p:cNvCxnSpPr>
            <a:cxnSpLocks/>
          </p:cNvCxnSpPr>
          <p:nvPr/>
        </p:nvCxnSpPr>
        <p:spPr>
          <a:xfrm flipV="1">
            <a:off x="4151216" y="2474068"/>
            <a:ext cx="1146084" cy="53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A6837714-F76E-244C-90F7-B318A6B00583}"/>
              </a:ext>
            </a:extLst>
          </p:cNvPr>
          <p:cNvCxnSpPr>
            <a:cxnSpLocks/>
          </p:cNvCxnSpPr>
          <p:nvPr/>
        </p:nvCxnSpPr>
        <p:spPr>
          <a:xfrm>
            <a:off x="4151216" y="3187467"/>
            <a:ext cx="1142105" cy="1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280BB695-DDFF-3943-AC91-2132649FD228}"/>
              </a:ext>
            </a:extLst>
          </p:cNvPr>
          <p:cNvCxnSpPr>
            <a:cxnSpLocks/>
            <a:stCxn id="54" idx="3"/>
          </p:cNvCxnSpPr>
          <p:nvPr/>
        </p:nvCxnSpPr>
        <p:spPr>
          <a:xfrm flipV="1">
            <a:off x="4009019" y="3890843"/>
            <a:ext cx="1284302" cy="4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53366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0" y="-117400"/>
            <a:ext cx="9222154" cy="1102519"/>
          </a:xfrm>
        </p:spPr>
        <p:txBody>
          <a:bodyPr>
            <a:normAutofit/>
          </a:bodyPr>
          <a:lstStyle/>
          <a:p>
            <a:r>
              <a:rPr lang="en-US" sz="3600" b="1" dirty="0">
                <a:latin typeface="Arial" charset="0"/>
                <a:cs typeface="Arial" charset="0"/>
              </a:rPr>
              <a:t>HOW CEP WORKS</a:t>
            </a:r>
            <a:endParaRPr lang="en-US" sz="3600" b="1" dirty="0"/>
          </a:p>
        </p:txBody>
      </p:sp>
      <p:sp>
        <p:nvSpPr>
          <p:cNvPr id="21" name="Text Placeholder 20"/>
          <p:cNvSpPr>
            <a:spLocks noGrp="1"/>
          </p:cNvSpPr>
          <p:nvPr>
            <p:ph type="body" sz="half" idx="4294967295"/>
          </p:nvPr>
        </p:nvSpPr>
        <p:spPr>
          <a:xfrm>
            <a:off x="3920515" y="1575710"/>
            <a:ext cx="4278606" cy="2283777"/>
          </a:xfrm>
          <a:prstGeom prst="rect">
            <a:avLst/>
          </a:prstGeom>
        </p:spPr>
        <p:txBody>
          <a:bodyPr anchor="ctr" anchorCtr="0"/>
          <a:lstStyle/>
          <a:p>
            <a:pPr>
              <a:spcBef>
                <a:spcPts val="0"/>
              </a:spcBef>
              <a:spcAft>
                <a:spcPts val="600"/>
              </a:spcAft>
            </a:pPr>
            <a:r>
              <a:rPr lang="en-US" sz="1800" b="1" dirty="0">
                <a:solidFill>
                  <a:schemeClr val="tx1"/>
                </a:solidFill>
              </a:rPr>
              <a:t>40% or more “Identified Students”</a:t>
            </a:r>
          </a:p>
          <a:p>
            <a:pPr marL="800100" lvl="1" indent="-285750">
              <a:spcBef>
                <a:spcPts val="0"/>
              </a:spcBef>
              <a:spcAft>
                <a:spcPts val="600"/>
              </a:spcAft>
              <a:buFont typeface="Wingdings" panose="05000000000000000000" pitchFamily="2" charset="2"/>
              <a:buChar char="ü"/>
            </a:pPr>
            <a:r>
              <a:rPr lang="en-US" sz="1600" dirty="0">
                <a:solidFill>
                  <a:schemeClr val="tx1"/>
                </a:solidFill>
              </a:rPr>
              <a:t>Certified through SNAP, TANF</a:t>
            </a:r>
          </a:p>
          <a:p>
            <a:pPr marL="800100" lvl="1" indent="-285750">
              <a:spcBef>
                <a:spcPts val="0"/>
              </a:spcBef>
              <a:spcAft>
                <a:spcPts val="600"/>
              </a:spcAft>
              <a:buFont typeface="Wingdings" panose="05000000000000000000" pitchFamily="2" charset="2"/>
              <a:buChar char="ü"/>
            </a:pPr>
            <a:r>
              <a:rPr lang="en-US" sz="1600" dirty="0">
                <a:solidFill>
                  <a:schemeClr val="tx1"/>
                </a:solidFill>
              </a:rPr>
              <a:t>Individual eligibility eliminated</a:t>
            </a:r>
            <a:endParaRPr lang="en-US" sz="1800" dirty="0">
              <a:solidFill>
                <a:schemeClr val="tx1"/>
              </a:solidFill>
            </a:endParaRPr>
          </a:p>
          <a:p>
            <a:pPr>
              <a:spcBef>
                <a:spcPts val="1200"/>
              </a:spcBef>
              <a:spcAft>
                <a:spcPts val="600"/>
              </a:spcAft>
            </a:pPr>
            <a:r>
              <a:rPr lang="en-US" sz="1800" b="1" dirty="0">
                <a:solidFill>
                  <a:schemeClr val="tx1"/>
                </a:solidFill>
              </a:rPr>
              <a:t>One school in division must qualify </a:t>
            </a:r>
          </a:p>
          <a:p>
            <a:pPr marL="800100" lvl="1" indent="-285750">
              <a:spcBef>
                <a:spcPts val="0"/>
              </a:spcBef>
              <a:spcAft>
                <a:spcPts val="600"/>
              </a:spcAft>
              <a:buFont typeface="Wingdings" panose="05000000000000000000" pitchFamily="2" charset="2"/>
              <a:buChar char="ü"/>
            </a:pPr>
            <a:r>
              <a:rPr lang="en-US" sz="1600" dirty="0">
                <a:solidFill>
                  <a:schemeClr val="tx1"/>
                </a:solidFill>
              </a:rPr>
              <a:t>Can implement in any/all schools</a:t>
            </a:r>
          </a:p>
          <a:p>
            <a:pPr marL="800100" lvl="1" indent="-285750">
              <a:spcBef>
                <a:spcPts val="0"/>
              </a:spcBef>
              <a:spcAft>
                <a:spcPts val="600"/>
              </a:spcAft>
              <a:buFont typeface="Wingdings" panose="05000000000000000000" pitchFamily="2" charset="2"/>
              <a:buChar char="ü"/>
            </a:pPr>
            <a:r>
              <a:rPr lang="en-US" sz="1600" dirty="0">
                <a:solidFill>
                  <a:schemeClr val="tx1"/>
                </a:solidFill>
              </a:rPr>
              <a:t>Meals provided without applications</a:t>
            </a:r>
            <a:endParaRPr lang="en-US" sz="1800" dirty="0">
              <a:solidFill>
                <a:schemeClr val="tx1"/>
              </a:solidFill>
            </a:endParaRPr>
          </a:p>
        </p:txBody>
      </p:sp>
      <p:sp>
        <p:nvSpPr>
          <p:cNvPr id="6" name="Content Placeholder 24"/>
          <p:cNvSpPr txBox="1">
            <a:spLocks/>
          </p:cNvSpPr>
          <p:nvPr/>
        </p:nvSpPr>
        <p:spPr>
          <a:xfrm>
            <a:off x="3247049" y="1406959"/>
            <a:ext cx="5165431" cy="2611120"/>
          </a:xfrm>
          <a:prstGeom prst="rect">
            <a:avLst/>
          </a:prstGeom>
        </p:spPr>
        <p:txBody>
          <a:bodyPr/>
          <a:lstStyle>
            <a:lvl1pPr marL="0" indent="0" algn="l" defTabSz="685800" rtl="0" eaLnBrk="1" latinLnBrk="0" hangingPunct="1">
              <a:spcBef>
                <a:spcPts val="1500"/>
              </a:spcBef>
              <a:buClr>
                <a:schemeClr val="accent1"/>
              </a:buClr>
              <a:buFont typeface="Arial"/>
              <a:buNone/>
              <a:defRPr sz="1800" kern="1200">
                <a:solidFill>
                  <a:schemeClr val="tx1"/>
                </a:solidFill>
                <a:latin typeface="+mn-lt"/>
                <a:ea typeface="+mn-ea"/>
                <a:cs typeface="+mn-cs"/>
              </a:defRPr>
            </a:lvl1pPr>
            <a:lvl2pPr marL="514350" indent="-252413" algn="l" defTabSz="685800" rtl="0" eaLnBrk="1" latinLnBrk="0" hangingPunct="1">
              <a:spcBef>
                <a:spcPts val="450"/>
              </a:spcBef>
              <a:buClr>
                <a:schemeClr val="accent1">
                  <a:lumMod val="50000"/>
                </a:schemeClr>
              </a:buClr>
              <a:buFont typeface="Wingdings 2" pitchFamily="18" charset="2"/>
              <a:buChar char=""/>
              <a:defRPr sz="1500" kern="1200">
                <a:solidFill>
                  <a:schemeClr val="tx1"/>
                </a:solidFill>
                <a:latin typeface="+mn-lt"/>
                <a:ea typeface="+mn-ea"/>
                <a:cs typeface="+mn-cs"/>
              </a:defRPr>
            </a:lvl2pPr>
            <a:lvl3pPr marL="776288" indent="-261938" algn="l" defTabSz="685800" rtl="0" eaLnBrk="1" latinLnBrk="0" hangingPunct="1">
              <a:spcBef>
                <a:spcPts val="450"/>
              </a:spcBef>
              <a:buClr>
                <a:schemeClr val="accent1"/>
              </a:buClr>
              <a:buFont typeface="Wingdings 2" pitchFamily="18" charset="2"/>
              <a:buChar char=""/>
              <a:defRPr sz="1350" kern="1200">
                <a:solidFill>
                  <a:schemeClr val="tx1"/>
                </a:solidFill>
                <a:latin typeface="+mn-lt"/>
                <a:ea typeface="+mn-ea"/>
                <a:cs typeface="+mn-cs"/>
              </a:defRPr>
            </a:lvl3pPr>
            <a:lvl4pPr marL="1028700" indent="-252413" algn="l" defTabSz="685800" rtl="0" eaLnBrk="1" latinLnBrk="0" hangingPunct="1">
              <a:spcBef>
                <a:spcPts val="450"/>
              </a:spcBef>
              <a:buClr>
                <a:schemeClr val="accent1">
                  <a:lumMod val="50000"/>
                </a:schemeClr>
              </a:buClr>
              <a:buFont typeface="Courier New"/>
              <a:buChar char="o"/>
              <a:defRPr sz="1200" kern="1200">
                <a:solidFill>
                  <a:schemeClr val="tx1"/>
                </a:solidFill>
                <a:latin typeface="+mn-lt"/>
                <a:ea typeface="+mn-ea"/>
                <a:cs typeface="+mn-cs"/>
              </a:defRPr>
            </a:lvl4pPr>
            <a:lvl5pPr marL="1290638" indent="-261938" algn="l" defTabSz="685800" rtl="0" eaLnBrk="1" latinLnBrk="0" hangingPunct="1">
              <a:spcBef>
                <a:spcPts val="450"/>
              </a:spcBef>
              <a:buClr>
                <a:schemeClr val="accent1"/>
              </a:buClr>
              <a:buFont typeface="Wingdings 2" pitchFamily="18" charset="2"/>
              <a:buChar char=""/>
              <a:defRPr sz="1200" kern="1200">
                <a:solidFill>
                  <a:schemeClr val="tx1"/>
                </a:solidFill>
                <a:latin typeface="+mn-lt"/>
                <a:ea typeface="+mn-ea"/>
                <a:cs typeface="+mn-cs"/>
              </a:defRPr>
            </a:lvl5pPr>
            <a:lvl6pPr marL="1541860" indent="-258366" algn="l" defTabSz="685800" rtl="0" eaLnBrk="1" latinLnBrk="0" hangingPunct="1">
              <a:spcBef>
                <a:spcPct val="20000"/>
              </a:spcBef>
              <a:buClr>
                <a:schemeClr val="accent1">
                  <a:lumMod val="50000"/>
                </a:schemeClr>
              </a:buClr>
              <a:buFont typeface="Wingdings 2" pitchFamily="18" charset="2"/>
              <a:buChar char=""/>
              <a:defRPr lang="en-US" sz="1200" kern="1200">
                <a:solidFill>
                  <a:schemeClr val="tx1">
                    <a:lumMod val="65000"/>
                    <a:lumOff val="35000"/>
                  </a:schemeClr>
                </a:solidFill>
                <a:latin typeface="+mn-lt"/>
                <a:ea typeface="+mn-ea"/>
                <a:cs typeface="+mn-cs"/>
              </a:defRPr>
            </a:lvl6pPr>
            <a:lvl7pPr marL="1799035" indent="-258366" algn="l" defTabSz="685800" rtl="0" eaLnBrk="1" latinLnBrk="0" hangingPunct="1">
              <a:spcBef>
                <a:spcPct val="20000"/>
              </a:spcBef>
              <a:buClr>
                <a:schemeClr val="accent1"/>
              </a:buClr>
              <a:buFont typeface="Wingdings 2" pitchFamily="18" charset="2"/>
              <a:buChar char=""/>
              <a:defRPr lang="en-US" sz="1200" kern="1200">
                <a:solidFill>
                  <a:schemeClr val="tx1">
                    <a:lumMod val="65000"/>
                    <a:lumOff val="35000"/>
                  </a:schemeClr>
                </a:solidFill>
                <a:latin typeface="+mn-lt"/>
                <a:ea typeface="+mn-ea"/>
                <a:cs typeface="+mn-cs"/>
              </a:defRPr>
            </a:lvl7pPr>
            <a:lvl8pPr marL="2057400" indent="-258366" algn="l" defTabSz="685800" rtl="0" eaLnBrk="1" latinLnBrk="0" hangingPunct="1">
              <a:spcBef>
                <a:spcPct val="20000"/>
              </a:spcBef>
              <a:buClr>
                <a:schemeClr val="accent1">
                  <a:lumMod val="50000"/>
                </a:schemeClr>
              </a:buClr>
              <a:buFont typeface="Wingdings 2" pitchFamily="18" charset="2"/>
              <a:buChar char=""/>
              <a:defRPr lang="en-US" sz="1200" kern="1200">
                <a:solidFill>
                  <a:schemeClr val="tx1">
                    <a:lumMod val="65000"/>
                    <a:lumOff val="35000"/>
                  </a:schemeClr>
                </a:solidFill>
                <a:latin typeface="+mn-lt"/>
                <a:ea typeface="+mn-ea"/>
                <a:cs typeface="+mn-cs"/>
              </a:defRPr>
            </a:lvl8pPr>
            <a:lvl9pPr marL="2315766" indent="-258366" algn="l" defTabSz="685800" rtl="0" eaLnBrk="1" latinLnBrk="0" hangingPunct="1">
              <a:spcBef>
                <a:spcPct val="20000"/>
              </a:spcBef>
              <a:buClr>
                <a:schemeClr val="accent1"/>
              </a:buClr>
              <a:buFont typeface="Wingdings 2" pitchFamily="18" charset="2"/>
              <a:buChar char=""/>
              <a:defRPr lang="en-US" sz="1200" kern="1200">
                <a:solidFill>
                  <a:schemeClr val="tx1">
                    <a:lumMod val="65000"/>
                    <a:lumOff val="35000"/>
                  </a:schemeClr>
                </a:solidFill>
                <a:latin typeface="+mn-lt"/>
                <a:ea typeface="+mn-ea"/>
                <a:cs typeface="+mn-cs"/>
              </a:defRPr>
            </a:lvl9pPr>
          </a:lstStyle>
          <a:p>
            <a:endParaRPr lang="en-US" sz="2400" b="1" dirty="0"/>
          </a:p>
        </p:txBody>
      </p:sp>
      <p:pic>
        <p:nvPicPr>
          <p:cNvPr id="7" name="Picture 6" descr="A close up of graphics&#10;&#10;Description automatically generated">
            <a:extLst>
              <a:ext uri="{FF2B5EF4-FFF2-40B4-BE49-F238E27FC236}">
                <a16:creationId xmlns:a16="http://schemas.microsoft.com/office/drawing/2014/main" id="{8414FB79-3C14-CB4F-A59B-D90781A3879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3571" y="1434991"/>
            <a:ext cx="2686262" cy="2555056"/>
          </a:xfrm>
          <a:prstGeom prst="roundRect">
            <a:avLst>
              <a:gd name="adj" fmla="val 16667"/>
            </a:avLst>
          </a:prstGeom>
          <a:ln>
            <a:noFill/>
          </a:ln>
          <a:effectLst>
            <a:outerShdw blurRad="101600" dist="38100" dir="24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82781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CB8A-62D1-7C42-B388-3D1DAAF0DD17}"/>
              </a:ext>
            </a:extLst>
          </p:cNvPr>
          <p:cNvSpPr>
            <a:spLocks noGrp="1"/>
          </p:cNvSpPr>
          <p:nvPr>
            <p:ph type="ctrTitle"/>
          </p:nvPr>
        </p:nvSpPr>
        <p:spPr/>
        <p:txBody>
          <a:bodyPr>
            <a:normAutofit/>
          </a:bodyPr>
          <a:lstStyle/>
          <a:p>
            <a:r>
              <a:rPr lang="en-US" sz="3600" b="1" dirty="0"/>
              <a:t>DIRECT CERTIFICATION AND ISP</a:t>
            </a:r>
          </a:p>
        </p:txBody>
      </p:sp>
      <p:sp>
        <p:nvSpPr>
          <p:cNvPr id="3" name="TextBox 2">
            <a:extLst>
              <a:ext uri="{FF2B5EF4-FFF2-40B4-BE49-F238E27FC236}">
                <a16:creationId xmlns:a16="http://schemas.microsoft.com/office/drawing/2014/main" id="{728C1F89-444B-4048-AA80-89D6C0F5A27D}"/>
              </a:ext>
            </a:extLst>
          </p:cNvPr>
          <p:cNvSpPr txBox="1"/>
          <p:nvPr/>
        </p:nvSpPr>
        <p:spPr>
          <a:xfrm>
            <a:off x="1015409" y="1116417"/>
            <a:ext cx="7113181" cy="3233706"/>
          </a:xfrm>
          <a:prstGeom prst="rect">
            <a:avLst/>
          </a:prstGeom>
          <a:noFill/>
        </p:spPr>
        <p:txBody>
          <a:bodyPr wrap="square" rtlCol="0">
            <a:spAutoFit/>
          </a:bodyPr>
          <a:lstStyle/>
          <a:p>
            <a:pPr>
              <a:lnSpc>
                <a:spcPct val="114000"/>
              </a:lnSpc>
              <a:spcAft>
                <a:spcPts val="600"/>
              </a:spcAft>
            </a:pPr>
            <a:r>
              <a:rPr lang="en-US" sz="1600" b="1" dirty="0"/>
              <a:t>The identified student percentage is </a:t>
            </a:r>
            <a:r>
              <a:rPr lang="en-US" sz="1600" b="1" i="1" dirty="0">
                <a:solidFill>
                  <a:srgbClr val="E20D38"/>
                </a:solidFill>
              </a:rPr>
              <a:t>not</a:t>
            </a:r>
            <a:r>
              <a:rPr lang="en-US" sz="1600" b="1" dirty="0"/>
              <a:t> the same as the total number of students eligible for free and reduced-price meals. Identified student counts </a:t>
            </a:r>
            <a:r>
              <a:rPr lang="en-US" sz="1600" b="1" dirty="0">
                <a:solidFill>
                  <a:srgbClr val="E20D38"/>
                </a:solidFill>
              </a:rPr>
              <a:t>only</a:t>
            </a:r>
            <a:r>
              <a:rPr lang="en-US" sz="1600" b="1" dirty="0"/>
              <a:t> include the following:</a:t>
            </a:r>
          </a:p>
          <a:p>
            <a:pPr marL="742950" lvl="1" indent="-285750">
              <a:lnSpc>
                <a:spcPct val="114000"/>
              </a:lnSpc>
              <a:buFont typeface="Arial" panose="020B0604020202020204" pitchFamily="34" charset="0"/>
              <a:buChar char="•"/>
            </a:pPr>
            <a:r>
              <a:rPr lang="en-US" sz="1600" dirty="0"/>
              <a:t>Directly certified students and extension of direct certification benefits to other household members</a:t>
            </a:r>
          </a:p>
          <a:p>
            <a:pPr marL="742950" lvl="1" indent="-285750">
              <a:lnSpc>
                <a:spcPct val="114000"/>
              </a:lnSpc>
              <a:buFont typeface="Arial" panose="020B0604020202020204" pitchFamily="34" charset="0"/>
              <a:buChar char="•"/>
            </a:pPr>
            <a:r>
              <a:rPr lang="en-US" sz="1600" dirty="0"/>
              <a:t>Homeless students certified as such by the district liaison</a:t>
            </a:r>
          </a:p>
          <a:p>
            <a:pPr marL="742950" lvl="1" indent="-285750">
              <a:lnSpc>
                <a:spcPct val="114000"/>
              </a:lnSpc>
              <a:buFont typeface="Arial" panose="020B0604020202020204" pitchFamily="34" charset="0"/>
              <a:buChar char="•"/>
            </a:pPr>
            <a:r>
              <a:rPr lang="en-US" sz="1600" dirty="0"/>
              <a:t>Migrant youth certified by local officials</a:t>
            </a:r>
          </a:p>
          <a:p>
            <a:pPr marL="742950" lvl="1" indent="-285750">
              <a:lnSpc>
                <a:spcPct val="114000"/>
              </a:lnSpc>
              <a:buFont typeface="Arial" panose="020B0604020202020204" pitchFamily="34" charset="0"/>
              <a:buChar char="•"/>
            </a:pPr>
            <a:r>
              <a:rPr lang="en-US" sz="1600" dirty="0"/>
              <a:t>Runaway youth certified by local officials</a:t>
            </a:r>
          </a:p>
          <a:p>
            <a:pPr marL="742950" lvl="1" indent="-285750">
              <a:lnSpc>
                <a:spcPct val="114000"/>
              </a:lnSpc>
              <a:buFont typeface="Arial" panose="020B0604020202020204" pitchFamily="34" charset="0"/>
              <a:buChar char="•"/>
            </a:pPr>
            <a:r>
              <a:rPr lang="en-US" sz="1600" dirty="0"/>
              <a:t>Head Start students and</a:t>
            </a:r>
          </a:p>
          <a:p>
            <a:pPr marL="742950" lvl="1" indent="-285750">
              <a:lnSpc>
                <a:spcPct val="114000"/>
              </a:lnSpc>
              <a:buFont typeface="Arial" panose="020B0604020202020204" pitchFamily="34" charset="0"/>
              <a:buChar char="•"/>
            </a:pPr>
            <a:r>
              <a:rPr lang="en-US" sz="1600" dirty="0"/>
              <a:t>Foster children, certified based on documentation from the foster child case worker</a:t>
            </a:r>
          </a:p>
        </p:txBody>
      </p:sp>
    </p:spTree>
    <p:extLst>
      <p:ext uri="{BB962C8B-B14F-4D97-AF65-F5344CB8AC3E}">
        <p14:creationId xmlns:p14="http://schemas.microsoft.com/office/powerpoint/2010/main" val="192391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3FD2-6732-A54C-ABD9-56823682F35A}"/>
              </a:ext>
            </a:extLst>
          </p:cNvPr>
          <p:cNvSpPr>
            <a:spLocks noGrp="1"/>
          </p:cNvSpPr>
          <p:nvPr>
            <p:ph type="ctrTitle"/>
          </p:nvPr>
        </p:nvSpPr>
        <p:spPr/>
        <p:txBody>
          <a:bodyPr>
            <a:normAutofit/>
          </a:bodyPr>
          <a:lstStyle/>
          <a:p>
            <a:r>
              <a:rPr lang="en-US" sz="3200" b="1" dirty="0"/>
              <a:t>VDOE STATEWIDE DC MATCH PROJECT</a:t>
            </a:r>
          </a:p>
        </p:txBody>
      </p:sp>
      <p:sp>
        <p:nvSpPr>
          <p:cNvPr id="3" name="TextBox 2">
            <a:extLst>
              <a:ext uri="{FF2B5EF4-FFF2-40B4-BE49-F238E27FC236}">
                <a16:creationId xmlns:a16="http://schemas.microsoft.com/office/drawing/2014/main" id="{C6F6D1D0-C6FA-B24A-B2A0-BF84905500F4}"/>
              </a:ext>
            </a:extLst>
          </p:cNvPr>
          <p:cNvSpPr txBox="1"/>
          <p:nvPr/>
        </p:nvSpPr>
        <p:spPr>
          <a:xfrm>
            <a:off x="3479715" y="1832575"/>
            <a:ext cx="5287039" cy="1051763"/>
          </a:xfrm>
          <a:prstGeom prst="rect">
            <a:avLst/>
          </a:prstGeom>
          <a:noFill/>
        </p:spPr>
        <p:txBody>
          <a:bodyPr wrap="square" rtlCol="0">
            <a:spAutoFit/>
          </a:bodyPr>
          <a:lstStyle/>
          <a:p>
            <a:pPr marL="285750" indent="-285750">
              <a:lnSpc>
                <a:spcPct val="114000"/>
              </a:lnSpc>
              <a:spcAft>
                <a:spcPts val="300"/>
              </a:spcAft>
              <a:buFont typeface="Arial" panose="020B0604020202020204" pitchFamily="34" charset="0"/>
              <a:buChar char="•"/>
            </a:pPr>
            <a:r>
              <a:rPr lang="en-US" b="1" dirty="0"/>
              <a:t>Currently</a:t>
            </a:r>
            <a:r>
              <a:rPr lang="en-US" dirty="0"/>
              <a:t> - All school divisions are required to conduct DC match at least four times per year</a:t>
            </a:r>
          </a:p>
          <a:p>
            <a:pPr marL="285750" indent="-285750">
              <a:lnSpc>
                <a:spcPct val="114000"/>
              </a:lnSpc>
              <a:spcAft>
                <a:spcPts val="300"/>
              </a:spcAft>
              <a:buFont typeface="Arial" panose="020B0604020202020204" pitchFamily="34" charset="0"/>
              <a:buChar char="•"/>
            </a:pPr>
            <a:r>
              <a:rPr lang="en-US" b="1" dirty="0"/>
              <a:t>New System </a:t>
            </a:r>
            <a:r>
              <a:rPr lang="en-US" dirty="0"/>
              <a:t>- Fully operational January 2020</a:t>
            </a:r>
          </a:p>
        </p:txBody>
      </p:sp>
      <p:pic>
        <p:nvPicPr>
          <p:cNvPr id="5" name="Picture 4" descr="A close up of a sign&#10;&#10;Description automatically generated">
            <a:extLst>
              <a:ext uri="{FF2B5EF4-FFF2-40B4-BE49-F238E27FC236}">
                <a16:creationId xmlns:a16="http://schemas.microsoft.com/office/drawing/2014/main" id="{49439483-14B7-D742-8CC0-E5E8CADC4FF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9265" y="1474126"/>
            <a:ext cx="2577730" cy="1768662"/>
          </a:xfrm>
          <a:prstGeom prst="rect">
            <a:avLst/>
          </a:prstGeom>
        </p:spPr>
      </p:pic>
      <p:sp>
        <p:nvSpPr>
          <p:cNvPr id="6" name="TextBox 5">
            <a:extLst>
              <a:ext uri="{FF2B5EF4-FFF2-40B4-BE49-F238E27FC236}">
                <a16:creationId xmlns:a16="http://schemas.microsoft.com/office/drawing/2014/main" id="{2A545D2B-AC1E-EF42-BE4B-777D6EAC770A}"/>
              </a:ext>
            </a:extLst>
          </p:cNvPr>
          <p:cNvSpPr txBox="1"/>
          <p:nvPr/>
        </p:nvSpPr>
        <p:spPr>
          <a:xfrm>
            <a:off x="1196162" y="3579663"/>
            <a:ext cx="6751675" cy="584775"/>
          </a:xfrm>
          <a:prstGeom prst="rect">
            <a:avLst/>
          </a:prstGeom>
          <a:noFill/>
        </p:spPr>
        <p:txBody>
          <a:bodyPr wrap="square" rtlCol="0">
            <a:spAutoFit/>
          </a:bodyPr>
          <a:lstStyle/>
          <a:p>
            <a:r>
              <a:rPr lang="en-US" sz="1600" i="1" dirty="0"/>
              <a:t>Direct Certification matching will be conducted by VDOE using data from the Virginia Department of Social Services (VDSS) and the local LEA.</a:t>
            </a:r>
          </a:p>
        </p:txBody>
      </p:sp>
    </p:spTree>
    <p:extLst>
      <p:ext uri="{BB962C8B-B14F-4D97-AF65-F5344CB8AC3E}">
        <p14:creationId xmlns:p14="http://schemas.microsoft.com/office/powerpoint/2010/main" val="231127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24887</TotalTime>
  <Words>1927</Words>
  <Application>Microsoft Office PowerPoint</Application>
  <PresentationFormat>On-screen Show (16:9)</PresentationFormat>
  <Paragraphs>191</Paragraphs>
  <Slides>20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Wingdings</vt:lpstr>
      <vt:lpstr>Wingdings 2</vt:lpstr>
      <vt:lpstr>1_Perception</vt:lpstr>
      <vt:lpstr>Virginia Association of School Business Officials</vt:lpstr>
      <vt:lpstr>BACKGROUND</vt:lpstr>
      <vt:lpstr>WHAT IS CEP?</vt:lpstr>
      <vt:lpstr>TO BE ELIGIBLE</vt:lpstr>
      <vt:lpstr>VIRGINIA CEP</vt:lpstr>
      <vt:lpstr>BENEFITS OF CEP</vt:lpstr>
      <vt:lpstr>HOW CEP WORKS</vt:lpstr>
      <vt:lpstr>DIRECT CERTIFICATION AND ISP</vt:lpstr>
      <vt:lpstr>VDOE STATEWIDE DC MATCH PROJECT</vt:lpstr>
      <vt:lpstr>Public Charge Rule</vt:lpstr>
      <vt:lpstr>Impact of the Public Charge Rule</vt:lpstr>
      <vt:lpstr>MEAL COUNTING AND CLAIMING</vt:lpstr>
      <vt:lpstr>Title 1 and E-Rate Resources</vt:lpstr>
      <vt:lpstr>Application and Notification</vt:lpstr>
      <vt:lpstr>CEP Financial Analysis</vt:lpstr>
      <vt:lpstr>Reimbursement Comparison</vt:lpstr>
      <vt:lpstr>USDA ASSESSMENT TOOL</vt:lpstr>
      <vt:lpstr>TIMELINE</vt:lpstr>
      <vt:lpstr>SUMMARY</vt:lpstr>
      <vt:lpstr>THANK YOU</vt:lpstr>
    </vt:vector>
  </TitlesOfParts>
  <Company>Virginia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Coles</dc:creator>
  <cp:lastModifiedBy>VITA Program</cp:lastModifiedBy>
  <cp:revision>189</cp:revision>
  <dcterms:created xsi:type="dcterms:W3CDTF">2018-11-29T14:38:14Z</dcterms:created>
  <dcterms:modified xsi:type="dcterms:W3CDTF">2019-11-05T14:50:43Z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E53B8B33-73DF-447B-8B7A-9626CA3AD83B</vt:lpwstr>
  </property>
  <property fmtid="{D5CDD505-2E9C-101B-9397-08002B2CF9AE}" pid="3" name="ArticulatePath">
    <vt:lpwstr>2019-vasbo-cep</vt:lpwstr>
  </property>
</Properties>
</file>