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58" r:id="rId1"/>
  </p:sldMasterIdLst>
  <p:notesMasterIdLst>
    <p:notesMasterId r:id="rId79"/>
  </p:notesMasterIdLst>
  <p:handoutMasterIdLst>
    <p:handoutMasterId r:id="rId80"/>
  </p:handoutMasterIdLst>
  <p:sldIdLst>
    <p:sldId id="1999" r:id="rId2"/>
    <p:sldId id="2031" r:id="rId3"/>
    <p:sldId id="2014" r:id="rId4"/>
    <p:sldId id="2015" r:id="rId5"/>
    <p:sldId id="1839" r:id="rId6"/>
    <p:sldId id="1746" r:id="rId7"/>
    <p:sldId id="1747" r:id="rId8"/>
    <p:sldId id="1748" r:id="rId9"/>
    <p:sldId id="2039" r:id="rId10"/>
    <p:sldId id="2041" r:id="rId11"/>
    <p:sldId id="1865" r:id="rId12"/>
    <p:sldId id="2006" r:id="rId13"/>
    <p:sldId id="2008" r:id="rId14"/>
    <p:sldId id="2032" r:id="rId15"/>
    <p:sldId id="2011" r:id="rId16"/>
    <p:sldId id="2038" r:id="rId17"/>
    <p:sldId id="2012" r:id="rId18"/>
    <p:sldId id="2036" r:id="rId19"/>
    <p:sldId id="1499" r:id="rId20"/>
    <p:sldId id="1500" r:id="rId21"/>
    <p:sldId id="1501" r:id="rId22"/>
    <p:sldId id="2048" r:id="rId23"/>
    <p:sldId id="2026" r:id="rId24"/>
    <p:sldId id="2025" r:id="rId25"/>
    <p:sldId id="2035" r:id="rId26"/>
    <p:sldId id="1624" r:id="rId27"/>
    <p:sldId id="1669" r:id="rId28"/>
    <p:sldId id="1508" r:id="rId29"/>
    <p:sldId id="1506" r:id="rId30"/>
    <p:sldId id="1867" r:id="rId31"/>
    <p:sldId id="1869" r:id="rId32"/>
    <p:sldId id="2047" r:id="rId33"/>
    <p:sldId id="2049" r:id="rId34"/>
    <p:sldId id="260" r:id="rId35"/>
    <p:sldId id="267" r:id="rId36"/>
    <p:sldId id="280" r:id="rId37"/>
    <p:sldId id="2037" r:id="rId38"/>
    <p:sldId id="2016" r:id="rId39"/>
    <p:sldId id="2019" r:id="rId40"/>
    <p:sldId id="1708" r:id="rId41"/>
    <p:sldId id="1511" r:id="rId42"/>
    <p:sldId id="1218" r:id="rId43"/>
    <p:sldId id="1812" r:id="rId44"/>
    <p:sldId id="1816" r:id="rId45"/>
    <p:sldId id="1819" r:id="rId46"/>
    <p:sldId id="1813" r:id="rId47"/>
    <p:sldId id="1203" r:id="rId48"/>
    <p:sldId id="1689" r:id="rId49"/>
    <p:sldId id="2050" r:id="rId50"/>
    <p:sldId id="2051" r:id="rId51"/>
    <p:sldId id="2053" r:id="rId52"/>
    <p:sldId id="2057" r:id="rId53"/>
    <p:sldId id="2061" r:id="rId54"/>
    <p:sldId id="2063" r:id="rId55"/>
    <p:sldId id="2064" r:id="rId56"/>
    <p:sldId id="2066" r:id="rId57"/>
    <p:sldId id="2068" r:id="rId58"/>
    <p:sldId id="2072" r:id="rId59"/>
    <p:sldId id="2073" r:id="rId60"/>
    <p:sldId id="2075" r:id="rId61"/>
    <p:sldId id="2079" r:id="rId62"/>
    <p:sldId id="2099" r:id="rId63"/>
    <p:sldId id="2101" r:id="rId64"/>
    <p:sldId id="2105" r:id="rId65"/>
    <p:sldId id="2137" r:id="rId66"/>
    <p:sldId id="2136" r:id="rId67"/>
    <p:sldId id="2139" r:id="rId68"/>
    <p:sldId id="2140" r:id="rId69"/>
    <p:sldId id="2052" r:id="rId70"/>
    <p:sldId id="1532" r:id="rId71"/>
    <p:sldId id="1533" r:id="rId72"/>
    <p:sldId id="1534" r:id="rId73"/>
    <p:sldId id="1535" r:id="rId74"/>
    <p:sldId id="1536" r:id="rId75"/>
    <p:sldId id="1537" r:id="rId76"/>
    <p:sldId id="1698" r:id="rId77"/>
    <p:sldId id="1485" r:id="rId78"/>
  </p:sldIdLst>
  <p:sldSz cx="9144000" cy="6858000" type="screen4x3"/>
  <p:notesSz cx="6858000" cy="9144000"/>
  <p:custDataLst>
    <p:tags r:id="rId8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qr72534" initials="x" lastIdx="1" clrIdx="0"/>
  <p:cmAuthor id="1" name="Zamostny, Nicky (GOV)" initials="ZN("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381" autoAdjust="0"/>
    <p:restoredTop sz="84204" autoAdjust="0"/>
  </p:normalViewPr>
  <p:slideViewPr>
    <p:cSldViewPr>
      <p:cViewPr varScale="1">
        <p:scale>
          <a:sx n="77" d="100"/>
          <a:sy n="77" d="100"/>
        </p:scale>
        <p:origin x="801" y="39"/>
      </p:cViewPr>
      <p:guideLst>
        <p:guide orient="horz" pos="2160"/>
        <p:guide pos="2880"/>
      </p:guideLst>
    </p:cSldViewPr>
  </p:slideViewPr>
  <p:outlineViewPr>
    <p:cViewPr>
      <p:scale>
        <a:sx n="33" d="100"/>
        <a:sy n="33" d="100"/>
      </p:scale>
      <p:origin x="0" y="-69812"/>
    </p:cViewPr>
  </p:outlineViewPr>
  <p:notesTextViewPr>
    <p:cViewPr>
      <p:scale>
        <a:sx n="100" d="100"/>
        <a:sy n="100" d="100"/>
      </p:scale>
      <p:origin x="0" y="0"/>
    </p:cViewPr>
  </p:notesTextViewPr>
  <p:sorterViewPr>
    <p:cViewPr varScale="1">
      <p:scale>
        <a:sx n="1" d="1"/>
        <a:sy n="1" d="1"/>
      </p:scale>
      <p:origin x="0" y="-27216"/>
    </p:cViewPr>
  </p:sorterViewPr>
  <p:notesViewPr>
    <p:cSldViewPr>
      <p:cViewPr varScale="1">
        <p:scale>
          <a:sx n="55" d="100"/>
          <a:sy n="55"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5D3772-C3CD-46FF-B640-765745E1115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1647AC91-3B55-4854-8511-DF2A9AEB323F}">
      <dgm:prSet phldrT="[Text]" custT="1"/>
      <dgm:spPr/>
      <dgm:t>
        <a:bodyPr/>
        <a:lstStyle/>
        <a:p>
          <a:r>
            <a:rPr lang="en-US" sz="2800" dirty="0">
              <a:solidFill>
                <a:schemeClr val="tx1"/>
              </a:solidFill>
              <a:latin typeface="Constantia" panose="02030602050306030303" pitchFamily="18" charset="0"/>
            </a:rPr>
            <a:t>Public Safety 	</a:t>
          </a:r>
        </a:p>
      </dgm:t>
    </dgm:pt>
    <dgm:pt modelId="{7EE9E6B4-BA0B-4BF1-A59B-0B0E6C9D0CB1}" type="parTrans" cxnId="{E94F7E86-6EF4-48CA-B84B-99BFDF205FB7}">
      <dgm:prSet/>
      <dgm:spPr/>
      <dgm:t>
        <a:bodyPr/>
        <a:lstStyle/>
        <a:p>
          <a:endParaRPr lang="en-US" sz="2400">
            <a:latin typeface="Constantia" panose="02030602050306030303" pitchFamily="18" charset="0"/>
          </a:endParaRPr>
        </a:p>
      </dgm:t>
    </dgm:pt>
    <dgm:pt modelId="{67C8DB5A-6152-4C74-ABA2-80D893EF0095}" type="sibTrans" cxnId="{E94F7E86-6EF4-48CA-B84B-99BFDF205FB7}">
      <dgm:prSet/>
      <dgm:spPr/>
      <dgm:t>
        <a:bodyPr/>
        <a:lstStyle/>
        <a:p>
          <a:endParaRPr lang="en-US" sz="2400">
            <a:latin typeface="Constantia" panose="02030602050306030303" pitchFamily="18" charset="0"/>
          </a:endParaRPr>
        </a:p>
      </dgm:t>
    </dgm:pt>
    <dgm:pt modelId="{25F26169-32C5-4FB1-88A5-90D54CD2A766}">
      <dgm:prSet phldrT="[Text]" custT="1"/>
      <dgm:spPr/>
      <dgm:t>
        <a:bodyPr/>
        <a:lstStyle/>
        <a:p>
          <a:r>
            <a:rPr lang="en-US" sz="2800" dirty="0">
              <a:solidFill>
                <a:schemeClr val="tx1"/>
              </a:solidFill>
              <a:latin typeface="Constantia" panose="02030602050306030303" pitchFamily="18" charset="0"/>
            </a:rPr>
            <a:t>Mixed Audience</a:t>
          </a:r>
        </a:p>
      </dgm:t>
    </dgm:pt>
    <dgm:pt modelId="{D0F17D63-1BED-409D-951E-FA8ECF29766E}" type="parTrans" cxnId="{678FF426-5BC4-4564-9422-15BDC2B0D32B}">
      <dgm:prSet/>
      <dgm:spPr/>
      <dgm:t>
        <a:bodyPr/>
        <a:lstStyle/>
        <a:p>
          <a:endParaRPr lang="en-US" sz="2400">
            <a:latin typeface="Constantia" panose="02030602050306030303" pitchFamily="18" charset="0"/>
          </a:endParaRPr>
        </a:p>
      </dgm:t>
    </dgm:pt>
    <dgm:pt modelId="{B5E1E1E7-A5E1-41BF-99E0-525209A0A7EC}" type="sibTrans" cxnId="{678FF426-5BC4-4564-9422-15BDC2B0D32B}">
      <dgm:prSet/>
      <dgm:spPr/>
      <dgm:t>
        <a:bodyPr/>
        <a:lstStyle/>
        <a:p>
          <a:endParaRPr lang="en-US" sz="2400">
            <a:latin typeface="Constantia" panose="02030602050306030303" pitchFamily="18" charset="0"/>
          </a:endParaRPr>
        </a:p>
      </dgm:t>
    </dgm:pt>
    <dgm:pt modelId="{74A22A55-E0A0-499E-9F6B-0C64FDC9CC0B}">
      <dgm:prSet phldrT="[Text]" custT="1"/>
      <dgm:spPr/>
      <dgm:t>
        <a:bodyPr/>
        <a:lstStyle/>
        <a:p>
          <a:r>
            <a:rPr lang="en-US" sz="2800" dirty="0">
              <a:solidFill>
                <a:schemeClr val="tx1"/>
              </a:solidFill>
              <a:latin typeface="Constantia" panose="02030602050306030303" pitchFamily="18" charset="0"/>
            </a:rPr>
            <a:t>Campus Safety </a:t>
          </a:r>
        </a:p>
      </dgm:t>
    </dgm:pt>
    <dgm:pt modelId="{FEF49C56-119F-4CFC-BD9D-77C6DC6DD6F6}" type="parTrans" cxnId="{26B104E8-B49D-4C14-A4C6-9451832ED31B}">
      <dgm:prSet/>
      <dgm:spPr/>
      <dgm:t>
        <a:bodyPr/>
        <a:lstStyle/>
        <a:p>
          <a:endParaRPr lang="en-US" sz="2400">
            <a:latin typeface="Constantia" panose="02030602050306030303" pitchFamily="18" charset="0"/>
          </a:endParaRPr>
        </a:p>
      </dgm:t>
    </dgm:pt>
    <dgm:pt modelId="{49F39950-DF49-4713-BCE7-D232C2CDCD7B}" type="sibTrans" cxnId="{26B104E8-B49D-4C14-A4C6-9451832ED31B}">
      <dgm:prSet/>
      <dgm:spPr/>
      <dgm:t>
        <a:bodyPr/>
        <a:lstStyle/>
        <a:p>
          <a:endParaRPr lang="en-US" sz="2400">
            <a:latin typeface="Constantia" panose="02030602050306030303" pitchFamily="18" charset="0"/>
          </a:endParaRPr>
        </a:p>
      </dgm:t>
    </dgm:pt>
    <dgm:pt modelId="{34C073E0-7FA3-4057-8307-F25D01975E0E}">
      <dgm:prSet phldrT="[Text]" custT="1"/>
      <dgm:spPr/>
      <dgm:t>
        <a:bodyPr/>
        <a:lstStyle/>
        <a:p>
          <a:r>
            <a:rPr lang="en-US" sz="2800" dirty="0">
              <a:latin typeface="Constantia" panose="02030602050306030303" pitchFamily="18" charset="0"/>
            </a:rPr>
            <a:t>School Safety</a:t>
          </a:r>
        </a:p>
      </dgm:t>
    </dgm:pt>
    <dgm:pt modelId="{36A79D51-F16F-4F8D-B748-5D24A3DCF5E0}" type="parTrans" cxnId="{D9EC659C-4159-42C3-B7B6-9907051D17BC}">
      <dgm:prSet/>
      <dgm:spPr/>
      <dgm:t>
        <a:bodyPr/>
        <a:lstStyle/>
        <a:p>
          <a:endParaRPr lang="en-US" sz="2400">
            <a:latin typeface="Constantia" panose="02030602050306030303" pitchFamily="18" charset="0"/>
          </a:endParaRPr>
        </a:p>
      </dgm:t>
    </dgm:pt>
    <dgm:pt modelId="{EBE98225-C3D8-446C-8E70-09B89E4E964A}" type="sibTrans" cxnId="{D9EC659C-4159-42C3-B7B6-9907051D17BC}">
      <dgm:prSet/>
      <dgm:spPr/>
      <dgm:t>
        <a:bodyPr/>
        <a:lstStyle/>
        <a:p>
          <a:endParaRPr lang="en-US" sz="2400">
            <a:latin typeface="Constantia" panose="02030602050306030303" pitchFamily="18" charset="0"/>
          </a:endParaRPr>
        </a:p>
      </dgm:t>
    </dgm:pt>
    <dgm:pt modelId="{14C1A72D-A5D2-4C21-8D59-FA638EF10A7D}" type="pres">
      <dgm:prSet presAssocID="{1C5D3772-C3CD-46FF-B640-765745E11159}" presName="linear" presStyleCnt="0">
        <dgm:presLayoutVars>
          <dgm:dir/>
          <dgm:animLvl val="lvl"/>
          <dgm:resizeHandles val="exact"/>
        </dgm:presLayoutVars>
      </dgm:prSet>
      <dgm:spPr/>
      <dgm:t>
        <a:bodyPr/>
        <a:lstStyle/>
        <a:p>
          <a:endParaRPr lang="en-US"/>
        </a:p>
      </dgm:t>
    </dgm:pt>
    <dgm:pt modelId="{F48CD86E-B672-439D-AF32-28A29A36E4CC}" type="pres">
      <dgm:prSet presAssocID="{74A22A55-E0A0-499E-9F6B-0C64FDC9CC0B}" presName="parentLin" presStyleCnt="0"/>
      <dgm:spPr/>
    </dgm:pt>
    <dgm:pt modelId="{66455390-E4EF-4317-9000-E9E9EB937041}" type="pres">
      <dgm:prSet presAssocID="{74A22A55-E0A0-499E-9F6B-0C64FDC9CC0B}" presName="parentLeftMargin" presStyleLbl="node1" presStyleIdx="0" presStyleCnt="4"/>
      <dgm:spPr/>
      <dgm:t>
        <a:bodyPr/>
        <a:lstStyle/>
        <a:p>
          <a:endParaRPr lang="en-US"/>
        </a:p>
      </dgm:t>
    </dgm:pt>
    <dgm:pt modelId="{7CFBA8AD-CDB8-4FD3-BBB8-FB6A4F28718F}" type="pres">
      <dgm:prSet presAssocID="{74A22A55-E0A0-499E-9F6B-0C64FDC9CC0B}" presName="parentText" presStyleLbl="node1" presStyleIdx="0" presStyleCnt="4" custLinFactY="37519" custLinFactNeighborX="-22078" custLinFactNeighborY="100000">
        <dgm:presLayoutVars>
          <dgm:chMax val="0"/>
          <dgm:bulletEnabled val="1"/>
        </dgm:presLayoutVars>
      </dgm:prSet>
      <dgm:spPr/>
      <dgm:t>
        <a:bodyPr/>
        <a:lstStyle/>
        <a:p>
          <a:endParaRPr lang="en-US"/>
        </a:p>
      </dgm:t>
    </dgm:pt>
    <dgm:pt modelId="{E6660DAE-B428-448A-95C6-8F9DD4AFCB6F}" type="pres">
      <dgm:prSet presAssocID="{74A22A55-E0A0-499E-9F6B-0C64FDC9CC0B}" presName="negativeSpace" presStyleCnt="0"/>
      <dgm:spPr/>
    </dgm:pt>
    <dgm:pt modelId="{00D8E6CE-E9C4-46ED-A9A0-65493FFC5CF6}" type="pres">
      <dgm:prSet presAssocID="{74A22A55-E0A0-499E-9F6B-0C64FDC9CC0B}" presName="childText" presStyleLbl="conFgAcc1" presStyleIdx="0" presStyleCnt="4" custLinFactY="128388" custLinFactNeighborY="200000">
        <dgm:presLayoutVars>
          <dgm:bulletEnabled val="1"/>
        </dgm:presLayoutVars>
      </dgm:prSet>
      <dgm:spPr/>
    </dgm:pt>
    <dgm:pt modelId="{BBF6806A-4A38-42B2-B683-82BBBF0BDAF5}" type="pres">
      <dgm:prSet presAssocID="{49F39950-DF49-4713-BCE7-D232C2CDCD7B}" presName="spaceBetweenRectangles" presStyleCnt="0"/>
      <dgm:spPr/>
    </dgm:pt>
    <dgm:pt modelId="{69AEA3CF-51B9-4500-AEE7-F6B62D76E35F}" type="pres">
      <dgm:prSet presAssocID="{1647AC91-3B55-4854-8511-DF2A9AEB323F}" presName="parentLin" presStyleCnt="0"/>
      <dgm:spPr/>
    </dgm:pt>
    <dgm:pt modelId="{AF40914C-EAFD-49D5-99CC-18EC7439D88F}" type="pres">
      <dgm:prSet presAssocID="{1647AC91-3B55-4854-8511-DF2A9AEB323F}" presName="parentLeftMargin" presStyleLbl="node1" presStyleIdx="0" presStyleCnt="4"/>
      <dgm:spPr/>
      <dgm:t>
        <a:bodyPr/>
        <a:lstStyle/>
        <a:p>
          <a:endParaRPr lang="en-US"/>
        </a:p>
      </dgm:t>
    </dgm:pt>
    <dgm:pt modelId="{CD4C86E1-972D-41D5-9429-99846A066DD2}" type="pres">
      <dgm:prSet presAssocID="{1647AC91-3B55-4854-8511-DF2A9AEB323F}" presName="parentText" presStyleLbl="node1" presStyleIdx="1" presStyleCnt="4" custLinFactX="24675" custLinFactY="50379" custLinFactNeighborX="100000" custLinFactNeighborY="100000">
        <dgm:presLayoutVars>
          <dgm:chMax val="0"/>
          <dgm:bulletEnabled val="1"/>
        </dgm:presLayoutVars>
      </dgm:prSet>
      <dgm:spPr/>
      <dgm:t>
        <a:bodyPr/>
        <a:lstStyle/>
        <a:p>
          <a:endParaRPr lang="en-US"/>
        </a:p>
      </dgm:t>
    </dgm:pt>
    <dgm:pt modelId="{4DED6199-BCE0-439C-9A16-3D9E04AF74A9}" type="pres">
      <dgm:prSet presAssocID="{1647AC91-3B55-4854-8511-DF2A9AEB323F}" presName="negativeSpace" presStyleCnt="0"/>
      <dgm:spPr/>
    </dgm:pt>
    <dgm:pt modelId="{4FBFFFCA-0E7F-4829-80C4-EA3895BB841C}" type="pres">
      <dgm:prSet presAssocID="{1647AC91-3B55-4854-8511-DF2A9AEB323F}" presName="childText" presStyleLbl="conFgAcc1" presStyleIdx="1" presStyleCnt="4" custLinFactY="117284" custLinFactNeighborY="200000">
        <dgm:presLayoutVars>
          <dgm:bulletEnabled val="1"/>
        </dgm:presLayoutVars>
      </dgm:prSet>
      <dgm:spPr/>
    </dgm:pt>
    <dgm:pt modelId="{81EB5950-466B-43A6-886D-30619E77CF66}" type="pres">
      <dgm:prSet presAssocID="{67C8DB5A-6152-4C74-ABA2-80D893EF0095}" presName="spaceBetweenRectangles" presStyleCnt="0"/>
      <dgm:spPr/>
    </dgm:pt>
    <dgm:pt modelId="{8A2936F1-2120-426E-8D8A-55B6B4306BD7}" type="pres">
      <dgm:prSet presAssocID="{25F26169-32C5-4FB1-88A5-90D54CD2A766}" presName="parentLin" presStyleCnt="0"/>
      <dgm:spPr/>
    </dgm:pt>
    <dgm:pt modelId="{7819FD4E-4225-4AE2-A161-2F127C4F5168}" type="pres">
      <dgm:prSet presAssocID="{25F26169-32C5-4FB1-88A5-90D54CD2A766}" presName="parentLeftMargin" presStyleLbl="node1" presStyleIdx="1" presStyleCnt="4"/>
      <dgm:spPr/>
      <dgm:t>
        <a:bodyPr/>
        <a:lstStyle/>
        <a:p>
          <a:endParaRPr lang="en-US"/>
        </a:p>
      </dgm:t>
    </dgm:pt>
    <dgm:pt modelId="{44774F52-CC53-4E29-B17A-717C8717C89A}" type="pres">
      <dgm:prSet presAssocID="{25F26169-32C5-4FB1-88A5-90D54CD2A766}" presName="parentText" presStyleLbl="node1" presStyleIdx="2" presStyleCnt="4" custLinFactY="49252" custLinFactNeighborX="-75011" custLinFactNeighborY="100000">
        <dgm:presLayoutVars>
          <dgm:chMax val="0"/>
          <dgm:bulletEnabled val="1"/>
        </dgm:presLayoutVars>
      </dgm:prSet>
      <dgm:spPr/>
      <dgm:t>
        <a:bodyPr/>
        <a:lstStyle/>
        <a:p>
          <a:endParaRPr lang="en-US"/>
        </a:p>
      </dgm:t>
    </dgm:pt>
    <dgm:pt modelId="{ECB5CA2D-BD50-4B42-89F1-BD4E01672E38}" type="pres">
      <dgm:prSet presAssocID="{25F26169-32C5-4FB1-88A5-90D54CD2A766}" presName="negativeSpace" presStyleCnt="0"/>
      <dgm:spPr/>
    </dgm:pt>
    <dgm:pt modelId="{45A39AA5-AA61-4659-85BE-B66B24EF91F7}" type="pres">
      <dgm:prSet presAssocID="{25F26169-32C5-4FB1-88A5-90D54CD2A766}" presName="childText" presStyleLbl="conFgAcc1" presStyleIdx="2" presStyleCnt="4" custLinFactY="129708" custLinFactNeighborX="1299" custLinFactNeighborY="200000">
        <dgm:presLayoutVars>
          <dgm:bulletEnabled val="1"/>
        </dgm:presLayoutVars>
      </dgm:prSet>
      <dgm:spPr/>
    </dgm:pt>
    <dgm:pt modelId="{D80641CE-DB38-4831-8E11-CC64524186E9}" type="pres">
      <dgm:prSet presAssocID="{B5E1E1E7-A5E1-41BF-99E0-525209A0A7EC}" presName="spaceBetweenRectangles" presStyleCnt="0"/>
      <dgm:spPr/>
    </dgm:pt>
    <dgm:pt modelId="{C66E1CFA-DBFE-4373-B560-AB5ED0687FD3}" type="pres">
      <dgm:prSet presAssocID="{34C073E0-7FA3-4057-8307-F25D01975E0E}" presName="parentLin" presStyleCnt="0"/>
      <dgm:spPr/>
    </dgm:pt>
    <dgm:pt modelId="{4C9FE101-3D66-4147-B3AC-FB364A706541}" type="pres">
      <dgm:prSet presAssocID="{34C073E0-7FA3-4057-8307-F25D01975E0E}" presName="parentLeftMargin" presStyleLbl="node1" presStyleIdx="2" presStyleCnt="4"/>
      <dgm:spPr/>
      <dgm:t>
        <a:bodyPr/>
        <a:lstStyle/>
        <a:p>
          <a:endParaRPr lang="en-US"/>
        </a:p>
      </dgm:t>
    </dgm:pt>
    <dgm:pt modelId="{FDF20A28-FDAB-4874-B796-BBF5CFCDB42C}" type="pres">
      <dgm:prSet presAssocID="{34C073E0-7FA3-4057-8307-F25D01975E0E}" presName="parentText" presStyleLbl="node1" presStyleIdx="3" presStyleCnt="4" custLinFactX="26531" custLinFactY="-200000" custLinFactNeighborX="100000" custLinFactNeighborY="-273734">
        <dgm:presLayoutVars>
          <dgm:chMax val="0"/>
          <dgm:bulletEnabled val="1"/>
        </dgm:presLayoutVars>
      </dgm:prSet>
      <dgm:spPr/>
      <dgm:t>
        <a:bodyPr/>
        <a:lstStyle/>
        <a:p>
          <a:endParaRPr lang="en-US"/>
        </a:p>
      </dgm:t>
    </dgm:pt>
    <dgm:pt modelId="{5EF315D6-C279-48A6-B992-670454CE9A56}" type="pres">
      <dgm:prSet presAssocID="{34C073E0-7FA3-4057-8307-F25D01975E0E}" presName="negativeSpace" presStyleCnt="0"/>
      <dgm:spPr/>
    </dgm:pt>
    <dgm:pt modelId="{3842BDEE-A24A-4ED9-B540-358D75A547F3}" type="pres">
      <dgm:prSet presAssocID="{34C073E0-7FA3-4057-8307-F25D01975E0E}" presName="childText" presStyleLbl="conFgAcc1" presStyleIdx="3" presStyleCnt="4" custLinFactY="-310509" custLinFactNeighborY="-400000">
        <dgm:presLayoutVars>
          <dgm:bulletEnabled val="1"/>
        </dgm:presLayoutVars>
      </dgm:prSet>
      <dgm:spPr/>
    </dgm:pt>
  </dgm:ptLst>
  <dgm:cxnLst>
    <dgm:cxn modelId="{A54EBA0F-6205-4000-9589-51FA2F0CE3D3}" type="presOf" srcId="{1647AC91-3B55-4854-8511-DF2A9AEB323F}" destId="{CD4C86E1-972D-41D5-9429-99846A066DD2}" srcOrd="1" destOrd="0" presId="urn:microsoft.com/office/officeart/2005/8/layout/list1"/>
    <dgm:cxn modelId="{E94F7E86-6EF4-48CA-B84B-99BFDF205FB7}" srcId="{1C5D3772-C3CD-46FF-B640-765745E11159}" destId="{1647AC91-3B55-4854-8511-DF2A9AEB323F}" srcOrd="1" destOrd="0" parTransId="{7EE9E6B4-BA0B-4BF1-A59B-0B0E6C9D0CB1}" sibTransId="{67C8DB5A-6152-4C74-ABA2-80D893EF0095}"/>
    <dgm:cxn modelId="{8530F9B9-BC9B-4DE1-905C-6C10CA80A48E}" type="presOf" srcId="{25F26169-32C5-4FB1-88A5-90D54CD2A766}" destId="{7819FD4E-4225-4AE2-A161-2F127C4F5168}" srcOrd="0" destOrd="0" presId="urn:microsoft.com/office/officeart/2005/8/layout/list1"/>
    <dgm:cxn modelId="{0ACDEC61-A000-4B92-BC27-AF9309980E75}" type="presOf" srcId="{34C073E0-7FA3-4057-8307-F25D01975E0E}" destId="{FDF20A28-FDAB-4874-B796-BBF5CFCDB42C}" srcOrd="1" destOrd="0" presId="urn:microsoft.com/office/officeart/2005/8/layout/list1"/>
    <dgm:cxn modelId="{D9EC659C-4159-42C3-B7B6-9907051D17BC}" srcId="{1C5D3772-C3CD-46FF-B640-765745E11159}" destId="{34C073E0-7FA3-4057-8307-F25D01975E0E}" srcOrd="3" destOrd="0" parTransId="{36A79D51-F16F-4F8D-B748-5D24A3DCF5E0}" sibTransId="{EBE98225-C3D8-446C-8E70-09B89E4E964A}"/>
    <dgm:cxn modelId="{26B104E8-B49D-4C14-A4C6-9451832ED31B}" srcId="{1C5D3772-C3CD-46FF-B640-765745E11159}" destId="{74A22A55-E0A0-499E-9F6B-0C64FDC9CC0B}" srcOrd="0" destOrd="0" parTransId="{FEF49C56-119F-4CFC-BD9D-77C6DC6DD6F6}" sibTransId="{49F39950-DF49-4713-BCE7-D232C2CDCD7B}"/>
    <dgm:cxn modelId="{10A3BD0C-848C-488E-9F4A-37C136A94574}" type="presOf" srcId="{34C073E0-7FA3-4057-8307-F25D01975E0E}" destId="{4C9FE101-3D66-4147-B3AC-FB364A706541}" srcOrd="0" destOrd="0" presId="urn:microsoft.com/office/officeart/2005/8/layout/list1"/>
    <dgm:cxn modelId="{678FF426-5BC4-4564-9422-15BDC2B0D32B}" srcId="{1C5D3772-C3CD-46FF-B640-765745E11159}" destId="{25F26169-32C5-4FB1-88A5-90D54CD2A766}" srcOrd="2" destOrd="0" parTransId="{D0F17D63-1BED-409D-951E-FA8ECF29766E}" sibTransId="{B5E1E1E7-A5E1-41BF-99E0-525209A0A7EC}"/>
    <dgm:cxn modelId="{28F25B25-31F0-45FA-8BBB-10ECBB2981A7}" type="presOf" srcId="{74A22A55-E0A0-499E-9F6B-0C64FDC9CC0B}" destId="{66455390-E4EF-4317-9000-E9E9EB937041}" srcOrd="0" destOrd="0" presId="urn:microsoft.com/office/officeart/2005/8/layout/list1"/>
    <dgm:cxn modelId="{25196603-51D1-4CDB-A76A-A4EFC3B7C3F3}" type="presOf" srcId="{25F26169-32C5-4FB1-88A5-90D54CD2A766}" destId="{44774F52-CC53-4E29-B17A-717C8717C89A}" srcOrd="1" destOrd="0" presId="urn:microsoft.com/office/officeart/2005/8/layout/list1"/>
    <dgm:cxn modelId="{A33F1F48-F866-43F4-BC4A-F7FE54034C80}" type="presOf" srcId="{1647AC91-3B55-4854-8511-DF2A9AEB323F}" destId="{AF40914C-EAFD-49D5-99CC-18EC7439D88F}" srcOrd="0" destOrd="0" presId="urn:microsoft.com/office/officeart/2005/8/layout/list1"/>
    <dgm:cxn modelId="{2CCAF23E-BFC7-480C-A62A-C5EEEDA3D18A}" type="presOf" srcId="{74A22A55-E0A0-499E-9F6B-0C64FDC9CC0B}" destId="{7CFBA8AD-CDB8-4FD3-BBB8-FB6A4F28718F}" srcOrd="1" destOrd="0" presId="urn:microsoft.com/office/officeart/2005/8/layout/list1"/>
    <dgm:cxn modelId="{21702D45-526F-4C87-85C8-4F99E7C234EF}" type="presOf" srcId="{1C5D3772-C3CD-46FF-B640-765745E11159}" destId="{14C1A72D-A5D2-4C21-8D59-FA638EF10A7D}" srcOrd="0" destOrd="0" presId="urn:microsoft.com/office/officeart/2005/8/layout/list1"/>
    <dgm:cxn modelId="{906087E8-72A1-4420-90E8-E72E7C01C627}" type="presParOf" srcId="{14C1A72D-A5D2-4C21-8D59-FA638EF10A7D}" destId="{F48CD86E-B672-439D-AF32-28A29A36E4CC}" srcOrd="0" destOrd="0" presId="urn:microsoft.com/office/officeart/2005/8/layout/list1"/>
    <dgm:cxn modelId="{7B3EC306-B453-4BC6-A418-B176BFAA28E3}" type="presParOf" srcId="{F48CD86E-B672-439D-AF32-28A29A36E4CC}" destId="{66455390-E4EF-4317-9000-E9E9EB937041}" srcOrd="0" destOrd="0" presId="urn:microsoft.com/office/officeart/2005/8/layout/list1"/>
    <dgm:cxn modelId="{F1E61308-A4EB-43FA-A049-85A75913456F}" type="presParOf" srcId="{F48CD86E-B672-439D-AF32-28A29A36E4CC}" destId="{7CFBA8AD-CDB8-4FD3-BBB8-FB6A4F28718F}" srcOrd="1" destOrd="0" presId="urn:microsoft.com/office/officeart/2005/8/layout/list1"/>
    <dgm:cxn modelId="{749CD7A1-117E-4154-A7E0-100A78B6A142}" type="presParOf" srcId="{14C1A72D-A5D2-4C21-8D59-FA638EF10A7D}" destId="{E6660DAE-B428-448A-95C6-8F9DD4AFCB6F}" srcOrd="1" destOrd="0" presId="urn:microsoft.com/office/officeart/2005/8/layout/list1"/>
    <dgm:cxn modelId="{88503105-0AAC-485A-A078-F852426D35B6}" type="presParOf" srcId="{14C1A72D-A5D2-4C21-8D59-FA638EF10A7D}" destId="{00D8E6CE-E9C4-46ED-A9A0-65493FFC5CF6}" srcOrd="2" destOrd="0" presId="urn:microsoft.com/office/officeart/2005/8/layout/list1"/>
    <dgm:cxn modelId="{34E6A27C-9445-4781-9E8C-E2A7E7FF19B8}" type="presParOf" srcId="{14C1A72D-A5D2-4C21-8D59-FA638EF10A7D}" destId="{BBF6806A-4A38-42B2-B683-82BBBF0BDAF5}" srcOrd="3" destOrd="0" presId="urn:microsoft.com/office/officeart/2005/8/layout/list1"/>
    <dgm:cxn modelId="{FAF749A3-D772-4C8B-BEBD-1CBEEE13C49F}" type="presParOf" srcId="{14C1A72D-A5D2-4C21-8D59-FA638EF10A7D}" destId="{69AEA3CF-51B9-4500-AEE7-F6B62D76E35F}" srcOrd="4" destOrd="0" presId="urn:microsoft.com/office/officeart/2005/8/layout/list1"/>
    <dgm:cxn modelId="{FF00B8B2-E3F6-44C7-B3F4-D6CA39E28877}" type="presParOf" srcId="{69AEA3CF-51B9-4500-AEE7-F6B62D76E35F}" destId="{AF40914C-EAFD-49D5-99CC-18EC7439D88F}" srcOrd="0" destOrd="0" presId="urn:microsoft.com/office/officeart/2005/8/layout/list1"/>
    <dgm:cxn modelId="{BC0028D2-CACC-4C3E-89DE-310F0FA0393E}" type="presParOf" srcId="{69AEA3CF-51B9-4500-AEE7-F6B62D76E35F}" destId="{CD4C86E1-972D-41D5-9429-99846A066DD2}" srcOrd="1" destOrd="0" presId="urn:microsoft.com/office/officeart/2005/8/layout/list1"/>
    <dgm:cxn modelId="{59DE0F87-E937-4E5E-AD0D-A2F3AF77B4AD}" type="presParOf" srcId="{14C1A72D-A5D2-4C21-8D59-FA638EF10A7D}" destId="{4DED6199-BCE0-439C-9A16-3D9E04AF74A9}" srcOrd="5" destOrd="0" presId="urn:microsoft.com/office/officeart/2005/8/layout/list1"/>
    <dgm:cxn modelId="{F0B90767-59EC-4DE0-AAA6-2A0BAAA09CC5}" type="presParOf" srcId="{14C1A72D-A5D2-4C21-8D59-FA638EF10A7D}" destId="{4FBFFFCA-0E7F-4829-80C4-EA3895BB841C}" srcOrd="6" destOrd="0" presId="urn:microsoft.com/office/officeart/2005/8/layout/list1"/>
    <dgm:cxn modelId="{F1C6B599-A68E-473E-9370-D7A0824C114B}" type="presParOf" srcId="{14C1A72D-A5D2-4C21-8D59-FA638EF10A7D}" destId="{81EB5950-466B-43A6-886D-30619E77CF66}" srcOrd="7" destOrd="0" presId="urn:microsoft.com/office/officeart/2005/8/layout/list1"/>
    <dgm:cxn modelId="{81A1C777-3B2A-492B-BCF8-6FD756E8815E}" type="presParOf" srcId="{14C1A72D-A5D2-4C21-8D59-FA638EF10A7D}" destId="{8A2936F1-2120-426E-8D8A-55B6B4306BD7}" srcOrd="8" destOrd="0" presId="urn:microsoft.com/office/officeart/2005/8/layout/list1"/>
    <dgm:cxn modelId="{7BB73D85-1AB2-46C7-9FDE-854126BDC24B}" type="presParOf" srcId="{8A2936F1-2120-426E-8D8A-55B6B4306BD7}" destId="{7819FD4E-4225-4AE2-A161-2F127C4F5168}" srcOrd="0" destOrd="0" presId="urn:microsoft.com/office/officeart/2005/8/layout/list1"/>
    <dgm:cxn modelId="{890841A0-0C57-4F34-97AD-C598515CFCBB}" type="presParOf" srcId="{8A2936F1-2120-426E-8D8A-55B6B4306BD7}" destId="{44774F52-CC53-4E29-B17A-717C8717C89A}" srcOrd="1" destOrd="0" presId="urn:microsoft.com/office/officeart/2005/8/layout/list1"/>
    <dgm:cxn modelId="{9F242995-5FD4-4C94-94E3-D257663B337D}" type="presParOf" srcId="{14C1A72D-A5D2-4C21-8D59-FA638EF10A7D}" destId="{ECB5CA2D-BD50-4B42-89F1-BD4E01672E38}" srcOrd="9" destOrd="0" presId="urn:microsoft.com/office/officeart/2005/8/layout/list1"/>
    <dgm:cxn modelId="{740F1CAF-5569-4D88-A6B8-43C7C93C2A97}" type="presParOf" srcId="{14C1A72D-A5D2-4C21-8D59-FA638EF10A7D}" destId="{45A39AA5-AA61-4659-85BE-B66B24EF91F7}" srcOrd="10" destOrd="0" presId="urn:microsoft.com/office/officeart/2005/8/layout/list1"/>
    <dgm:cxn modelId="{1479A8B0-56DF-4367-8C2D-8960CDE053F3}" type="presParOf" srcId="{14C1A72D-A5D2-4C21-8D59-FA638EF10A7D}" destId="{D80641CE-DB38-4831-8E11-CC64524186E9}" srcOrd="11" destOrd="0" presId="urn:microsoft.com/office/officeart/2005/8/layout/list1"/>
    <dgm:cxn modelId="{BA5AFCF6-CFD6-456B-914F-D78390943F3C}" type="presParOf" srcId="{14C1A72D-A5D2-4C21-8D59-FA638EF10A7D}" destId="{C66E1CFA-DBFE-4373-B560-AB5ED0687FD3}" srcOrd="12" destOrd="0" presId="urn:microsoft.com/office/officeart/2005/8/layout/list1"/>
    <dgm:cxn modelId="{DAADA26A-5C61-4CBD-9936-E479A2CF4516}" type="presParOf" srcId="{C66E1CFA-DBFE-4373-B560-AB5ED0687FD3}" destId="{4C9FE101-3D66-4147-B3AC-FB364A706541}" srcOrd="0" destOrd="0" presId="urn:microsoft.com/office/officeart/2005/8/layout/list1"/>
    <dgm:cxn modelId="{007D50C5-61C5-4E83-8985-34407FBDEE45}" type="presParOf" srcId="{C66E1CFA-DBFE-4373-B560-AB5ED0687FD3}" destId="{FDF20A28-FDAB-4874-B796-BBF5CFCDB42C}" srcOrd="1" destOrd="0" presId="urn:microsoft.com/office/officeart/2005/8/layout/list1"/>
    <dgm:cxn modelId="{327042E7-30BC-4D6B-B883-7A54ED178BE6}" type="presParOf" srcId="{14C1A72D-A5D2-4C21-8D59-FA638EF10A7D}" destId="{5EF315D6-C279-48A6-B992-670454CE9A56}" srcOrd="13" destOrd="0" presId="urn:microsoft.com/office/officeart/2005/8/layout/list1"/>
    <dgm:cxn modelId="{5AFD1B94-1FFF-462C-9D6A-FAD0803C8D9C}" type="presParOf" srcId="{14C1A72D-A5D2-4C21-8D59-FA638EF10A7D}" destId="{3842BDEE-A24A-4ED9-B540-358D75A547F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8E6CE-E9C4-46ED-A9A0-65493FFC5CF6}">
      <dsp:nvSpPr>
        <dsp:cNvPr id="0" name=""/>
        <dsp:cNvSpPr/>
      </dsp:nvSpPr>
      <dsp:spPr>
        <a:xfrm>
          <a:off x="0" y="1533344"/>
          <a:ext cx="6629400" cy="630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FBA8AD-CDB8-4FD3-BBB8-FB6A4F28718F}">
      <dsp:nvSpPr>
        <dsp:cNvPr id="0" name=""/>
        <dsp:cNvSpPr/>
      </dsp:nvSpPr>
      <dsp:spPr>
        <a:xfrm>
          <a:off x="258288" y="1100390"/>
          <a:ext cx="4640580"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403" tIns="0" rIns="175403" bIns="0" numCol="1" spcCol="1270" anchor="ctr" anchorCtr="0">
          <a:noAutofit/>
        </a:bodyPr>
        <a:lstStyle/>
        <a:p>
          <a:pPr lvl="0" algn="l" defTabSz="1244600">
            <a:lnSpc>
              <a:spcPct val="90000"/>
            </a:lnSpc>
            <a:spcBef>
              <a:spcPct val="0"/>
            </a:spcBef>
            <a:spcAft>
              <a:spcPct val="35000"/>
            </a:spcAft>
          </a:pPr>
          <a:r>
            <a:rPr lang="en-US" sz="2800" kern="1200" dirty="0">
              <a:solidFill>
                <a:schemeClr val="tx1"/>
              </a:solidFill>
              <a:latin typeface="Constantia" panose="02030602050306030303" pitchFamily="18" charset="0"/>
            </a:rPr>
            <a:t>Campus Safety </a:t>
          </a:r>
        </a:p>
      </dsp:txBody>
      <dsp:txXfrm>
        <a:off x="294314" y="1136416"/>
        <a:ext cx="4568528" cy="665948"/>
      </dsp:txXfrm>
    </dsp:sp>
    <dsp:sp modelId="{4FBFFFCA-0E7F-4829-80C4-EA3895BB841C}">
      <dsp:nvSpPr>
        <dsp:cNvPr id="0" name=""/>
        <dsp:cNvSpPr/>
      </dsp:nvSpPr>
      <dsp:spPr>
        <a:xfrm>
          <a:off x="0" y="2597389"/>
          <a:ext cx="6629400" cy="630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4C86E1-972D-41D5-9429-99846A066DD2}">
      <dsp:nvSpPr>
        <dsp:cNvPr id="0" name=""/>
        <dsp:cNvSpPr/>
      </dsp:nvSpPr>
      <dsp:spPr>
        <a:xfrm>
          <a:off x="1808003" y="2329297"/>
          <a:ext cx="4640580" cy="7380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403" tIns="0" rIns="175403" bIns="0" numCol="1" spcCol="1270" anchor="ctr" anchorCtr="0">
          <a:noAutofit/>
        </a:bodyPr>
        <a:lstStyle/>
        <a:p>
          <a:pPr lvl="0" algn="l" defTabSz="1244600">
            <a:lnSpc>
              <a:spcPct val="90000"/>
            </a:lnSpc>
            <a:spcBef>
              <a:spcPct val="0"/>
            </a:spcBef>
            <a:spcAft>
              <a:spcPct val="35000"/>
            </a:spcAft>
          </a:pPr>
          <a:r>
            <a:rPr lang="en-US" sz="2800" kern="1200" dirty="0">
              <a:solidFill>
                <a:schemeClr val="tx1"/>
              </a:solidFill>
              <a:latin typeface="Constantia" panose="02030602050306030303" pitchFamily="18" charset="0"/>
            </a:rPr>
            <a:t>Public Safety 	</a:t>
          </a:r>
        </a:p>
      </dsp:txBody>
      <dsp:txXfrm>
        <a:off x="1844029" y="2365323"/>
        <a:ext cx="4568528" cy="665948"/>
      </dsp:txXfrm>
    </dsp:sp>
    <dsp:sp modelId="{45A39AA5-AA61-4659-85BE-B66B24EF91F7}">
      <dsp:nvSpPr>
        <dsp:cNvPr id="0" name=""/>
        <dsp:cNvSpPr/>
      </dsp:nvSpPr>
      <dsp:spPr>
        <a:xfrm>
          <a:off x="0" y="3809660"/>
          <a:ext cx="6629400" cy="630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774F52-CC53-4E29-B17A-717C8717C89A}">
      <dsp:nvSpPr>
        <dsp:cNvPr id="0" name=""/>
        <dsp:cNvSpPr/>
      </dsp:nvSpPr>
      <dsp:spPr>
        <a:xfrm>
          <a:off x="82831" y="3454979"/>
          <a:ext cx="4640580" cy="738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403" tIns="0" rIns="175403" bIns="0" numCol="1" spcCol="1270" anchor="ctr" anchorCtr="0">
          <a:noAutofit/>
        </a:bodyPr>
        <a:lstStyle/>
        <a:p>
          <a:pPr lvl="0" algn="l" defTabSz="1244600">
            <a:lnSpc>
              <a:spcPct val="90000"/>
            </a:lnSpc>
            <a:spcBef>
              <a:spcPct val="0"/>
            </a:spcBef>
            <a:spcAft>
              <a:spcPct val="35000"/>
            </a:spcAft>
          </a:pPr>
          <a:r>
            <a:rPr lang="en-US" sz="2800" kern="1200" dirty="0">
              <a:solidFill>
                <a:schemeClr val="tx1"/>
              </a:solidFill>
              <a:latin typeface="Constantia" panose="02030602050306030303" pitchFamily="18" charset="0"/>
            </a:rPr>
            <a:t>Mixed Audience</a:t>
          </a:r>
        </a:p>
      </dsp:txBody>
      <dsp:txXfrm>
        <a:off x="118857" y="3491005"/>
        <a:ext cx="4568528" cy="665948"/>
      </dsp:txXfrm>
    </dsp:sp>
    <dsp:sp modelId="{3842BDEE-A24A-4ED9-B540-358D75A547F3}">
      <dsp:nvSpPr>
        <dsp:cNvPr id="0" name=""/>
        <dsp:cNvSpPr/>
      </dsp:nvSpPr>
      <dsp:spPr>
        <a:xfrm>
          <a:off x="0" y="424293"/>
          <a:ext cx="6629400" cy="630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F20A28-FDAB-4874-B796-BBF5CFCDB42C}">
      <dsp:nvSpPr>
        <dsp:cNvPr id="0" name=""/>
        <dsp:cNvSpPr/>
      </dsp:nvSpPr>
      <dsp:spPr>
        <a:xfrm>
          <a:off x="1894132" y="0"/>
          <a:ext cx="4640580"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403" tIns="0" rIns="175403" bIns="0" numCol="1" spcCol="1270" anchor="ctr" anchorCtr="0">
          <a:noAutofit/>
        </a:bodyPr>
        <a:lstStyle/>
        <a:p>
          <a:pPr lvl="0" algn="l" defTabSz="1244600">
            <a:lnSpc>
              <a:spcPct val="90000"/>
            </a:lnSpc>
            <a:spcBef>
              <a:spcPct val="0"/>
            </a:spcBef>
            <a:spcAft>
              <a:spcPct val="35000"/>
            </a:spcAft>
          </a:pPr>
          <a:r>
            <a:rPr lang="en-US" sz="2800" kern="1200" dirty="0">
              <a:latin typeface="Constantia" panose="02030602050306030303" pitchFamily="18" charset="0"/>
            </a:rPr>
            <a:t>School Safety</a:t>
          </a:r>
        </a:p>
      </dsp:txBody>
      <dsp:txXfrm>
        <a:off x="1930158" y="36026"/>
        <a:ext cx="456852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57200"/>
          </a:xfrm>
          <a:prstGeom prst="rect">
            <a:avLst/>
          </a:prstGeom>
        </p:spPr>
        <p:txBody>
          <a:bodyPr vert="horz" lIns="90640" tIns="45320" rIns="90640" bIns="45320" rtlCol="0"/>
          <a:lstStyle>
            <a:lvl1pPr algn="l">
              <a:defRPr sz="1200"/>
            </a:lvl1pPr>
          </a:lstStyle>
          <a:p>
            <a:endParaRPr lang="en-US" dirty="0"/>
          </a:p>
        </p:txBody>
      </p:sp>
      <p:sp>
        <p:nvSpPr>
          <p:cNvPr id="3" name="Date Placeholder 2"/>
          <p:cNvSpPr>
            <a:spLocks noGrp="1"/>
          </p:cNvSpPr>
          <p:nvPr>
            <p:ph type="dt" sz="quarter" idx="1"/>
          </p:nvPr>
        </p:nvSpPr>
        <p:spPr>
          <a:xfrm>
            <a:off x="3884614" y="1"/>
            <a:ext cx="2971800" cy="457200"/>
          </a:xfrm>
          <a:prstGeom prst="rect">
            <a:avLst/>
          </a:prstGeom>
        </p:spPr>
        <p:txBody>
          <a:bodyPr vert="horz" lIns="90640" tIns="45320" rIns="90640" bIns="45320" rtlCol="0"/>
          <a:lstStyle>
            <a:lvl1pPr algn="r">
              <a:defRPr sz="1200"/>
            </a:lvl1pPr>
          </a:lstStyle>
          <a:p>
            <a:fld id="{A0AE2FC4-E35F-4644-8796-482A45F56215}" type="datetimeFigureOut">
              <a:rPr lang="en-US" smtClean="0"/>
              <a:pPr/>
              <a:t>11/2/2019</a:t>
            </a:fld>
            <a:endParaRPr lang="en-US" dirty="0"/>
          </a:p>
        </p:txBody>
      </p:sp>
      <p:sp>
        <p:nvSpPr>
          <p:cNvPr id="4" name="Footer Placeholder 3"/>
          <p:cNvSpPr>
            <a:spLocks noGrp="1"/>
          </p:cNvSpPr>
          <p:nvPr>
            <p:ph type="ftr" sz="quarter" idx="2"/>
          </p:nvPr>
        </p:nvSpPr>
        <p:spPr>
          <a:xfrm>
            <a:off x="1" y="8685213"/>
            <a:ext cx="2971800" cy="457200"/>
          </a:xfrm>
          <a:prstGeom prst="rect">
            <a:avLst/>
          </a:prstGeom>
        </p:spPr>
        <p:txBody>
          <a:bodyPr vert="horz" lIns="90640" tIns="45320" rIns="90640" bIns="453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0640" tIns="45320" rIns="90640" bIns="45320" rtlCol="0" anchor="b"/>
          <a:lstStyle>
            <a:lvl1pPr algn="r">
              <a:defRPr sz="1200"/>
            </a:lvl1pPr>
          </a:lstStyle>
          <a:p>
            <a:fld id="{4DD9B35E-22D5-40DF-BB9A-F8DCA58A454F}" type="slidenum">
              <a:rPr lang="en-US" smtClean="0"/>
              <a:pPr/>
              <a:t>‹#›</a:t>
            </a:fld>
            <a:endParaRPr lang="en-US" dirty="0"/>
          </a:p>
        </p:txBody>
      </p:sp>
    </p:spTree>
    <p:extLst>
      <p:ext uri="{BB962C8B-B14F-4D97-AF65-F5344CB8AC3E}">
        <p14:creationId xmlns:p14="http://schemas.microsoft.com/office/powerpoint/2010/main" val="2487404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57200"/>
          </a:xfrm>
          <a:prstGeom prst="rect">
            <a:avLst/>
          </a:prstGeom>
        </p:spPr>
        <p:txBody>
          <a:bodyPr vert="horz" lIns="90640" tIns="45320" rIns="90640" bIns="45320" rtlCol="0"/>
          <a:lstStyle>
            <a:lvl1pPr algn="l">
              <a:defRPr sz="1200"/>
            </a:lvl1pPr>
          </a:lstStyle>
          <a:p>
            <a:endParaRPr lang="en-US" dirty="0"/>
          </a:p>
        </p:txBody>
      </p:sp>
      <p:sp>
        <p:nvSpPr>
          <p:cNvPr id="3" name="Date Placeholder 2"/>
          <p:cNvSpPr>
            <a:spLocks noGrp="1"/>
          </p:cNvSpPr>
          <p:nvPr>
            <p:ph type="dt" idx="1"/>
          </p:nvPr>
        </p:nvSpPr>
        <p:spPr>
          <a:xfrm>
            <a:off x="3884614" y="1"/>
            <a:ext cx="2971800" cy="457200"/>
          </a:xfrm>
          <a:prstGeom prst="rect">
            <a:avLst/>
          </a:prstGeom>
        </p:spPr>
        <p:txBody>
          <a:bodyPr vert="horz" lIns="90640" tIns="45320" rIns="90640" bIns="45320" rtlCol="0"/>
          <a:lstStyle>
            <a:lvl1pPr algn="r">
              <a:defRPr sz="1200"/>
            </a:lvl1pPr>
          </a:lstStyle>
          <a:p>
            <a:fld id="{95EB57AB-E07D-4EDF-9BAF-0CD377D7F7F6}" type="datetimeFigureOut">
              <a:rPr lang="en-US" smtClean="0"/>
              <a:pPr/>
              <a:t>11/2/2019</a:t>
            </a:fld>
            <a:endParaRPr lang="en-US" dirty="0"/>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0640" tIns="45320" rIns="90640" bIns="45320" rtlCol="0" anchor="ctr"/>
          <a:lstStyle/>
          <a:p>
            <a:endParaRPr lang="en-US"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0640" tIns="45320" rIns="90640" bIns="453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5213"/>
            <a:ext cx="2971800" cy="457200"/>
          </a:xfrm>
          <a:prstGeom prst="rect">
            <a:avLst/>
          </a:prstGeom>
        </p:spPr>
        <p:txBody>
          <a:bodyPr vert="horz" lIns="90640" tIns="45320" rIns="90640" bIns="453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0640" tIns="45320" rIns="90640" bIns="45320" rtlCol="0" anchor="b"/>
          <a:lstStyle>
            <a:lvl1pPr algn="r">
              <a:defRPr sz="1200"/>
            </a:lvl1pPr>
          </a:lstStyle>
          <a:p>
            <a:fld id="{8052526E-9D81-402D-A9CD-9CB7F145EBC8}" type="slidenum">
              <a:rPr lang="en-US" smtClean="0"/>
              <a:pPr/>
              <a:t>‹#›</a:t>
            </a:fld>
            <a:endParaRPr lang="en-US" dirty="0"/>
          </a:p>
        </p:txBody>
      </p:sp>
    </p:spTree>
    <p:extLst>
      <p:ext uri="{BB962C8B-B14F-4D97-AF65-F5344CB8AC3E}">
        <p14:creationId xmlns:p14="http://schemas.microsoft.com/office/powerpoint/2010/main" val="3535370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lis.virginia.gov/cgi-bin/legp604.exe?000+cod+22.1-279.8"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lis.virginia.gov/cgi-bin/legp604.exe?000+cod+9.1-110" TargetMode="External"/><Relationship Id="rId4" Type="http://schemas.openxmlformats.org/officeDocument/2006/relationships/hyperlink" Target="http://lis.virginia.gov/cgi-bin/legp604.exe?000+cod+9.1-101"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lis.virginia.gov/cgi-bin/legp604.exe?000+cod+22.1-279.8"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lis.virginia.gov/cgi-bin/legp604.exe?000+cod+9.1-110" TargetMode="External"/><Relationship Id="rId4" Type="http://schemas.openxmlformats.org/officeDocument/2006/relationships/hyperlink" Target="http://lis.virginia.gov/cgi-bin/legp604.exe?000+cod+9.1-101"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lis.virginia.gov/cgi-bin/legp604.exe?000+cod+22.1-279.8"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lis.virginia.gov/cgi-bin/legp604.exe?000+cod+9.1-110" TargetMode="External"/><Relationship Id="rId4" Type="http://schemas.openxmlformats.org/officeDocument/2006/relationships/hyperlink" Target="http://lis.virginia.gov/cgi-bin/legp604.exe?000+cod+9.1-101"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is.virginia.gov/cgi-bin/legp604.exe?000+cod+22.1-279.8"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lis.virginia.gov/cgi-bin/legp604.exe?000+cod+9.1-110" TargetMode="External"/><Relationship Id="rId4" Type="http://schemas.openxmlformats.org/officeDocument/2006/relationships/hyperlink" Target="http://lis.virginia.gov/cgi-bin/legp604.exe?000+cod+9.1-10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108" indent="-226108">
              <a:buAutoNum type="arabicPeriod"/>
            </a:pPr>
            <a:endParaRPr lang="en-US" dirty="0"/>
          </a:p>
        </p:txBody>
      </p:sp>
      <p:sp>
        <p:nvSpPr>
          <p:cNvPr id="4" name="Slide Number Placeholder 3"/>
          <p:cNvSpPr>
            <a:spLocks noGrp="1"/>
          </p:cNvSpPr>
          <p:nvPr>
            <p:ph type="sldNum" sz="quarter" idx="10"/>
          </p:nvPr>
        </p:nvSpPr>
        <p:spPr/>
        <p:txBody>
          <a:bodyPr/>
          <a:lstStyle/>
          <a:p>
            <a:fld id="{8052526E-9D81-402D-A9CD-9CB7F145EBC8}" type="slidenum">
              <a:rPr lang="en-US" smtClean="0"/>
              <a:pPr/>
              <a:t>2</a:t>
            </a:fld>
            <a:endParaRPr lang="en-US" dirty="0"/>
          </a:p>
        </p:txBody>
      </p:sp>
    </p:spTree>
    <p:extLst>
      <p:ext uri="{BB962C8B-B14F-4D97-AF65-F5344CB8AC3E}">
        <p14:creationId xmlns:p14="http://schemas.microsoft.com/office/powerpoint/2010/main" val="1231993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108" indent="-226108">
              <a:buAutoNum type="arabicPeriod"/>
            </a:pPr>
            <a:endParaRPr lang="en-US" dirty="0"/>
          </a:p>
        </p:txBody>
      </p:sp>
      <p:sp>
        <p:nvSpPr>
          <p:cNvPr id="4" name="Slide Number Placeholder 3"/>
          <p:cNvSpPr>
            <a:spLocks noGrp="1"/>
          </p:cNvSpPr>
          <p:nvPr>
            <p:ph type="sldNum" sz="quarter" idx="10"/>
          </p:nvPr>
        </p:nvSpPr>
        <p:spPr/>
        <p:txBody>
          <a:bodyPr/>
          <a:lstStyle/>
          <a:p>
            <a:fld id="{8052526E-9D81-402D-A9CD-9CB7F145EBC8}" type="slidenum">
              <a:rPr lang="en-US" smtClean="0"/>
              <a:pPr/>
              <a:t>16</a:t>
            </a:fld>
            <a:endParaRPr lang="en-US" dirty="0"/>
          </a:p>
        </p:txBody>
      </p:sp>
    </p:spTree>
    <p:extLst>
      <p:ext uri="{BB962C8B-B14F-4D97-AF65-F5344CB8AC3E}">
        <p14:creationId xmlns:p14="http://schemas.microsoft.com/office/powerpoint/2010/main" val="3541813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SRO Grant Program</a:t>
            </a:r>
            <a:r>
              <a:rPr lang="en-US" baseline="0" dirty="0"/>
              <a:t> and Fund is one of the most, if not the most, successful grant program initiated at DCJS.  Grant programs often fade out when the grant money ends however SRO program which began with seed money in the 1990s are still going strong and being funded not only by law enforcement agencies but also with funding from local school divisions.</a:t>
            </a:r>
          </a:p>
          <a:p>
            <a:endParaRPr lang="en-US" baseline="0" dirty="0"/>
          </a:p>
          <a:p>
            <a:r>
              <a:rPr lang="en-US" baseline="0" dirty="0"/>
              <a:t>We have gone from school divisions that may once have said, no law enforcement in my schools to schools that do not want to operate without them,</a:t>
            </a:r>
          </a:p>
          <a:p>
            <a:endParaRPr lang="en-US" dirty="0"/>
          </a:p>
        </p:txBody>
      </p:sp>
      <p:sp>
        <p:nvSpPr>
          <p:cNvPr id="4" name="Slide Number Placeholder 3"/>
          <p:cNvSpPr>
            <a:spLocks noGrp="1"/>
          </p:cNvSpPr>
          <p:nvPr>
            <p:ph type="sldNum" sz="quarter" idx="10"/>
          </p:nvPr>
        </p:nvSpPr>
        <p:spPr/>
        <p:txBody>
          <a:bodyPr/>
          <a:lstStyle/>
          <a:p>
            <a:pPr>
              <a:defRPr/>
            </a:pPr>
            <a:fld id="{97414EB6-7E36-44B5-974F-EAF387ECF04C}" type="slidenum">
              <a:rPr lang="en-US" smtClean="0"/>
              <a:pPr>
                <a:defRPr/>
              </a:pPr>
              <a:t>17</a:t>
            </a:fld>
            <a:endParaRPr lang="en-US" dirty="0"/>
          </a:p>
        </p:txBody>
      </p:sp>
    </p:spTree>
    <p:extLst>
      <p:ext uri="{BB962C8B-B14F-4D97-AF65-F5344CB8AC3E}">
        <p14:creationId xmlns:p14="http://schemas.microsoft.com/office/powerpoint/2010/main" val="3865077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9874" eaLnBrk="0" hangingPunct="0">
              <a:spcBef>
                <a:spcPct val="30000"/>
              </a:spcBef>
              <a:defRPr sz="1100">
                <a:solidFill>
                  <a:schemeClr val="tx1"/>
                </a:solidFill>
                <a:latin typeface="Times New Roman" pitchFamily="18" charset="0"/>
              </a:defRPr>
            </a:lvl1pPr>
            <a:lvl2pPr marL="668474" indent="-257106" defTabSz="869874" eaLnBrk="0" hangingPunct="0">
              <a:spcBef>
                <a:spcPct val="30000"/>
              </a:spcBef>
              <a:defRPr sz="1100">
                <a:solidFill>
                  <a:schemeClr val="tx1"/>
                </a:solidFill>
                <a:latin typeface="Times New Roman" pitchFamily="18" charset="0"/>
              </a:defRPr>
            </a:lvl2pPr>
            <a:lvl3pPr marL="1028422" indent="-205684" defTabSz="869874" eaLnBrk="0" hangingPunct="0">
              <a:spcBef>
                <a:spcPct val="30000"/>
              </a:spcBef>
              <a:defRPr sz="1100">
                <a:solidFill>
                  <a:schemeClr val="tx1"/>
                </a:solidFill>
                <a:latin typeface="Times New Roman" pitchFamily="18" charset="0"/>
              </a:defRPr>
            </a:lvl3pPr>
            <a:lvl4pPr marL="1439790" indent="-205684" defTabSz="869874" eaLnBrk="0" hangingPunct="0">
              <a:spcBef>
                <a:spcPct val="30000"/>
              </a:spcBef>
              <a:defRPr sz="1100">
                <a:solidFill>
                  <a:schemeClr val="tx1"/>
                </a:solidFill>
                <a:latin typeface="Times New Roman" pitchFamily="18" charset="0"/>
              </a:defRPr>
            </a:lvl4pPr>
            <a:lvl5pPr marL="1851160" indent="-205684" defTabSz="869874" eaLnBrk="0" hangingPunct="0">
              <a:spcBef>
                <a:spcPct val="30000"/>
              </a:spcBef>
              <a:defRPr sz="1100">
                <a:solidFill>
                  <a:schemeClr val="tx1"/>
                </a:solidFill>
                <a:latin typeface="Times New Roman" pitchFamily="18" charset="0"/>
              </a:defRPr>
            </a:lvl5pPr>
            <a:lvl6pPr marL="2262528" indent="-205684" defTabSz="869874" eaLnBrk="0" fontAlgn="base" hangingPunct="0">
              <a:spcBef>
                <a:spcPct val="30000"/>
              </a:spcBef>
              <a:spcAft>
                <a:spcPct val="0"/>
              </a:spcAft>
              <a:defRPr sz="1100">
                <a:solidFill>
                  <a:schemeClr val="tx1"/>
                </a:solidFill>
                <a:latin typeface="Times New Roman" pitchFamily="18" charset="0"/>
              </a:defRPr>
            </a:lvl6pPr>
            <a:lvl7pPr marL="2673896" indent="-205684" defTabSz="869874" eaLnBrk="0" fontAlgn="base" hangingPunct="0">
              <a:spcBef>
                <a:spcPct val="30000"/>
              </a:spcBef>
              <a:spcAft>
                <a:spcPct val="0"/>
              </a:spcAft>
              <a:defRPr sz="1100">
                <a:solidFill>
                  <a:schemeClr val="tx1"/>
                </a:solidFill>
                <a:latin typeface="Times New Roman" pitchFamily="18" charset="0"/>
              </a:defRPr>
            </a:lvl7pPr>
            <a:lvl8pPr marL="3085265" indent="-205684" defTabSz="869874" eaLnBrk="0" fontAlgn="base" hangingPunct="0">
              <a:spcBef>
                <a:spcPct val="30000"/>
              </a:spcBef>
              <a:spcAft>
                <a:spcPct val="0"/>
              </a:spcAft>
              <a:defRPr sz="1100">
                <a:solidFill>
                  <a:schemeClr val="tx1"/>
                </a:solidFill>
                <a:latin typeface="Times New Roman" pitchFamily="18" charset="0"/>
              </a:defRPr>
            </a:lvl8pPr>
            <a:lvl9pPr marL="3496635" indent="-205684" defTabSz="869874" eaLnBrk="0" fontAlgn="base" hangingPunct="0">
              <a:spcBef>
                <a:spcPct val="30000"/>
              </a:spcBef>
              <a:spcAft>
                <a:spcPct val="0"/>
              </a:spcAft>
              <a:defRPr sz="1100">
                <a:solidFill>
                  <a:schemeClr val="tx1"/>
                </a:solidFill>
                <a:latin typeface="Times New Roman" pitchFamily="18" charset="0"/>
              </a:defRPr>
            </a:lvl9pPr>
          </a:lstStyle>
          <a:p>
            <a:pPr>
              <a:spcBef>
                <a:spcPct val="0"/>
              </a:spcBef>
              <a:defRPr/>
            </a:pPr>
            <a:fld id="{31FF6D0C-2E6E-4415-B8A3-EC7C153BF102}" type="slidenum">
              <a:rPr lang="en-US" altLang="en-US" sz="1200">
                <a:solidFill>
                  <a:prstClr val="black"/>
                </a:solidFill>
              </a:rPr>
              <a:pPr>
                <a:spcBef>
                  <a:spcPct val="0"/>
                </a:spcBef>
                <a:defRPr/>
              </a:pPr>
              <a:t>18</a:t>
            </a:fld>
            <a:endParaRPr lang="en-US" altLang="en-US" sz="1200" dirty="0">
              <a:solidFill>
                <a:prstClr val="black"/>
              </a:solidFill>
            </a:endParaRPr>
          </a:p>
        </p:txBody>
      </p:sp>
    </p:spTree>
    <p:extLst>
      <p:ext uri="{BB962C8B-B14F-4D97-AF65-F5344CB8AC3E}">
        <p14:creationId xmlns:p14="http://schemas.microsoft.com/office/powerpoint/2010/main" val="2939255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6108" indent="-226108">
              <a:buAutoNum type="arabicPeriod"/>
            </a:pPr>
            <a:r>
              <a:rPr lang="en-US" dirty="0"/>
              <a:t>Currently there are 584 schools with Fulltime</a:t>
            </a:r>
            <a:r>
              <a:rPr lang="en-US" baseline="0" dirty="0"/>
              <a:t> and 463 schools with part time SROs for a total of 1040 schools with SROs operating in Virginia schools.  This represents about 53% of all Virginia schools (1956)</a:t>
            </a:r>
          </a:p>
          <a:p>
            <a:pPr marL="226108" indent="-226108">
              <a:buAutoNum type="arabicPeriod"/>
            </a:pPr>
            <a:endParaRPr lang="en-US" baseline="0" dirty="0"/>
          </a:p>
          <a:p>
            <a:pPr marL="226108" indent="-226108">
              <a:buAutoNum type="arabicPeriod"/>
            </a:pPr>
            <a:endParaRPr lang="en-US" baseline="0" dirty="0"/>
          </a:p>
          <a:p>
            <a:pPr marL="226108" indent="-226108">
              <a:buAutoNum type="arabicPeriod"/>
            </a:pPr>
            <a:endParaRPr lang="en-US" dirty="0"/>
          </a:p>
        </p:txBody>
      </p:sp>
      <p:sp>
        <p:nvSpPr>
          <p:cNvPr id="4" name="Slide Number Placeholder 3"/>
          <p:cNvSpPr>
            <a:spLocks noGrp="1"/>
          </p:cNvSpPr>
          <p:nvPr>
            <p:ph type="sldNum" sz="quarter" idx="10"/>
          </p:nvPr>
        </p:nvSpPr>
        <p:spPr/>
        <p:txBody>
          <a:bodyPr/>
          <a:lstStyle/>
          <a:p>
            <a:pPr>
              <a:defRPr/>
            </a:pPr>
            <a:fld id="{97414EB6-7E36-44B5-974F-EAF387ECF04C}" type="slidenum">
              <a:rPr lang="en-US" smtClean="0"/>
              <a:pPr>
                <a:defRPr/>
              </a:pPr>
              <a:t>19</a:t>
            </a:fld>
            <a:endParaRPr lang="en-US" dirty="0"/>
          </a:p>
        </p:txBody>
      </p:sp>
    </p:spTree>
    <p:extLst>
      <p:ext uri="{BB962C8B-B14F-4D97-AF65-F5344CB8AC3E}">
        <p14:creationId xmlns:p14="http://schemas.microsoft.com/office/powerpoint/2010/main" val="675009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SRO Grant Program</a:t>
            </a:r>
            <a:r>
              <a:rPr lang="en-US" baseline="0" dirty="0"/>
              <a:t> and Fund is one of the most, if not the most, successful grant program initiated at DCJS.  Grant programs often fade out when the grant money ends however SRO program which began with seed money in the 1990s are still going strong and being funded not only by law enforcement agencies but also with funding from local school divisions.</a:t>
            </a:r>
          </a:p>
          <a:p>
            <a:endParaRPr lang="en-US" baseline="0" dirty="0"/>
          </a:p>
          <a:p>
            <a:r>
              <a:rPr lang="en-US" baseline="0" dirty="0"/>
              <a:t>We have gone from school divisions that may once have said, no law enforcement in my schools to schools that do not want to operate without them,</a:t>
            </a:r>
          </a:p>
          <a:p>
            <a:endParaRPr lang="en-US" dirty="0"/>
          </a:p>
        </p:txBody>
      </p:sp>
      <p:sp>
        <p:nvSpPr>
          <p:cNvPr id="4" name="Slide Number Placeholder 3"/>
          <p:cNvSpPr>
            <a:spLocks noGrp="1"/>
          </p:cNvSpPr>
          <p:nvPr>
            <p:ph type="sldNum" sz="quarter" idx="10"/>
          </p:nvPr>
        </p:nvSpPr>
        <p:spPr/>
        <p:txBody>
          <a:bodyPr/>
          <a:lstStyle/>
          <a:p>
            <a:pPr>
              <a:defRPr/>
            </a:pPr>
            <a:fld id="{97414EB6-7E36-44B5-974F-EAF387ECF04C}" type="slidenum">
              <a:rPr lang="en-US" smtClean="0"/>
              <a:pPr>
                <a:defRPr/>
              </a:pPr>
              <a:t>20</a:t>
            </a:fld>
            <a:endParaRPr lang="en-US" dirty="0"/>
          </a:p>
        </p:txBody>
      </p:sp>
    </p:spTree>
    <p:extLst>
      <p:ext uri="{BB962C8B-B14F-4D97-AF65-F5344CB8AC3E}">
        <p14:creationId xmlns:p14="http://schemas.microsoft.com/office/powerpoint/2010/main" val="3310288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a:defRPr/>
            </a:pPr>
            <a:r>
              <a:rPr lang="en-US" baseline="0" dirty="0"/>
              <a:t>Virginia has 370 schools with either fulltime or parttime SSOs.</a:t>
            </a:r>
          </a:p>
          <a:p>
            <a:r>
              <a:rPr lang="en-US" dirty="0"/>
              <a:t> In approximately</a:t>
            </a:r>
            <a:r>
              <a:rPr lang="en-US" baseline="0" dirty="0"/>
              <a:t> 27 school divisions</a:t>
            </a:r>
            <a:endParaRPr lang="en-US" dirty="0"/>
          </a:p>
        </p:txBody>
      </p:sp>
      <p:sp>
        <p:nvSpPr>
          <p:cNvPr id="4" name="Slide Number Placeholder 3"/>
          <p:cNvSpPr>
            <a:spLocks noGrp="1"/>
          </p:cNvSpPr>
          <p:nvPr>
            <p:ph type="sldNum" sz="quarter" idx="10"/>
          </p:nvPr>
        </p:nvSpPr>
        <p:spPr/>
        <p:txBody>
          <a:bodyPr/>
          <a:lstStyle/>
          <a:p>
            <a:pPr>
              <a:defRPr/>
            </a:pPr>
            <a:fld id="{97414EB6-7E36-44B5-974F-EAF387ECF04C}" type="slidenum">
              <a:rPr lang="en-US" smtClean="0"/>
              <a:pPr>
                <a:defRPr/>
              </a:pPr>
              <a:t>21</a:t>
            </a:fld>
            <a:endParaRPr lang="en-US" dirty="0"/>
          </a:p>
        </p:txBody>
      </p:sp>
    </p:spTree>
    <p:extLst>
      <p:ext uri="{BB962C8B-B14F-4D97-AF65-F5344CB8AC3E}">
        <p14:creationId xmlns:p14="http://schemas.microsoft.com/office/powerpoint/2010/main" val="921373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a:defRPr/>
            </a:pPr>
            <a:r>
              <a:rPr lang="en-US" baseline="0" dirty="0"/>
              <a:t>Virginia has 370 schools with either fulltime or parttime SSOs.</a:t>
            </a:r>
          </a:p>
          <a:p>
            <a:r>
              <a:rPr lang="en-US" dirty="0"/>
              <a:t> In approximately</a:t>
            </a:r>
            <a:r>
              <a:rPr lang="en-US" baseline="0" dirty="0"/>
              <a:t> 27 school divisions</a:t>
            </a:r>
            <a:endParaRPr lang="en-US" dirty="0"/>
          </a:p>
        </p:txBody>
      </p:sp>
      <p:sp>
        <p:nvSpPr>
          <p:cNvPr id="4" name="Slide Number Placeholder 3"/>
          <p:cNvSpPr>
            <a:spLocks noGrp="1"/>
          </p:cNvSpPr>
          <p:nvPr>
            <p:ph type="sldNum" sz="quarter" idx="10"/>
          </p:nvPr>
        </p:nvSpPr>
        <p:spPr/>
        <p:txBody>
          <a:bodyPr/>
          <a:lstStyle/>
          <a:p>
            <a:pPr>
              <a:defRPr/>
            </a:pPr>
            <a:fld id="{97414EB6-7E36-44B5-974F-EAF387ECF04C}" type="slidenum">
              <a:rPr lang="en-US" smtClean="0"/>
              <a:pPr>
                <a:defRPr/>
              </a:pPr>
              <a:t>22</a:t>
            </a:fld>
            <a:endParaRPr lang="en-US" dirty="0"/>
          </a:p>
        </p:txBody>
      </p:sp>
    </p:spTree>
    <p:extLst>
      <p:ext uri="{BB962C8B-B14F-4D97-AF65-F5344CB8AC3E}">
        <p14:creationId xmlns:p14="http://schemas.microsoft.com/office/powerpoint/2010/main" val="788023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9874" eaLnBrk="0" hangingPunct="0">
              <a:spcBef>
                <a:spcPct val="30000"/>
              </a:spcBef>
              <a:defRPr sz="1100">
                <a:solidFill>
                  <a:schemeClr val="tx1"/>
                </a:solidFill>
                <a:latin typeface="Times New Roman" pitchFamily="18" charset="0"/>
              </a:defRPr>
            </a:lvl1pPr>
            <a:lvl2pPr marL="668474" indent="-257106" defTabSz="869874" eaLnBrk="0" hangingPunct="0">
              <a:spcBef>
                <a:spcPct val="30000"/>
              </a:spcBef>
              <a:defRPr sz="1100">
                <a:solidFill>
                  <a:schemeClr val="tx1"/>
                </a:solidFill>
                <a:latin typeface="Times New Roman" pitchFamily="18" charset="0"/>
              </a:defRPr>
            </a:lvl2pPr>
            <a:lvl3pPr marL="1028422" indent="-205684" defTabSz="869874" eaLnBrk="0" hangingPunct="0">
              <a:spcBef>
                <a:spcPct val="30000"/>
              </a:spcBef>
              <a:defRPr sz="1100">
                <a:solidFill>
                  <a:schemeClr val="tx1"/>
                </a:solidFill>
                <a:latin typeface="Times New Roman" pitchFamily="18" charset="0"/>
              </a:defRPr>
            </a:lvl3pPr>
            <a:lvl4pPr marL="1439790" indent="-205684" defTabSz="869874" eaLnBrk="0" hangingPunct="0">
              <a:spcBef>
                <a:spcPct val="30000"/>
              </a:spcBef>
              <a:defRPr sz="1100">
                <a:solidFill>
                  <a:schemeClr val="tx1"/>
                </a:solidFill>
                <a:latin typeface="Times New Roman" pitchFamily="18" charset="0"/>
              </a:defRPr>
            </a:lvl4pPr>
            <a:lvl5pPr marL="1851160" indent="-205684" defTabSz="869874" eaLnBrk="0" hangingPunct="0">
              <a:spcBef>
                <a:spcPct val="30000"/>
              </a:spcBef>
              <a:defRPr sz="1100">
                <a:solidFill>
                  <a:schemeClr val="tx1"/>
                </a:solidFill>
                <a:latin typeface="Times New Roman" pitchFamily="18" charset="0"/>
              </a:defRPr>
            </a:lvl5pPr>
            <a:lvl6pPr marL="2262528" indent="-205684" defTabSz="869874" eaLnBrk="0" fontAlgn="base" hangingPunct="0">
              <a:spcBef>
                <a:spcPct val="30000"/>
              </a:spcBef>
              <a:spcAft>
                <a:spcPct val="0"/>
              </a:spcAft>
              <a:defRPr sz="1100">
                <a:solidFill>
                  <a:schemeClr val="tx1"/>
                </a:solidFill>
                <a:latin typeface="Times New Roman" pitchFamily="18" charset="0"/>
              </a:defRPr>
            </a:lvl6pPr>
            <a:lvl7pPr marL="2673896" indent="-205684" defTabSz="869874" eaLnBrk="0" fontAlgn="base" hangingPunct="0">
              <a:spcBef>
                <a:spcPct val="30000"/>
              </a:spcBef>
              <a:spcAft>
                <a:spcPct val="0"/>
              </a:spcAft>
              <a:defRPr sz="1100">
                <a:solidFill>
                  <a:schemeClr val="tx1"/>
                </a:solidFill>
                <a:latin typeface="Times New Roman" pitchFamily="18" charset="0"/>
              </a:defRPr>
            </a:lvl7pPr>
            <a:lvl8pPr marL="3085265" indent="-205684" defTabSz="869874" eaLnBrk="0" fontAlgn="base" hangingPunct="0">
              <a:spcBef>
                <a:spcPct val="30000"/>
              </a:spcBef>
              <a:spcAft>
                <a:spcPct val="0"/>
              </a:spcAft>
              <a:defRPr sz="1100">
                <a:solidFill>
                  <a:schemeClr val="tx1"/>
                </a:solidFill>
                <a:latin typeface="Times New Roman" pitchFamily="18" charset="0"/>
              </a:defRPr>
            </a:lvl8pPr>
            <a:lvl9pPr marL="3496635" indent="-205684" defTabSz="869874" eaLnBrk="0" fontAlgn="base" hangingPunct="0">
              <a:spcBef>
                <a:spcPct val="30000"/>
              </a:spcBef>
              <a:spcAft>
                <a:spcPct val="0"/>
              </a:spcAft>
              <a:defRPr sz="1100">
                <a:solidFill>
                  <a:schemeClr val="tx1"/>
                </a:solidFill>
                <a:latin typeface="Times New Roman" pitchFamily="18" charset="0"/>
              </a:defRPr>
            </a:lvl9pPr>
          </a:lstStyle>
          <a:p>
            <a:pPr>
              <a:spcBef>
                <a:spcPct val="0"/>
              </a:spcBef>
              <a:defRPr/>
            </a:pPr>
            <a:fld id="{31FF6D0C-2E6E-4415-B8A3-EC7C153BF102}" type="slidenum">
              <a:rPr lang="en-US" altLang="en-US" sz="1200">
                <a:solidFill>
                  <a:prstClr val="black"/>
                </a:solidFill>
              </a:rPr>
              <a:pPr>
                <a:spcBef>
                  <a:spcPct val="0"/>
                </a:spcBef>
                <a:defRPr/>
              </a:pPr>
              <a:t>25</a:t>
            </a:fld>
            <a:endParaRPr lang="en-US" altLang="en-US" sz="1200" dirty="0">
              <a:solidFill>
                <a:prstClr val="black"/>
              </a:solidFill>
            </a:endParaRPr>
          </a:p>
        </p:txBody>
      </p:sp>
    </p:spTree>
    <p:extLst>
      <p:ext uri="{BB962C8B-B14F-4D97-AF65-F5344CB8AC3E}">
        <p14:creationId xmlns:p14="http://schemas.microsoft.com/office/powerpoint/2010/main" val="1527712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52526E-9D81-402D-A9CD-9CB7F145EBC8}" type="slidenum">
              <a:rPr lang="en-US" smtClean="0"/>
              <a:pPr/>
              <a:t>26</a:t>
            </a:fld>
            <a:endParaRPr lang="en-US" dirty="0"/>
          </a:p>
        </p:txBody>
      </p:sp>
    </p:spTree>
    <p:extLst>
      <p:ext uri="{BB962C8B-B14F-4D97-AF65-F5344CB8AC3E}">
        <p14:creationId xmlns:p14="http://schemas.microsoft.com/office/powerpoint/2010/main" val="4053149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04433">
              <a:defRPr/>
            </a:pPr>
            <a:fld id="{8052526E-9D81-402D-A9CD-9CB7F145EBC8}" type="slidenum">
              <a:rPr lang="en-US">
                <a:solidFill>
                  <a:prstClr val="black"/>
                </a:solidFill>
                <a:latin typeface="Calibri"/>
              </a:rPr>
              <a:pPr defTabSz="904433">
                <a:defRPr/>
              </a:pPr>
              <a:t>27</a:t>
            </a:fld>
            <a:endParaRPr lang="en-US" dirty="0">
              <a:solidFill>
                <a:prstClr val="black"/>
              </a:solidFill>
              <a:latin typeface="Calibri"/>
            </a:endParaRPr>
          </a:p>
        </p:txBody>
      </p:sp>
    </p:spTree>
    <p:extLst>
      <p:ext uri="{BB962C8B-B14F-4D97-AF65-F5344CB8AC3E}">
        <p14:creationId xmlns:p14="http://schemas.microsoft.com/office/powerpoint/2010/main" val="217797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9874" eaLnBrk="0" hangingPunct="0">
              <a:spcBef>
                <a:spcPct val="30000"/>
              </a:spcBef>
              <a:defRPr sz="1100">
                <a:solidFill>
                  <a:schemeClr val="tx1"/>
                </a:solidFill>
                <a:latin typeface="Times New Roman" pitchFamily="18" charset="0"/>
              </a:defRPr>
            </a:lvl1pPr>
            <a:lvl2pPr marL="668474" indent="-257106" defTabSz="869874" eaLnBrk="0" hangingPunct="0">
              <a:spcBef>
                <a:spcPct val="30000"/>
              </a:spcBef>
              <a:defRPr sz="1100">
                <a:solidFill>
                  <a:schemeClr val="tx1"/>
                </a:solidFill>
                <a:latin typeface="Times New Roman" pitchFamily="18" charset="0"/>
              </a:defRPr>
            </a:lvl2pPr>
            <a:lvl3pPr marL="1028422" indent="-205684" defTabSz="869874" eaLnBrk="0" hangingPunct="0">
              <a:spcBef>
                <a:spcPct val="30000"/>
              </a:spcBef>
              <a:defRPr sz="1100">
                <a:solidFill>
                  <a:schemeClr val="tx1"/>
                </a:solidFill>
                <a:latin typeface="Times New Roman" pitchFamily="18" charset="0"/>
              </a:defRPr>
            </a:lvl3pPr>
            <a:lvl4pPr marL="1439790" indent="-205684" defTabSz="869874" eaLnBrk="0" hangingPunct="0">
              <a:spcBef>
                <a:spcPct val="30000"/>
              </a:spcBef>
              <a:defRPr sz="1100">
                <a:solidFill>
                  <a:schemeClr val="tx1"/>
                </a:solidFill>
                <a:latin typeface="Times New Roman" pitchFamily="18" charset="0"/>
              </a:defRPr>
            </a:lvl4pPr>
            <a:lvl5pPr marL="1851160" indent="-205684" defTabSz="869874" eaLnBrk="0" hangingPunct="0">
              <a:spcBef>
                <a:spcPct val="30000"/>
              </a:spcBef>
              <a:defRPr sz="1100">
                <a:solidFill>
                  <a:schemeClr val="tx1"/>
                </a:solidFill>
                <a:latin typeface="Times New Roman" pitchFamily="18" charset="0"/>
              </a:defRPr>
            </a:lvl5pPr>
            <a:lvl6pPr marL="2262528" indent="-205684" defTabSz="869874" eaLnBrk="0" fontAlgn="base" hangingPunct="0">
              <a:spcBef>
                <a:spcPct val="30000"/>
              </a:spcBef>
              <a:spcAft>
                <a:spcPct val="0"/>
              </a:spcAft>
              <a:defRPr sz="1100">
                <a:solidFill>
                  <a:schemeClr val="tx1"/>
                </a:solidFill>
                <a:latin typeface="Times New Roman" pitchFamily="18" charset="0"/>
              </a:defRPr>
            </a:lvl6pPr>
            <a:lvl7pPr marL="2673896" indent="-205684" defTabSz="869874" eaLnBrk="0" fontAlgn="base" hangingPunct="0">
              <a:spcBef>
                <a:spcPct val="30000"/>
              </a:spcBef>
              <a:spcAft>
                <a:spcPct val="0"/>
              </a:spcAft>
              <a:defRPr sz="1100">
                <a:solidFill>
                  <a:schemeClr val="tx1"/>
                </a:solidFill>
                <a:latin typeface="Times New Roman" pitchFamily="18" charset="0"/>
              </a:defRPr>
            </a:lvl7pPr>
            <a:lvl8pPr marL="3085265" indent="-205684" defTabSz="869874" eaLnBrk="0" fontAlgn="base" hangingPunct="0">
              <a:spcBef>
                <a:spcPct val="30000"/>
              </a:spcBef>
              <a:spcAft>
                <a:spcPct val="0"/>
              </a:spcAft>
              <a:defRPr sz="1100">
                <a:solidFill>
                  <a:schemeClr val="tx1"/>
                </a:solidFill>
                <a:latin typeface="Times New Roman" pitchFamily="18" charset="0"/>
              </a:defRPr>
            </a:lvl8pPr>
            <a:lvl9pPr marL="3496635" indent="-205684" defTabSz="869874" eaLnBrk="0" fontAlgn="base" hangingPunct="0">
              <a:spcBef>
                <a:spcPct val="30000"/>
              </a:spcBef>
              <a:spcAft>
                <a:spcPct val="0"/>
              </a:spcAft>
              <a:defRPr sz="1100">
                <a:solidFill>
                  <a:schemeClr val="tx1"/>
                </a:solidFill>
                <a:latin typeface="Times New Roman" pitchFamily="18" charset="0"/>
              </a:defRPr>
            </a:lvl9pPr>
          </a:lstStyle>
          <a:p>
            <a:pPr>
              <a:spcBef>
                <a:spcPct val="0"/>
              </a:spcBef>
              <a:defRPr/>
            </a:pPr>
            <a:fld id="{31FF6D0C-2E6E-4415-B8A3-EC7C153BF102}" type="slidenum">
              <a:rPr lang="en-US" altLang="en-US" sz="1200">
                <a:solidFill>
                  <a:prstClr val="black"/>
                </a:solidFill>
              </a:rPr>
              <a:pPr>
                <a:spcBef>
                  <a:spcPct val="0"/>
                </a:spcBef>
                <a:defRPr/>
              </a:pPr>
              <a:t>4</a:t>
            </a:fld>
            <a:endParaRPr lang="en-US" altLang="en-US" sz="1200" dirty="0">
              <a:solidFill>
                <a:prstClr val="black"/>
              </a:solidFill>
            </a:endParaRPr>
          </a:p>
        </p:txBody>
      </p:sp>
    </p:spTree>
    <p:extLst>
      <p:ext uri="{BB962C8B-B14F-4D97-AF65-F5344CB8AC3E}">
        <p14:creationId xmlns:p14="http://schemas.microsoft.com/office/powerpoint/2010/main" val="3214837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52526E-9D81-402D-A9CD-9CB7F145EBC8}" type="slidenum">
              <a:rPr lang="en-US" smtClean="0"/>
              <a:pPr/>
              <a:t>28</a:t>
            </a:fld>
            <a:endParaRPr lang="en-US" dirty="0"/>
          </a:p>
        </p:txBody>
      </p:sp>
    </p:spTree>
    <p:extLst>
      <p:ext uri="{BB962C8B-B14F-4D97-AF65-F5344CB8AC3E}">
        <p14:creationId xmlns:p14="http://schemas.microsoft.com/office/powerpoint/2010/main" val="3618559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414EB6-7E36-44B5-974F-EAF387ECF04C}" type="slidenum">
              <a:rPr lang="en-US" smtClean="0"/>
              <a:pPr>
                <a:defRPr/>
              </a:pPr>
              <a:t>29</a:t>
            </a:fld>
            <a:endParaRPr lang="en-US" dirty="0"/>
          </a:p>
        </p:txBody>
      </p:sp>
    </p:spTree>
    <p:extLst>
      <p:ext uri="{BB962C8B-B14F-4D97-AF65-F5344CB8AC3E}">
        <p14:creationId xmlns:p14="http://schemas.microsoft.com/office/powerpoint/2010/main" val="4222818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7850" y="842963"/>
            <a:ext cx="2417763" cy="1812925"/>
          </a:xfrm>
        </p:spPr>
      </p:sp>
      <p:sp>
        <p:nvSpPr>
          <p:cNvPr id="3" name="Notes Placeholder 2"/>
          <p:cNvSpPr>
            <a:spLocks noGrp="1"/>
          </p:cNvSpPr>
          <p:nvPr>
            <p:ph type="body" idx="1"/>
          </p:nvPr>
        </p:nvSpPr>
        <p:spPr>
          <a:xfrm>
            <a:off x="928639" y="2698230"/>
            <a:ext cx="7424357" cy="3522689"/>
          </a:xfrm>
        </p:spPr>
        <p:txBody>
          <a:bodyPr>
            <a:normAutofit fontScale="77500" lnSpcReduction="20000"/>
          </a:bodyPr>
          <a:lstStyle/>
          <a:p>
            <a:r>
              <a:rPr lang="en-US" dirty="0"/>
              <a:t>5</a:t>
            </a:r>
            <a:r>
              <a:rPr lang="en-US" sz="1400" dirty="0"/>
              <a:t>.     This table shows both pre-mandate and post-mandate data.</a:t>
            </a:r>
          </a:p>
          <a:p>
            <a:endParaRPr lang="en-US" sz="1400" dirty="0"/>
          </a:p>
          <a:p>
            <a:pPr>
              <a:spcAft>
                <a:spcPts val="791"/>
              </a:spcAft>
            </a:pPr>
            <a:r>
              <a:rPr lang="en-US" sz="1400" dirty="0"/>
              <a:t>In the early years of the survey, we asked schools for the number of threat assessments they conducted.  The percent of schools that conducted one or more TAs in a given school year ranged between 30 and 42 percent.</a:t>
            </a:r>
          </a:p>
          <a:p>
            <a:pPr>
              <a:spcAft>
                <a:spcPts val="791"/>
              </a:spcAft>
            </a:pPr>
            <a:r>
              <a:rPr lang="en-US" sz="1400" dirty="0"/>
              <a:t>Then we quit asking this question for awhile, and started asking it again after TA was mandated.</a:t>
            </a:r>
          </a:p>
          <a:p>
            <a:pPr>
              <a:spcAft>
                <a:spcPts val="791"/>
              </a:spcAft>
            </a:pPr>
            <a:r>
              <a:rPr lang="en-US" sz="1400" dirty="0"/>
              <a:t>In the years since the mandate, the percentage of schools that reported conducting one or more TAs during the school year ranged from around 54% to around 80%.</a:t>
            </a:r>
          </a:p>
          <a:p>
            <a:pPr>
              <a:spcAft>
                <a:spcPts val="791"/>
              </a:spcAft>
            </a:pPr>
            <a:r>
              <a:rPr lang="en-US" sz="1400" dirty="0"/>
              <a:t>Note the almost consistent climb in the numbers since the mandate.</a:t>
            </a:r>
          </a:p>
          <a:p>
            <a:pPr>
              <a:spcAft>
                <a:spcPts val="791"/>
              </a:spcAft>
            </a:pPr>
            <a:r>
              <a:rPr lang="en-US" sz="1400" dirty="0"/>
              <a:t>It is unknown whether the increases reflect the school’s increasing familiarity with the TA process, or if the increases reflect an actual increase in the number of threats being made. Or both. </a:t>
            </a:r>
          </a:p>
          <a:p>
            <a:pPr>
              <a:spcAft>
                <a:spcPts val="791"/>
              </a:spcAft>
            </a:pPr>
            <a:r>
              <a:rPr lang="en-US" sz="1400" dirty="0"/>
              <a:t>We need to better understand the factors that individual schools use to decide to conduct a threat assessment. What is their threshold, or triggering factor? </a:t>
            </a:r>
          </a:p>
          <a:p>
            <a:endParaRPr lang="en-US" dirty="0"/>
          </a:p>
          <a:p>
            <a:pPr defTabSz="904433">
              <a:defRPr/>
            </a:pPr>
            <a:r>
              <a:rPr lang="en-US" dirty="0"/>
              <a:t>(ADD? From DMs slides 73-74 ) </a:t>
            </a:r>
            <a:r>
              <a:rPr lang="en-US" dirty="0">
                <a:latin typeface="Constantia" panose="02030602050306030303" pitchFamily="18" charset="0"/>
              </a:rPr>
              <a:t>1,563 schools (</a:t>
            </a:r>
            <a:r>
              <a:rPr lang="en-US" b="1" dirty="0">
                <a:latin typeface="Constantia" panose="02030602050306030303" pitchFamily="18" charset="0"/>
              </a:rPr>
              <a:t>80%</a:t>
            </a:r>
            <a:r>
              <a:rPr lang="en-US" dirty="0">
                <a:latin typeface="Constantia" panose="02030602050306030303" pitchFamily="18" charset="0"/>
              </a:rPr>
              <a:t>) reported conducting one or more threat assessments for a total of </a:t>
            </a:r>
            <a:r>
              <a:rPr lang="en-US" b="1" dirty="0">
                <a:latin typeface="Constantia" panose="02030602050306030303" pitchFamily="18" charset="0"/>
              </a:rPr>
              <a:t>14,869</a:t>
            </a:r>
            <a:r>
              <a:rPr lang="en-US" dirty="0">
                <a:latin typeface="Constantia" panose="02030602050306030303" pitchFamily="18" charset="0"/>
              </a:rPr>
              <a:t> threat assessments conducted in 2017-2018.</a:t>
            </a:r>
          </a:p>
          <a:p>
            <a:pPr defTabSz="904433">
              <a:defRPr/>
            </a:pPr>
            <a:endParaRPr lang="en-US" dirty="0">
              <a:latin typeface="Constantia" panose="02030602050306030303" pitchFamily="18" charset="0"/>
            </a:endParaRPr>
          </a:p>
          <a:p>
            <a:r>
              <a:rPr lang="en-US" dirty="0">
                <a:solidFill>
                  <a:prstClr val="black"/>
                </a:solidFill>
                <a:latin typeface="Constantia" panose="02030602050306030303" pitchFamily="18" charset="0"/>
              </a:rPr>
              <a:t>Data shows an increase in the </a:t>
            </a:r>
            <a:r>
              <a:rPr lang="en-US" b="1" dirty="0">
                <a:solidFill>
                  <a:prstClr val="black"/>
                </a:solidFill>
                <a:latin typeface="Constantia" panose="02030602050306030303" pitchFamily="18" charset="0"/>
              </a:rPr>
              <a:t>number of schools reporting threats </a:t>
            </a:r>
            <a:r>
              <a:rPr lang="en-US" dirty="0">
                <a:solidFill>
                  <a:prstClr val="black"/>
                </a:solidFill>
                <a:latin typeface="Constantia" panose="02030602050306030303" pitchFamily="18" charset="0"/>
              </a:rPr>
              <a:t>and the </a:t>
            </a:r>
            <a:r>
              <a:rPr lang="en-US" b="1" dirty="0">
                <a:solidFill>
                  <a:prstClr val="black"/>
                </a:solidFill>
                <a:latin typeface="Constantia" panose="02030602050306030303" pitchFamily="18" charset="0"/>
              </a:rPr>
              <a:t>number of threats </a:t>
            </a:r>
            <a:r>
              <a:rPr lang="en-US" dirty="0">
                <a:solidFill>
                  <a:prstClr val="black"/>
                </a:solidFill>
                <a:latin typeface="Constantia" panose="02030602050306030303" pitchFamily="18" charset="0"/>
              </a:rPr>
              <a:t>reported when compared to the previous school year. </a:t>
            </a:r>
          </a:p>
          <a:p>
            <a:endParaRPr lang="en-US" dirty="0">
              <a:solidFill>
                <a:prstClr val="black"/>
              </a:solidFill>
              <a:latin typeface="Constantia" panose="02030602050306030303" pitchFamily="18" charset="0"/>
            </a:endParaRPr>
          </a:p>
          <a:p>
            <a:r>
              <a:rPr lang="en-US" dirty="0">
                <a:solidFill>
                  <a:prstClr val="black"/>
                </a:solidFill>
                <a:latin typeface="Constantia" panose="02030602050306030303" pitchFamily="18" charset="0"/>
              </a:rPr>
              <a:t>In 2016-2017, 1,285 schools (</a:t>
            </a:r>
            <a:r>
              <a:rPr lang="en-US" b="1" dirty="0">
                <a:solidFill>
                  <a:prstClr val="black"/>
                </a:solidFill>
                <a:latin typeface="Constantia" panose="02030602050306030303" pitchFamily="18" charset="0"/>
              </a:rPr>
              <a:t>66%</a:t>
            </a:r>
            <a:r>
              <a:rPr lang="en-US" dirty="0">
                <a:solidFill>
                  <a:prstClr val="black"/>
                </a:solidFill>
                <a:latin typeface="Constantia" panose="02030602050306030303" pitchFamily="18" charset="0"/>
              </a:rPr>
              <a:t>) reported conducting one or more threat assessments, for a total of </a:t>
            </a:r>
            <a:r>
              <a:rPr lang="en-US" b="1" dirty="0">
                <a:solidFill>
                  <a:prstClr val="black"/>
                </a:solidFill>
                <a:latin typeface="Constantia" panose="02030602050306030303" pitchFamily="18" charset="0"/>
              </a:rPr>
              <a:t>9,238</a:t>
            </a:r>
            <a:r>
              <a:rPr lang="en-US" dirty="0">
                <a:solidFill>
                  <a:prstClr val="black"/>
                </a:solidFill>
                <a:latin typeface="Constantia" panose="02030602050306030303" pitchFamily="18" charset="0"/>
              </a:rPr>
              <a:t> threat assessments conducted. </a:t>
            </a:r>
          </a:p>
          <a:p>
            <a:pPr defTabSz="904433">
              <a:defRPr/>
            </a:pPr>
            <a:endParaRPr lang="en-US" dirty="0">
              <a:latin typeface="Constantia" panose="02030602050306030303" pitchFamily="18" charset="0"/>
            </a:endParaRPr>
          </a:p>
          <a:p>
            <a:endParaRPr lang="en-US" dirty="0"/>
          </a:p>
        </p:txBody>
      </p:sp>
      <p:sp>
        <p:nvSpPr>
          <p:cNvPr id="4" name="Slide Number Placeholder 3"/>
          <p:cNvSpPr>
            <a:spLocks noGrp="1"/>
          </p:cNvSpPr>
          <p:nvPr>
            <p:ph type="sldNum" sz="quarter" idx="10"/>
          </p:nvPr>
        </p:nvSpPr>
        <p:spPr/>
        <p:txBody>
          <a:bodyPr/>
          <a:lstStyle/>
          <a:p>
            <a:fld id="{F8F93D77-EAB7-448A-9EE0-F701B7B55EA2}" type="slidenum">
              <a:rPr lang="en-US" smtClean="0"/>
              <a:t>34</a:t>
            </a:fld>
            <a:endParaRPr lang="en-US"/>
          </a:p>
        </p:txBody>
      </p:sp>
    </p:spTree>
    <p:extLst>
      <p:ext uri="{BB962C8B-B14F-4D97-AF65-F5344CB8AC3E}">
        <p14:creationId xmlns:p14="http://schemas.microsoft.com/office/powerpoint/2010/main" val="3991647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8639" y="3246309"/>
            <a:ext cx="7424357" cy="2824708"/>
          </a:xfrm>
        </p:spPr>
        <p:txBody>
          <a:bodyPr>
            <a:normAutofit lnSpcReduction="10000"/>
          </a:bodyPr>
          <a:lstStyle/>
          <a:p>
            <a:r>
              <a:rPr lang="en-US" dirty="0"/>
              <a:t>11.</a:t>
            </a:r>
          </a:p>
          <a:p>
            <a:r>
              <a:rPr lang="en-US" sz="1400" dirty="0"/>
              <a:t>This table displays the percentages for each type of threat from all threat assessments conducted in a given school year.</a:t>
            </a:r>
          </a:p>
          <a:p>
            <a:r>
              <a:rPr lang="en-US" sz="1400" dirty="0"/>
              <a:t> </a:t>
            </a:r>
          </a:p>
          <a:p>
            <a:r>
              <a:rPr lang="en-US" sz="1400" dirty="0"/>
              <a:t>Threats against others AND self (titled “both” in the table) remained steady during the 3 year period (between 5 – 6% of all threats)</a:t>
            </a:r>
          </a:p>
          <a:p>
            <a:r>
              <a:rPr lang="en-US" sz="1400" dirty="0"/>
              <a:t> </a:t>
            </a:r>
          </a:p>
          <a:p>
            <a:r>
              <a:rPr lang="en-US" sz="1400" dirty="0"/>
              <a:t>Threats against others decreased over the three-year period, while threats against self increased during the same period.</a:t>
            </a:r>
          </a:p>
          <a:p>
            <a:r>
              <a:rPr lang="en-US" sz="1400" dirty="0"/>
              <a:t> </a:t>
            </a:r>
          </a:p>
          <a:p>
            <a:r>
              <a:rPr lang="en-US" sz="1400" dirty="0"/>
              <a:t>Again, a qualitative study of the threat assessment process in the schools might shed some light on why these increases and decreases have occurred. There may be some changes in the models or processes used by the schools that are giving greater emphasis to assessing threats of self-harm. </a:t>
            </a:r>
          </a:p>
          <a:p>
            <a:endParaRPr lang="en-US" dirty="0"/>
          </a:p>
        </p:txBody>
      </p:sp>
      <p:sp>
        <p:nvSpPr>
          <p:cNvPr id="4" name="Slide Number Placeholder 3"/>
          <p:cNvSpPr>
            <a:spLocks noGrp="1"/>
          </p:cNvSpPr>
          <p:nvPr>
            <p:ph type="sldNum" sz="quarter" idx="10"/>
          </p:nvPr>
        </p:nvSpPr>
        <p:spPr/>
        <p:txBody>
          <a:bodyPr/>
          <a:lstStyle/>
          <a:p>
            <a:fld id="{F8F93D77-EAB7-448A-9EE0-F701B7B55EA2}" type="slidenum">
              <a:rPr lang="en-US" smtClean="0"/>
              <a:t>35</a:t>
            </a:fld>
            <a:endParaRPr lang="en-US"/>
          </a:p>
        </p:txBody>
      </p:sp>
    </p:spTree>
    <p:extLst>
      <p:ext uri="{BB962C8B-B14F-4D97-AF65-F5344CB8AC3E}">
        <p14:creationId xmlns:p14="http://schemas.microsoft.com/office/powerpoint/2010/main" val="4164179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8639" y="3246309"/>
            <a:ext cx="7424357" cy="2749757"/>
          </a:xfrm>
        </p:spPr>
        <p:txBody>
          <a:bodyPr>
            <a:normAutofit fontScale="55000" lnSpcReduction="20000"/>
          </a:bodyPr>
          <a:lstStyle/>
          <a:p>
            <a:pPr>
              <a:spcAft>
                <a:spcPts val="593"/>
              </a:spcAft>
            </a:pPr>
            <a:r>
              <a:rPr lang="en-US" sz="1400" dirty="0"/>
              <a:t>13.     This table displays the threat assessment data for each of the 3 most recent school years. </a:t>
            </a:r>
          </a:p>
          <a:p>
            <a:pPr>
              <a:spcAft>
                <a:spcPts val="593"/>
              </a:spcAft>
            </a:pPr>
            <a:r>
              <a:rPr lang="en-US" sz="1400" dirty="0"/>
              <a:t>- The first row of data </a:t>
            </a:r>
            <a:r>
              <a:rPr lang="en-US" sz="1400" i="1" dirty="0"/>
              <a:t>(after the header row at the top of the table) </a:t>
            </a:r>
            <a:r>
              <a:rPr lang="en-US" sz="1400" dirty="0"/>
              <a:t>shows the number of all threat assessments conducted by the schools</a:t>
            </a:r>
          </a:p>
          <a:p>
            <a:pPr>
              <a:spcAft>
                <a:spcPts val="593"/>
              </a:spcAft>
            </a:pPr>
            <a:r>
              <a:rPr lang="en-US" sz="1400" dirty="0"/>
              <a:t>- The second and third rows show the number and percentage of TAs conducted that were classified at the highest level risk</a:t>
            </a:r>
          </a:p>
          <a:p>
            <a:pPr>
              <a:spcAft>
                <a:spcPts val="593"/>
              </a:spcAft>
            </a:pPr>
            <a:r>
              <a:rPr lang="en-US" sz="1400" dirty="0"/>
              <a:t>- The fourth and fifth rows show the number and percentage </a:t>
            </a:r>
            <a:r>
              <a:rPr lang="en-US" sz="1400" b="1" dirty="0"/>
              <a:t>of highest-level threats </a:t>
            </a:r>
            <a:r>
              <a:rPr lang="en-US" sz="1400" dirty="0"/>
              <a:t>in which the threatened act was carried out</a:t>
            </a:r>
          </a:p>
          <a:p>
            <a:pPr>
              <a:spcAft>
                <a:spcPts val="593"/>
              </a:spcAft>
            </a:pPr>
            <a:r>
              <a:rPr lang="en-US" sz="1400" dirty="0"/>
              <a:t>- And the bottom shows the </a:t>
            </a:r>
            <a:r>
              <a:rPr lang="en-US" sz="1400" u="sng" dirty="0"/>
              <a:t>percentage of ALL threats </a:t>
            </a:r>
            <a:r>
              <a:rPr lang="en-US" sz="1400" dirty="0"/>
              <a:t>assessed that resulted in a high-level threat being carried out.</a:t>
            </a:r>
          </a:p>
          <a:p>
            <a:pPr>
              <a:spcAft>
                <a:spcPts val="593"/>
              </a:spcAft>
            </a:pPr>
            <a:r>
              <a:rPr lang="en-US" sz="1400" dirty="0"/>
              <a:t>As you can see, the percentage of threats assessed that result in a high-level threat being carried out is very small – about one-half of one percent or fewer each year.</a:t>
            </a:r>
          </a:p>
          <a:p>
            <a:endParaRPr lang="en-US" dirty="0"/>
          </a:p>
          <a:p>
            <a:r>
              <a:rPr lang="en-US" dirty="0"/>
              <a:t>From DMs slide 86:</a:t>
            </a:r>
          </a:p>
          <a:p>
            <a:r>
              <a:rPr lang="en-US" dirty="0">
                <a:latin typeface="Constantia" panose="02030602050306030303" pitchFamily="18" charset="0"/>
              </a:rPr>
              <a:t>How many of those cases were ultimately averted (</a:t>
            </a:r>
            <a:r>
              <a:rPr lang="en-US" b="1" dirty="0">
                <a:latin typeface="Constantia" panose="02030602050306030303" pitchFamily="18" charset="0"/>
              </a:rPr>
              <a:t>did not occur).</a:t>
            </a:r>
            <a:endParaRPr lang="en-US" dirty="0">
              <a:latin typeface="Constantia" panose="02030602050306030303" pitchFamily="18" charset="0"/>
            </a:endParaRPr>
          </a:p>
          <a:p>
            <a:endParaRPr lang="en-US" dirty="0">
              <a:latin typeface="Constantia" panose="02030602050306030303" pitchFamily="18" charset="0"/>
            </a:endParaRPr>
          </a:p>
          <a:p>
            <a:r>
              <a:rPr lang="en-US" dirty="0">
                <a:latin typeface="Constantia" panose="02030602050306030303" pitchFamily="18" charset="0"/>
              </a:rPr>
              <a:t>There were 1,472 highest level threats (HLTs) assessed among 514 schools statewide. </a:t>
            </a:r>
          </a:p>
          <a:p>
            <a:endParaRPr lang="en-US" dirty="0">
              <a:latin typeface="Constantia" panose="02030602050306030303" pitchFamily="18" charset="0"/>
            </a:endParaRPr>
          </a:p>
          <a:p>
            <a:r>
              <a:rPr lang="en-US" dirty="0">
                <a:latin typeface="Constantia" panose="02030602050306030303" pitchFamily="18" charset="0"/>
              </a:rPr>
              <a:t>Most of these threats (1,430, 97%) were ultimately averted</a:t>
            </a:r>
          </a:p>
          <a:p>
            <a:endParaRPr lang="en-US" dirty="0"/>
          </a:p>
          <a:p>
            <a:r>
              <a:rPr lang="en-US" dirty="0"/>
              <a:t>added from DMs slide 87</a:t>
            </a:r>
          </a:p>
          <a:p>
            <a:endParaRPr lang="en-US" dirty="0"/>
          </a:p>
          <a:p>
            <a:r>
              <a:rPr lang="en-US" b="1" dirty="0">
                <a:latin typeface="Constantia" panose="02030602050306030303" pitchFamily="18" charset="0"/>
              </a:rPr>
              <a:t>Summary:</a:t>
            </a:r>
          </a:p>
          <a:p>
            <a:r>
              <a:rPr lang="en-US" dirty="0">
                <a:latin typeface="Constantia" panose="02030602050306030303" pitchFamily="18" charset="0"/>
              </a:rPr>
              <a:t>14,568 threat assessment cases involving current students in 2017–2018</a:t>
            </a:r>
          </a:p>
          <a:p>
            <a:r>
              <a:rPr lang="en-US" dirty="0">
                <a:latin typeface="Constantia" panose="02030602050306030303" pitchFamily="18" charset="0"/>
              </a:rPr>
              <a:t>1,472 (10%) were classified as a highest level threat by 514 schools, </a:t>
            </a:r>
          </a:p>
          <a:p>
            <a:r>
              <a:rPr lang="en-US" dirty="0">
                <a:latin typeface="Constantia" panose="02030602050306030303" pitchFamily="18" charset="0"/>
              </a:rPr>
              <a:t>42 (3%) resulted in an act being carried out at 28 schools. </a:t>
            </a:r>
          </a:p>
          <a:p>
            <a:r>
              <a:rPr lang="en-US" b="1" dirty="0">
                <a:latin typeface="Constantia" panose="02030602050306030303" pitchFamily="18" charset="0"/>
              </a:rPr>
              <a:t>Overall, 0.3% (less than 1%) of threats made by current students resulted in a highest level threat being carried out at 1.4% of the schools.</a:t>
            </a:r>
          </a:p>
          <a:p>
            <a:endParaRPr lang="en-US" dirty="0"/>
          </a:p>
        </p:txBody>
      </p:sp>
      <p:sp>
        <p:nvSpPr>
          <p:cNvPr id="4" name="Slide Number Placeholder 3"/>
          <p:cNvSpPr>
            <a:spLocks noGrp="1"/>
          </p:cNvSpPr>
          <p:nvPr>
            <p:ph type="sldNum" sz="quarter" idx="10"/>
          </p:nvPr>
        </p:nvSpPr>
        <p:spPr/>
        <p:txBody>
          <a:bodyPr/>
          <a:lstStyle/>
          <a:p>
            <a:fld id="{F8F93D77-EAB7-448A-9EE0-F701B7B55EA2}" type="slidenum">
              <a:rPr lang="en-US" smtClean="0"/>
              <a:t>36</a:t>
            </a:fld>
            <a:endParaRPr lang="en-US"/>
          </a:p>
        </p:txBody>
      </p:sp>
    </p:spTree>
    <p:extLst>
      <p:ext uri="{BB962C8B-B14F-4D97-AF65-F5344CB8AC3E}">
        <p14:creationId xmlns:p14="http://schemas.microsoft.com/office/powerpoint/2010/main" val="977405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9874" eaLnBrk="0" hangingPunct="0">
              <a:spcBef>
                <a:spcPct val="30000"/>
              </a:spcBef>
              <a:defRPr sz="1100">
                <a:solidFill>
                  <a:schemeClr val="tx1"/>
                </a:solidFill>
                <a:latin typeface="Times New Roman" pitchFamily="18" charset="0"/>
              </a:defRPr>
            </a:lvl1pPr>
            <a:lvl2pPr marL="668474" indent="-257106" defTabSz="869874" eaLnBrk="0" hangingPunct="0">
              <a:spcBef>
                <a:spcPct val="30000"/>
              </a:spcBef>
              <a:defRPr sz="1100">
                <a:solidFill>
                  <a:schemeClr val="tx1"/>
                </a:solidFill>
                <a:latin typeface="Times New Roman" pitchFamily="18" charset="0"/>
              </a:defRPr>
            </a:lvl2pPr>
            <a:lvl3pPr marL="1028422" indent="-205684" defTabSz="869874" eaLnBrk="0" hangingPunct="0">
              <a:spcBef>
                <a:spcPct val="30000"/>
              </a:spcBef>
              <a:defRPr sz="1100">
                <a:solidFill>
                  <a:schemeClr val="tx1"/>
                </a:solidFill>
                <a:latin typeface="Times New Roman" pitchFamily="18" charset="0"/>
              </a:defRPr>
            </a:lvl3pPr>
            <a:lvl4pPr marL="1439790" indent="-205684" defTabSz="869874" eaLnBrk="0" hangingPunct="0">
              <a:spcBef>
                <a:spcPct val="30000"/>
              </a:spcBef>
              <a:defRPr sz="1100">
                <a:solidFill>
                  <a:schemeClr val="tx1"/>
                </a:solidFill>
                <a:latin typeface="Times New Roman" pitchFamily="18" charset="0"/>
              </a:defRPr>
            </a:lvl4pPr>
            <a:lvl5pPr marL="1851160" indent="-205684" defTabSz="869874" eaLnBrk="0" hangingPunct="0">
              <a:spcBef>
                <a:spcPct val="30000"/>
              </a:spcBef>
              <a:defRPr sz="1100">
                <a:solidFill>
                  <a:schemeClr val="tx1"/>
                </a:solidFill>
                <a:latin typeface="Times New Roman" pitchFamily="18" charset="0"/>
              </a:defRPr>
            </a:lvl5pPr>
            <a:lvl6pPr marL="2262528" indent="-205684" defTabSz="869874" eaLnBrk="0" fontAlgn="base" hangingPunct="0">
              <a:spcBef>
                <a:spcPct val="30000"/>
              </a:spcBef>
              <a:spcAft>
                <a:spcPct val="0"/>
              </a:spcAft>
              <a:defRPr sz="1100">
                <a:solidFill>
                  <a:schemeClr val="tx1"/>
                </a:solidFill>
                <a:latin typeface="Times New Roman" pitchFamily="18" charset="0"/>
              </a:defRPr>
            </a:lvl6pPr>
            <a:lvl7pPr marL="2673896" indent="-205684" defTabSz="869874" eaLnBrk="0" fontAlgn="base" hangingPunct="0">
              <a:spcBef>
                <a:spcPct val="30000"/>
              </a:spcBef>
              <a:spcAft>
                <a:spcPct val="0"/>
              </a:spcAft>
              <a:defRPr sz="1100">
                <a:solidFill>
                  <a:schemeClr val="tx1"/>
                </a:solidFill>
                <a:latin typeface="Times New Roman" pitchFamily="18" charset="0"/>
              </a:defRPr>
            </a:lvl7pPr>
            <a:lvl8pPr marL="3085265" indent="-205684" defTabSz="869874" eaLnBrk="0" fontAlgn="base" hangingPunct="0">
              <a:spcBef>
                <a:spcPct val="30000"/>
              </a:spcBef>
              <a:spcAft>
                <a:spcPct val="0"/>
              </a:spcAft>
              <a:defRPr sz="1100">
                <a:solidFill>
                  <a:schemeClr val="tx1"/>
                </a:solidFill>
                <a:latin typeface="Times New Roman" pitchFamily="18" charset="0"/>
              </a:defRPr>
            </a:lvl8pPr>
            <a:lvl9pPr marL="3496635" indent="-205684" defTabSz="869874" eaLnBrk="0" fontAlgn="base" hangingPunct="0">
              <a:spcBef>
                <a:spcPct val="30000"/>
              </a:spcBef>
              <a:spcAft>
                <a:spcPct val="0"/>
              </a:spcAft>
              <a:defRPr sz="1100">
                <a:solidFill>
                  <a:schemeClr val="tx1"/>
                </a:solidFill>
                <a:latin typeface="Times New Roman" pitchFamily="18" charset="0"/>
              </a:defRPr>
            </a:lvl9pPr>
          </a:lstStyle>
          <a:p>
            <a:pPr>
              <a:spcBef>
                <a:spcPct val="0"/>
              </a:spcBef>
              <a:defRPr/>
            </a:pPr>
            <a:fld id="{31FF6D0C-2E6E-4415-B8A3-EC7C153BF102}" type="slidenum">
              <a:rPr lang="en-US" altLang="en-US" sz="1200">
                <a:solidFill>
                  <a:prstClr val="black"/>
                </a:solidFill>
              </a:rPr>
              <a:pPr>
                <a:spcBef>
                  <a:spcPct val="0"/>
                </a:spcBef>
                <a:defRPr/>
              </a:pPr>
              <a:t>37</a:t>
            </a:fld>
            <a:endParaRPr lang="en-US" altLang="en-US" sz="1200" dirty="0">
              <a:solidFill>
                <a:prstClr val="black"/>
              </a:solidFill>
            </a:endParaRPr>
          </a:p>
        </p:txBody>
      </p:sp>
    </p:spTree>
    <p:extLst>
      <p:ext uri="{BB962C8B-B14F-4D97-AF65-F5344CB8AC3E}">
        <p14:creationId xmlns:p14="http://schemas.microsoft.com/office/powerpoint/2010/main" val="3994923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583"/>
              </a:spcAft>
            </a:pPr>
            <a:endParaRPr lang="en-US" altLang="en-US" dirty="0"/>
          </a:p>
        </p:txBody>
      </p:sp>
      <p:sp>
        <p:nvSpPr>
          <p:cNvPr id="4" name="Slide Number Placeholder 3"/>
          <p:cNvSpPr>
            <a:spLocks noGrp="1"/>
          </p:cNvSpPr>
          <p:nvPr>
            <p:ph type="sldNum" sz="quarter" idx="10"/>
          </p:nvPr>
        </p:nvSpPr>
        <p:spPr/>
        <p:txBody>
          <a:bodyPr/>
          <a:lstStyle/>
          <a:p>
            <a:fld id="{087CDC50-D338-4A85-B2F0-32943A70BF03}" type="slidenum">
              <a:rPr lang="en-US" smtClean="0"/>
              <a:t>39</a:t>
            </a:fld>
            <a:endParaRPr lang="en-US" dirty="0"/>
          </a:p>
        </p:txBody>
      </p:sp>
    </p:spTree>
    <p:extLst>
      <p:ext uri="{BB962C8B-B14F-4D97-AF65-F5344CB8AC3E}">
        <p14:creationId xmlns:p14="http://schemas.microsoft.com/office/powerpoint/2010/main" val="3764441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04433">
              <a:defRPr/>
            </a:pPr>
            <a:fld id="{8052526E-9D81-402D-A9CD-9CB7F145EBC8}" type="slidenum">
              <a:rPr lang="en-US">
                <a:solidFill>
                  <a:prstClr val="black"/>
                </a:solidFill>
                <a:latin typeface="Calibri"/>
              </a:rPr>
              <a:pPr defTabSz="904433">
                <a:defRPr/>
              </a:pPr>
              <a:t>40</a:t>
            </a:fld>
            <a:endParaRPr lang="en-US" dirty="0">
              <a:solidFill>
                <a:prstClr val="black"/>
              </a:solidFill>
              <a:latin typeface="Calibri"/>
            </a:endParaRPr>
          </a:p>
        </p:txBody>
      </p:sp>
    </p:spTree>
    <p:extLst>
      <p:ext uri="{BB962C8B-B14F-4D97-AF65-F5344CB8AC3E}">
        <p14:creationId xmlns:p14="http://schemas.microsoft.com/office/powerpoint/2010/main" val="795910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questions include:</a:t>
            </a:r>
          </a:p>
          <a:p>
            <a:endParaRPr lang="en-US" dirty="0"/>
          </a:p>
          <a:p>
            <a:r>
              <a:rPr lang="en-US" dirty="0"/>
              <a:t>There are adults</a:t>
            </a:r>
            <a:r>
              <a:rPr lang="en-US" baseline="0" dirty="0"/>
              <a:t> in this school I can talk with if I had a personal problem.</a:t>
            </a:r>
          </a:p>
          <a:p>
            <a:endParaRPr lang="en-US" baseline="0" dirty="0"/>
          </a:p>
          <a:p>
            <a:r>
              <a:rPr lang="en-US" baseline="0" dirty="0"/>
              <a:t>There is at least one teacher or other adult at this school who really wants me to do well.</a:t>
            </a:r>
          </a:p>
          <a:p>
            <a:endParaRPr lang="en-US" baseline="0" dirty="0"/>
          </a:p>
          <a:p>
            <a:r>
              <a:rPr lang="en-US" baseline="0" dirty="0"/>
              <a:t>If another student talked about killing someone, I would tell one of the teachers or staff at the school.</a:t>
            </a:r>
          </a:p>
          <a:p>
            <a:r>
              <a:rPr lang="en-US" baseline="0" dirty="0"/>
              <a:t>If another student brought a gun to school, I would tell one of the teachers or staff.</a:t>
            </a:r>
            <a:endParaRPr lang="en-US" dirty="0"/>
          </a:p>
        </p:txBody>
      </p:sp>
      <p:sp>
        <p:nvSpPr>
          <p:cNvPr id="4" name="Slide Number Placeholder 3"/>
          <p:cNvSpPr>
            <a:spLocks noGrp="1"/>
          </p:cNvSpPr>
          <p:nvPr>
            <p:ph type="sldNum" sz="quarter" idx="10"/>
          </p:nvPr>
        </p:nvSpPr>
        <p:spPr/>
        <p:txBody>
          <a:bodyPr/>
          <a:lstStyle/>
          <a:p>
            <a:fld id="{8052526E-9D81-402D-A9CD-9CB7F145EBC8}" type="slidenum">
              <a:rPr lang="en-US" smtClean="0"/>
              <a:pPr/>
              <a:t>41</a:t>
            </a:fld>
            <a:endParaRPr lang="en-US" dirty="0"/>
          </a:p>
        </p:txBody>
      </p:sp>
    </p:spTree>
    <p:extLst>
      <p:ext uri="{BB962C8B-B14F-4D97-AF65-F5344CB8AC3E}">
        <p14:creationId xmlns:p14="http://schemas.microsoft.com/office/powerpoint/2010/main" val="1735267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414EB6-7E36-44B5-974F-EAF387ECF04C}" type="slidenum">
              <a:rPr lang="en-US" smtClean="0"/>
              <a:pPr>
                <a:defRPr/>
              </a:pPr>
              <a:t>42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04433">
              <a:defRPr/>
            </a:pPr>
            <a:fld id="{97414EB6-7E36-44B5-974F-EAF387ECF04C}" type="slidenum">
              <a:rPr lang="en-US">
                <a:solidFill>
                  <a:prstClr val="black"/>
                </a:solidFill>
                <a:latin typeface="Calibri"/>
              </a:rPr>
              <a:pPr defTabSz="904433">
                <a:defRPr/>
              </a:pPr>
              <a:t>6</a:t>
            </a:fld>
            <a:endParaRPr lang="en-US" dirty="0">
              <a:solidFill>
                <a:prstClr val="black"/>
              </a:solidFill>
              <a:latin typeface="Calibri"/>
            </a:endParaRPr>
          </a:p>
        </p:txBody>
      </p:sp>
    </p:spTree>
    <p:extLst>
      <p:ext uri="{BB962C8B-B14F-4D97-AF65-F5344CB8AC3E}">
        <p14:creationId xmlns:p14="http://schemas.microsoft.com/office/powerpoint/2010/main" val="1304429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52526E-9D81-402D-A9CD-9CB7F145EBC8}" type="slidenum">
              <a:rPr lang="en-US" smtClean="0"/>
              <a:pPr/>
              <a:t>44</a:t>
            </a:fld>
            <a:endParaRPr lang="en-US" dirty="0"/>
          </a:p>
        </p:txBody>
      </p:sp>
    </p:spTree>
    <p:extLst>
      <p:ext uri="{BB962C8B-B14F-4D97-AF65-F5344CB8AC3E}">
        <p14:creationId xmlns:p14="http://schemas.microsoft.com/office/powerpoint/2010/main" val="3836358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gn="l"/>
            <a:r>
              <a:rPr lang="en-US" sz="2400" b="1" dirty="0"/>
              <a:t>§ 9.1-184</a:t>
            </a:r>
          </a:p>
          <a:p>
            <a:pPr algn="l">
              <a:buNone/>
            </a:pPr>
            <a:r>
              <a:rPr lang="en-US" sz="2000" i="1" dirty="0"/>
              <a:t>Virginia Center for School Safety </a:t>
            </a:r>
          </a:p>
          <a:p>
            <a:pPr>
              <a:buNone/>
            </a:pPr>
            <a:endParaRPr lang="en-US" sz="2000" dirty="0"/>
          </a:p>
          <a:p>
            <a:pPr>
              <a:buNone/>
            </a:pPr>
            <a:r>
              <a:rPr lang="en-US" sz="2000" dirty="0"/>
              <a:t>A. </a:t>
            </a:r>
            <a:r>
              <a:rPr lang="en-US" sz="2000" dirty="0">
                <a:latin typeface="Arial Narrow" pitchFamily="34" charset="0"/>
              </a:rPr>
              <a:t>From such funds as may be appropriated, the Virginia Center for School Safety (the Center) is hereby established within the Department. The Center shall: </a:t>
            </a:r>
          </a:p>
          <a:p>
            <a:pPr lvl="1">
              <a:buFont typeface="+mj-lt"/>
              <a:buAutoNum type="arabicPeriod"/>
            </a:pPr>
            <a:r>
              <a:rPr lang="en-US" sz="2000" dirty="0"/>
              <a:t>Provide </a:t>
            </a:r>
            <a:r>
              <a:rPr lang="en-US" sz="2000" b="1" dirty="0"/>
              <a:t>training</a:t>
            </a:r>
            <a:r>
              <a:rPr lang="en-US" sz="2000" dirty="0"/>
              <a:t> for Virginia public school personnel in school safety, on evidence-based antibullying tactics, and in the effective identification of students who may be at risk for violent behavior and in need of special services or assistance; </a:t>
            </a:r>
          </a:p>
          <a:p>
            <a:pPr lvl="1">
              <a:buFont typeface="+mj-lt"/>
              <a:buAutoNum type="arabicPeriod"/>
            </a:pPr>
            <a:r>
              <a:rPr lang="en-US" sz="2000" dirty="0"/>
              <a:t>Serve as a </a:t>
            </a:r>
            <a:r>
              <a:rPr lang="en-US" sz="2000" b="1" dirty="0"/>
              <a:t>resource and referral center </a:t>
            </a:r>
            <a:r>
              <a:rPr lang="en-US" sz="2000" dirty="0"/>
              <a:t>for Virginia school divisions by conducting research, sponsoring workshops, and providing information regarding current school safety concerns, such as conflict management and peer mediation, bullying, school facility design and technology, current state and federal statutory and regulatory school safety requirements, and legal and constitutional issues regarding school safety and individual rights; </a:t>
            </a:r>
          </a:p>
          <a:p>
            <a:pPr marL="904320" lvl="1" indent="-452160">
              <a:buAutoNum type="arabicPeriod" startAt="3"/>
            </a:pPr>
            <a:r>
              <a:rPr lang="en-US" sz="2000" b="1" dirty="0"/>
              <a:t>Maintain and disseminate information </a:t>
            </a:r>
            <a:r>
              <a:rPr lang="en-US" sz="2000" dirty="0"/>
              <a:t>to local school divisions </a:t>
            </a:r>
            <a:r>
              <a:rPr lang="en-US" sz="2000" b="1" dirty="0"/>
              <a:t>on effective school safety initiatives </a:t>
            </a:r>
            <a:r>
              <a:rPr lang="en-US" sz="2000" dirty="0"/>
              <a:t>in Virginia and across the nation</a:t>
            </a:r>
          </a:p>
          <a:p>
            <a:pPr marL="904320" lvl="1" indent="-452160"/>
            <a:endParaRPr lang="en-US" sz="2000" dirty="0"/>
          </a:p>
          <a:p>
            <a:pPr marL="904320" lvl="1" indent="-452160">
              <a:buAutoNum type="arabicPeriod" startAt="4"/>
            </a:pPr>
            <a:r>
              <a:rPr lang="en-US" sz="2000" dirty="0"/>
              <a:t>Collect, analyze, and disseminate various Virginia school safety data, including </a:t>
            </a:r>
            <a:r>
              <a:rPr lang="en-US" sz="2000" b="1" dirty="0"/>
              <a:t>school safety audit information </a:t>
            </a:r>
            <a:r>
              <a:rPr lang="en-US" sz="2000" dirty="0"/>
              <a:t>submitted to it pursuant to § </a:t>
            </a:r>
            <a:r>
              <a:rPr lang="en-US" sz="2000" u="sng" dirty="0">
                <a:hlinkClick r:id="rId3"/>
              </a:rPr>
              <a:t>22.1-279.8</a:t>
            </a:r>
            <a:r>
              <a:rPr lang="en-US" sz="2000" dirty="0"/>
              <a:t>, collected by the Department; </a:t>
            </a:r>
          </a:p>
          <a:p>
            <a:pPr marL="904320" lvl="1" indent="-452160"/>
            <a:endParaRPr lang="en-US" sz="2000" dirty="0"/>
          </a:p>
          <a:p>
            <a:pPr marL="904320" lvl="1" indent="-452160">
              <a:buAutoNum type="arabicPeriod" startAt="5"/>
            </a:pPr>
            <a:r>
              <a:rPr lang="en-US" sz="2000" dirty="0"/>
              <a:t>Encourage the development of </a:t>
            </a:r>
            <a:r>
              <a:rPr lang="en-US" sz="2000" b="1" dirty="0"/>
              <a:t>partnership</a:t>
            </a:r>
            <a:r>
              <a:rPr lang="en-US" sz="2000" dirty="0"/>
              <a:t>s between the public and private sectors to promote school safety in Virginia; </a:t>
            </a:r>
          </a:p>
          <a:p>
            <a:pPr marL="904320" lvl="1" indent="-452160"/>
            <a:endParaRPr lang="en-US" sz="2000" dirty="0"/>
          </a:p>
          <a:p>
            <a:pPr marL="904320" lvl="1" indent="-452160"/>
            <a:r>
              <a:rPr lang="en-US" sz="2000" dirty="0"/>
              <a:t>6.	Provide </a:t>
            </a:r>
            <a:r>
              <a:rPr lang="en-US" sz="2000" b="1" dirty="0"/>
              <a:t>technical assistance </a:t>
            </a:r>
            <a:r>
              <a:rPr lang="en-US" sz="2000" dirty="0"/>
              <a:t>to Virginia school divisions in the development and implementation of initiatives promoting school safety; </a:t>
            </a:r>
          </a:p>
          <a:p>
            <a:pPr marL="904320" lvl="1" indent="-452160">
              <a:buAutoNum type="arabicPeriod" startAt="7"/>
            </a:pPr>
            <a:r>
              <a:rPr lang="en-US" sz="2000" dirty="0"/>
              <a:t>Develop </a:t>
            </a:r>
            <a:r>
              <a:rPr lang="en-US" sz="2000" b="1" dirty="0"/>
              <a:t>a memorandum of understanding </a:t>
            </a:r>
            <a:r>
              <a:rPr lang="en-US" sz="2000" dirty="0"/>
              <a:t>between the Director of the Department of Criminal Justice Services and the Superintendent of Public Instruction to ensure collaboration and coordination of roles and responsibilities in areas of mutual concern, such as school safety audits and crime prevention; and </a:t>
            </a:r>
          </a:p>
          <a:p>
            <a:pPr marL="904320" lvl="1" indent="-452160"/>
            <a:endParaRPr lang="en-US" sz="2000" dirty="0"/>
          </a:p>
          <a:p>
            <a:pPr marL="904320" lvl="1" indent="-452160">
              <a:buAutoNum type="arabicPeriod" startAt="8"/>
            </a:pPr>
            <a:r>
              <a:rPr lang="en-US" sz="2000" dirty="0"/>
              <a:t>Provide </a:t>
            </a:r>
            <a:r>
              <a:rPr lang="en-US" sz="2000" b="1" dirty="0"/>
              <a:t>training for and certification of school security officers</a:t>
            </a:r>
            <a:r>
              <a:rPr lang="en-US" sz="2000" dirty="0"/>
              <a:t>, as defined in § </a:t>
            </a:r>
            <a:r>
              <a:rPr lang="en-US" sz="2000" u="sng" dirty="0">
                <a:hlinkClick r:id="rId4"/>
              </a:rPr>
              <a:t>9.1-101</a:t>
            </a:r>
            <a:r>
              <a:rPr lang="en-US" sz="2000" dirty="0"/>
              <a:t> and consistent with § </a:t>
            </a:r>
            <a:r>
              <a:rPr lang="en-US" sz="2000" u="sng" dirty="0">
                <a:hlinkClick r:id="rId5"/>
              </a:rPr>
              <a:t>9.1-110</a:t>
            </a:r>
            <a:r>
              <a:rPr lang="en-US" sz="2000" dirty="0"/>
              <a:t>. </a:t>
            </a:r>
          </a:p>
          <a:p>
            <a:pPr marL="904320" lvl="1" indent="-452160"/>
            <a:endParaRPr lang="en-US" sz="2000" dirty="0"/>
          </a:p>
          <a:p>
            <a:pPr>
              <a:buNone/>
            </a:pPr>
            <a:r>
              <a:rPr lang="en-US" sz="2000" dirty="0">
                <a:latin typeface="Arial Narrow" pitchFamily="34" charset="0"/>
              </a:rPr>
              <a:t>B. All agencies of the Commonwealth shall cooperate with the Center and, upon request, assist the Center in the performance of its duties and responsibilities.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7414EB6-7E36-44B5-974F-EAF387ECF04C}" type="slidenum">
              <a:rPr lang="en-US" smtClean="0"/>
              <a:pPr>
                <a:defRPr/>
              </a:pPr>
              <a:t>45</a:t>
            </a:fld>
            <a:endParaRPr lang="en-US" dirty="0"/>
          </a:p>
        </p:txBody>
      </p:sp>
    </p:spTree>
    <p:extLst>
      <p:ext uri="{BB962C8B-B14F-4D97-AF65-F5344CB8AC3E}">
        <p14:creationId xmlns:p14="http://schemas.microsoft.com/office/powerpoint/2010/main" val="1089051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gn="l"/>
            <a:r>
              <a:rPr lang="en-US" sz="2400" b="1" dirty="0"/>
              <a:t>§ 9.1-184</a:t>
            </a:r>
          </a:p>
          <a:p>
            <a:pPr algn="l">
              <a:buNone/>
            </a:pPr>
            <a:r>
              <a:rPr lang="en-US" sz="2000" i="1" dirty="0"/>
              <a:t>Virginia Center for School Safety </a:t>
            </a:r>
          </a:p>
          <a:p>
            <a:pPr>
              <a:buNone/>
            </a:pPr>
            <a:endParaRPr lang="en-US" sz="2000" dirty="0"/>
          </a:p>
          <a:p>
            <a:pPr>
              <a:buNone/>
            </a:pPr>
            <a:r>
              <a:rPr lang="en-US" sz="2000" dirty="0"/>
              <a:t>A. </a:t>
            </a:r>
            <a:r>
              <a:rPr lang="en-US" sz="2000" dirty="0">
                <a:latin typeface="Arial Narrow" pitchFamily="34" charset="0"/>
              </a:rPr>
              <a:t>From such funds as may be appropriated, the Virginia Center for School Safety (the Center) is hereby established within the Department. The Center shall: </a:t>
            </a:r>
          </a:p>
          <a:p>
            <a:pPr lvl="1">
              <a:buFont typeface="+mj-lt"/>
              <a:buAutoNum type="arabicPeriod"/>
            </a:pPr>
            <a:r>
              <a:rPr lang="en-US" sz="2000" dirty="0"/>
              <a:t>Provide </a:t>
            </a:r>
            <a:r>
              <a:rPr lang="en-US" sz="2000" b="1" dirty="0"/>
              <a:t>training</a:t>
            </a:r>
            <a:r>
              <a:rPr lang="en-US" sz="2000" dirty="0"/>
              <a:t> for Virginia public school personnel in school safety, on evidence-based antibullying tactics, and in the effective identification of students who may be at risk for violent behavior and in need of special services or assistance; </a:t>
            </a:r>
          </a:p>
          <a:p>
            <a:pPr lvl="1">
              <a:buFont typeface="+mj-lt"/>
              <a:buAutoNum type="arabicPeriod"/>
            </a:pPr>
            <a:r>
              <a:rPr lang="en-US" sz="2000" dirty="0"/>
              <a:t>Serve as a </a:t>
            </a:r>
            <a:r>
              <a:rPr lang="en-US" sz="2000" b="1" dirty="0"/>
              <a:t>resource and referral center </a:t>
            </a:r>
            <a:r>
              <a:rPr lang="en-US" sz="2000" dirty="0"/>
              <a:t>for Virginia school divisions by conducting research, sponsoring workshops, and providing information regarding current school safety concerns, such as conflict management and peer mediation, bullying, school facility design and technology, current state and federal statutory and regulatory school safety requirements, and legal and constitutional issues regarding school safety and individual rights; </a:t>
            </a:r>
          </a:p>
          <a:p>
            <a:pPr marL="906400" lvl="1" indent="-453200">
              <a:buAutoNum type="arabicPeriod" startAt="3"/>
            </a:pPr>
            <a:r>
              <a:rPr lang="en-US" sz="2000" b="1" dirty="0"/>
              <a:t>Maintain and disseminate information </a:t>
            </a:r>
            <a:r>
              <a:rPr lang="en-US" sz="2000" dirty="0"/>
              <a:t>to local school divisions </a:t>
            </a:r>
            <a:r>
              <a:rPr lang="en-US" sz="2000" b="1" dirty="0"/>
              <a:t>on effective school safety initiatives </a:t>
            </a:r>
            <a:r>
              <a:rPr lang="en-US" sz="2000" dirty="0"/>
              <a:t>in Virginia and across the nation</a:t>
            </a:r>
          </a:p>
          <a:p>
            <a:pPr marL="906400" lvl="1" indent="-453200"/>
            <a:endParaRPr lang="en-US" sz="2000" dirty="0"/>
          </a:p>
          <a:p>
            <a:pPr marL="906400" lvl="1" indent="-453200">
              <a:buAutoNum type="arabicPeriod" startAt="4"/>
            </a:pPr>
            <a:r>
              <a:rPr lang="en-US" sz="2000" dirty="0"/>
              <a:t>Collect, analyze, and disseminate various Virginia school safety data, including </a:t>
            </a:r>
            <a:r>
              <a:rPr lang="en-US" sz="2000" b="1" dirty="0"/>
              <a:t>school safety audit information </a:t>
            </a:r>
            <a:r>
              <a:rPr lang="en-US" sz="2000" dirty="0"/>
              <a:t>submitted to it pursuant to § </a:t>
            </a:r>
            <a:r>
              <a:rPr lang="en-US" sz="2000" u="sng" dirty="0">
                <a:hlinkClick r:id="rId3"/>
              </a:rPr>
              <a:t>22.1-279.8</a:t>
            </a:r>
            <a:r>
              <a:rPr lang="en-US" sz="2000" dirty="0"/>
              <a:t>, collected by the Department; </a:t>
            </a:r>
          </a:p>
          <a:p>
            <a:pPr marL="906400" lvl="1" indent="-453200"/>
            <a:endParaRPr lang="en-US" sz="2000" dirty="0"/>
          </a:p>
          <a:p>
            <a:pPr marL="906400" lvl="1" indent="-453200">
              <a:buAutoNum type="arabicPeriod" startAt="5"/>
            </a:pPr>
            <a:r>
              <a:rPr lang="en-US" sz="2000" dirty="0"/>
              <a:t>Encourage the development of </a:t>
            </a:r>
            <a:r>
              <a:rPr lang="en-US" sz="2000" b="1" dirty="0"/>
              <a:t>partnership</a:t>
            </a:r>
            <a:r>
              <a:rPr lang="en-US" sz="2000" dirty="0"/>
              <a:t>s between the public and private sectors to promote school safety in Virginia; </a:t>
            </a:r>
          </a:p>
          <a:p>
            <a:pPr marL="906400" lvl="1" indent="-453200"/>
            <a:endParaRPr lang="en-US" sz="2000" dirty="0"/>
          </a:p>
          <a:p>
            <a:pPr marL="906400" lvl="1" indent="-453200"/>
            <a:r>
              <a:rPr lang="en-US" sz="2000" dirty="0"/>
              <a:t>6.	Provide </a:t>
            </a:r>
            <a:r>
              <a:rPr lang="en-US" sz="2000" b="1" dirty="0"/>
              <a:t>technical assistance </a:t>
            </a:r>
            <a:r>
              <a:rPr lang="en-US" sz="2000" dirty="0"/>
              <a:t>to Virginia school divisions in the development and implementation of initiatives promoting school safety; </a:t>
            </a:r>
          </a:p>
          <a:p>
            <a:pPr marL="906400" lvl="1" indent="-453200">
              <a:buAutoNum type="arabicPeriod" startAt="7"/>
            </a:pPr>
            <a:r>
              <a:rPr lang="en-US" sz="2000" dirty="0"/>
              <a:t>Develop </a:t>
            </a:r>
            <a:r>
              <a:rPr lang="en-US" sz="2000" b="1" dirty="0"/>
              <a:t>a memorandum of understanding </a:t>
            </a:r>
            <a:r>
              <a:rPr lang="en-US" sz="2000" dirty="0"/>
              <a:t>between the Director of the Department of Criminal Justice Services and the Superintendent of Public Instruction to ensure collaboration and coordination of roles and responsibilities in areas of mutual concern, such as school safety audits and crime prevention; and </a:t>
            </a:r>
          </a:p>
          <a:p>
            <a:pPr marL="906400" lvl="1" indent="-453200"/>
            <a:endParaRPr lang="en-US" sz="2000" dirty="0"/>
          </a:p>
          <a:p>
            <a:pPr marL="906400" lvl="1" indent="-453200">
              <a:buAutoNum type="arabicPeriod" startAt="8"/>
            </a:pPr>
            <a:r>
              <a:rPr lang="en-US" sz="2000" dirty="0"/>
              <a:t>Provide </a:t>
            </a:r>
            <a:r>
              <a:rPr lang="en-US" sz="2000" b="1" dirty="0"/>
              <a:t>training for and certification of school security officers</a:t>
            </a:r>
            <a:r>
              <a:rPr lang="en-US" sz="2000" dirty="0"/>
              <a:t>, as defined in § </a:t>
            </a:r>
            <a:r>
              <a:rPr lang="en-US" sz="2000" u="sng" dirty="0">
                <a:hlinkClick r:id="rId4"/>
              </a:rPr>
              <a:t>9.1-101</a:t>
            </a:r>
            <a:r>
              <a:rPr lang="en-US" sz="2000" dirty="0"/>
              <a:t> and consistent with § </a:t>
            </a:r>
            <a:r>
              <a:rPr lang="en-US" sz="2000" u="sng" dirty="0">
                <a:hlinkClick r:id="rId5"/>
              </a:rPr>
              <a:t>9.1-110</a:t>
            </a:r>
            <a:r>
              <a:rPr lang="en-US" sz="2000" dirty="0"/>
              <a:t>. </a:t>
            </a:r>
          </a:p>
          <a:p>
            <a:pPr marL="906400" lvl="1" indent="-453200"/>
            <a:endParaRPr lang="en-US" sz="2000" dirty="0"/>
          </a:p>
          <a:p>
            <a:pPr>
              <a:buNone/>
            </a:pPr>
            <a:r>
              <a:rPr lang="en-US" sz="2000" dirty="0">
                <a:latin typeface="Arial Narrow" pitchFamily="34" charset="0"/>
              </a:rPr>
              <a:t>B. All agencies of the Commonwealth shall cooperate with the Center and, upon request, assist the Center in the performance of its duties and responsibilities.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7414EB6-7E36-44B5-974F-EAF387ECF04C}" type="slidenum">
              <a:rPr lang="en-US" smtClean="0"/>
              <a:pPr>
                <a:defRPr/>
              </a:pPr>
              <a:t>46</a:t>
            </a:fld>
            <a:endParaRPr lang="en-US" dirty="0"/>
          </a:p>
        </p:txBody>
      </p:sp>
    </p:spTree>
    <p:extLst>
      <p:ext uri="{BB962C8B-B14F-4D97-AF65-F5344CB8AC3E}">
        <p14:creationId xmlns:p14="http://schemas.microsoft.com/office/powerpoint/2010/main" val="4035752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DC50-D338-4A85-B2F0-32943A70BF03}" type="slidenum">
              <a:rPr lang="en-US" smtClean="0"/>
              <a:t>47</a:t>
            </a:fld>
            <a:endParaRPr lang="en-US" dirty="0"/>
          </a:p>
        </p:txBody>
      </p:sp>
    </p:spTree>
    <p:extLst>
      <p:ext uri="{BB962C8B-B14F-4D97-AF65-F5344CB8AC3E}">
        <p14:creationId xmlns:p14="http://schemas.microsoft.com/office/powerpoint/2010/main" val="928650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2526E-9D81-402D-A9CD-9CB7F145EBC8}" type="slidenum">
              <a:rPr lang="en-US" smtClean="0"/>
              <a:pPr/>
              <a:t>57</a:t>
            </a:fld>
            <a:endParaRPr lang="en-US" dirty="0"/>
          </a:p>
        </p:txBody>
      </p:sp>
    </p:spTree>
    <p:extLst>
      <p:ext uri="{BB962C8B-B14F-4D97-AF65-F5344CB8AC3E}">
        <p14:creationId xmlns:p14="http://schemas.microsoft.com/office/powerpoint/2010/main" val="2591288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71037-0259-4FE9-B527-15E8EC5D0773}" type="slidenum">
              <a:rPr lang="en-US" smtClean="0"/>
              <a:pPr/>
              <a:t>59</a:t>
            </a:fld>
            <a:endParaRPr lang="en-US"/>
          </a:p>
        </p:txBody>
      </p:sp>
    </p:spTree>
    <p:extLst>
      <p:ext uri="{BB962C8B-B14F-4D97-AF65-F5344CB8AC3E}">
        <p14:creationId xmlns:p14="http://schemas.microsoft.com/office/powerpoint/2010/main" val="1016295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2526E-9D81-402D-A9CD-9CB7F145EBC8}" type="slidenum">
              <a:rPr lang="en-US" smtClean="0"/>
              <a:pPr/>
              <a:t>63</a:t>
            </a:fld>
            <a:endParaRPr lang="en-US" dirty="0"/>
          </a:p>
        </p:txBody>
      </p:sp>
    </p:spTree>
    <p:extLst>
      <p:ext uri="{BB962C8B-B14F-4D97-AF65-F5344CB8AC3E}">
        <p14:creationId xmlns:p14="http://schemas.microsoft.com/office/powerpoint/2010/main" val="3976278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DC50-D338-4A85-B2F0-32943A70BF03}" type="slidenum">
              <a:rPr lang="en-US" smtClean="0"/>
              <a:t>70</a:t>
            </a:fld>
            <a:endParaRPr lang="en-US" dirty="0"/>
          </a:p>
        </p:txBody>
      </p:sp>
    </p:spTree>
    <p:extLst>
      <p:ext uri="{BB962C8B-B14F-4D97-AF65-F5344CB8AC3E}">
        <p14:creationId xmlns:p14="http://schemas.microsoft.com/office/powerpoint/2010/main" val="2625403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DC50-D338-4A85-B2F0-32943A70BF03}" type="slidenum">
              <a:rPr lang="en-US" smtClean="0"/>
              <a:t>71</a:t>
            </a:fld>
            <a:endParaRPr lang="en-US" dirty="0"/>
          </a:p>
        </p:txBody>
      </p:sp>
    </p:spTree>
    <p:extLst>
      <p:ext uri="{BB962C8B-B14F-4D97-AF65-F5344CB8AC3E}">
        <p14:creationId xmlns:p14="http://schemas.microsoft.com/office/powerpoint/2010/main" val="2747800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DC50-D338-4A85-B2F0-32943A70BF03}" type="slidenum">
              <a:rPr lang="en-US" smtClean="0"/>
              <a:t>72</a:t>
            </a:fld>
            <a:endParaRPr lang="en-US" dirty="0"/>
          </a:p>
        </p:txBody>
      </p:sp>
    </p:spTree>
    <p:extLst>
      <p:ext uri="{BB962C8B-B14F-4D97-AF65-F5344CB8AC3E}">
        <p14:creationId xmlns:p14="http://schemas.microsoft.com/office/powerpoint/2010/main" val="322937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gn="l"/>
            <a:r>
              <a:rPr lang="en-US" sz="2400" b="1" dirty="0"/>
              <a:t>§ 9.1-184</a:t>
            </a:r>
          </a:p>
          <a:p>
            <a:pPr algn="l">
              <a:buNone/>
            </a:pPr>
            <a:r>
              <a:rPr lang="en-US" sz="2000" i="1" dirty="0"/>
              <a:t>Virginia Center for School Safety </a:t>
            </a:r>
          </a:p>
          <a:p>
            <a:pPr>
              <a:buNone/>
            </a:pPr>
            <a:endParaRPr lang="en-US" sz="2000" dirty="0"/>
          </a:p>
          <a:p>
            <a:pPr>
              <a:buNone/>
            </a:pPr>
            <a:r>
              <a:rPr lang="en-US" sz="2000" dirty="0"/>
              <a:t>A. </a:t>
            </a:r>
            <a:r>
              <a:rPr lang="en-US" sz="2000" dirty="0">
                <a:latin typeface="Arial Narrow" pitchFamily="34" charset="0"/>
              </a:rPr>
              <a:t>From such funds as may be appropriated, the Virginia Center for School Safety (the Center) is hereby established within the Department. The Center shall: </a:t>
            </a:r>
          </a:p>
          <a:p>
            <a:pPr lvl="1">
              <a:buFont typeface="+mj-lt"/>
              <a:buAutoNum type="arabicPeriod"/>
            </a:pPr>
            <a:r>
              <a:rPr lang="en-US" sz="2000" dirty="0"/>
              <a:t>Provide </a:t>
            </a:r>
            <a:r>
              <a:rPr lang="en-US" sz="2000" b="1" dirty="0"/>
              <a:t>training</a:t>
            </a:r>
            <a:r>
              <a:rPr lang="en-US" sz="2000" dirty="0"/>
              <a:t> for Virginia public school personnel in school safety, on evidence-based antibullying tactics, and in the effective identification of students who may be at risk for violent behavior and in need of special services or assistance; </a:t>
            </a:r>
          </a:p>
          <a:p>
            <a:pPr lvl="1">
              <a:buFont typeface="+mj-lt"/>
              <a:buAutoNum type="arabicPeriod"/>
            </a:pPr>
            <a:r>
              <a:rPr lang="en-US" sz="2000" dirty="0"/>
              <a:t>Serve as a </a:t>
            </a:r>
            <a:r>
              <a:rPr lang="en-US" sz="2000" b="1" dirty="0"/>
              <a:t>resource and referral center </a:t>
            </a:r>
            <a:r>
              <a:rPr lang="en-US" sz="2000" dirty="0"/>
              <a:t>for Virginia school divisions by conducting research, sponsoring workshops, and providing information regarding current school safety concerns, such as conflict management and peer mediation, bullying, school facility design and technology, current state and federal statutory and regulatory school safety requirements, and legal and constitutional issues regarding school safety and individual rights; </a:t>
            </a:r>
          </a:p>
          <a:p>
            <a:pPr marL="906400" lvl="1" indent="-453200">
              <a:buAutoNum type="arabicPeriod" startAt="3"/>
            </a:pPr>
            <a:r>
              <a:rPr lang="en-US" sz="2000" b="1" dirty="0"/>
              <a:t>Maintain and disseminate information </a:t>
            </a:r>
            <a:r>
              <a:rPr lang="en-US" sz="2000" dirty="0"/>
              <a:t>to local school divisions </a:t>
            </a:r>
            <a:r>
              <a:rPr lang="en-US" sz="2000" b="1" dirty="0"/>
              <a:t>on effective school safety initiatives </a:t>
            </a:r>
            <a:r>
              <a:rPr lang="en-US" sz="2000" dirty="0"/>
              <a:t>in Virginia and across the nation</a:t>
            </a:r>
          </a:p>
          <a:p>
            <a:pPr marL="906400" lvl="1" indent="-453200">
              <a:buAutoNum type="arabicPeriod" startAt="4"/>
            </a:pPr>
            <a:r>
              <a:rPr lang="en-US" sz="2000" dirty="0"/>
              <a:t>Collect, analyze, and disseminate various Virginia school safety data, including </a:t>
            </a:r>
            <a:r>
              <a:rPr lang="en-US" sz="2000" b="1" dirty="0"/>
              <a:t>school safety audit information </a:t>
            </a:r>
            <a:r>
              <a:rPr lang="en-US" sz="2000" dirty="0"/>
              <a:t>submitted to it pursuant to § </a:t>
            </a:r>
            <a:r>
              <a:rPr lang="en-US" sz="2000" u="sng" dirty="0">
                <a:hlinkClick r:id="rId3"/>
              </a:rPr>
              <a:t>22.1-279.8</a:t>
            </a:r>
            <a:r>
              <a:rPr lang="en-US" sz="2000" dirty="0"/>
              <a:t>, collected by the Department; </a:t>
            </a:r>
          </a:p>
          <a:p>
            <a:pPr marL="906400" lvl="1" indent="-453200"/>
            <a:endParaRPr lang="en-US" sz="2000" dirty="0"/>
          </a:p>
          <a:p>
            <a:pPr marL="906400" lvl="1" indent="-453200">
              <a:buAutoNum type="arabicPeriod" startAt="5"/>
            </a:pPr>
            <a:r>
              <a:rPr lang="en-US" sz="2000" dirty="0"/>
              <a:t>Encourage the development of </a:t>
            </a:r>
            <a:r>
              <a:rPr lang="en-US" sz="2000" b="1" dirty="0"/>
              <a:t>partnership</a:t>
            </a:r>
            <a:r>
              <a:rPr lang="en-US" sz="2000" dirty="0"/>
              <a:t>s between the public and private sectors to promote school safety in Virginia; </a:t>
            </a:r>
          </a:p>
          <a:p>
            <a:pPr marL="906400" lvl="1" indent="-453200"/>
            <a:endParaRPr lang="en-US" sz="2000" dirty="0"/>
          </a:p>
          <a:p>
            <a:pPr marL="906400" lvl="1" indent="-453200"/>
            <a:r>
              <a:rPr lang="en-US" sz="2000" dirty="0"/>
              <a:t>6.	Provide </a:t>
            </a:r>
            <a:r>
              <a:rPr lang="en-US" sz="2000" b="1" dirty="0"/>
              <a:t>technical assistance </a:t>
            </a:r>
            <a:r>
              <a:rPr lang="en-US" sz="2000" dirty="0"/>
              <a:t>to Virginia school divisions in the development and implementation of initiatives promoting school safety; </a:t>
            </a:r>
          </a:p>
          <a:p>
            <a:pPr marL="906400" lvl="1" indent="-453200">
              <a:buAutoNum type="arabicPeriod" startAt="7"/>
            </a:pPr>
            <a:r>
              <a:rPr lang="en-US" sz="2000" dirty="0"/>
              <a:t>Develop </a:t>
            </a:r>
            <a:r>
              <a:rPr lang="en-US" sz="2000" b="1" dirty="0"/>
              <a:t>a memorandum of understanding </a:t>
            </a:r>
            <a:r>
              <a:rPr lang="en-US" sz="2000" dirty="0"/>
              <a:t>between the Director of the Department of Criminal Justice Services and the Superintendent of Public Instruction to ensure collaboration and coordination of roles and responsibilities in areas of mutual concern, such as school safety audits and crime prevention; and </a:t>
            </a:r>
          </a:p>
          <a:p>
            <a:pPr marL="906400" lvl="1" indent="-453200"/>
            <a:endParaRPr lang="en-US" sz="2000" dirty="0"/>
          </a:p>
          <a:p>
            <a:pPr marL="906400" lvl="1" indent="-453200">
              <a:buAutoNum type="arabicPeriod" startAt="8"/>
            </a:pPr>
            <a:r>
              <a:rPr lang="en-US" sz="2000" dirty="0"/>
              <a:t>Provide </a:t>
            </a:r>
            <a:r>
              <a:rPr lang="en-US" sz="2000" b="1" dirty="0"/>
              <a:t>training for and certification of school security officers</a:t>
            </a:r>
            <a:r>
              <a:rPr lang="en-US" sz="2000" dirty="0"/>
              <a:t>, as defined in § </a:t>
            </a:r>
            <a:r>
              <a:rPr lang="en-US" sz="2000" u="sng" dirty="0">
                <a:hlinkClick r:id="rId4"/>
              </a:rPr>
              <a:t>9.1-101</a:t>
            </a:r>
            <a:r>
              <a:rPr lang="en-US" sz="2000" dirty="0"/>
              <a:t> and consistent with § </a:t>
            </a:r>
            <a:r>
              <a:rPr lang="en-US" sz="2000" u="sng" dirty="0">
                <a:hlinkClick r:id="rId5"/>
              </a:rPr>
              <a:t>9.1-110</a:t>
            </a:r>
            <a:r>
              <a:rPr lang="en-US" sz="2000" dirty="0"/>
              <a:t>. </a:t>
            </a:r>
          </a:p>
          <a:p>
            <a:pPr marL="906400" lvl="1" indent="-453200"/>
            <a:endParaRPr lang="en-US" sz="2000" dirty="0"/>
          </a:p>
          <a:p>
            <a:pPr>
              <a:buNone/>
            </a:pPr>
            <a:r>
              <a:rPr lang="en-US" sz="2000" dirty="0">
                <a:latin typeface="Arial Narrow" pitchFamily="34" charset="0"/>
              </a:rPr>
              <a:t>B. All agencies of the Commonwealth shall cooperate with the Center and, upon request, assist the Center in the performance of its duties and responsibilities.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04433">
              <a:defRPr/>
            </a:pPr>
            <a:fld id="{97414EB6-7E36-44B5-974F-EAF387ECF04C}" type="slidenum">
              <a:rPr lang="en-US">
                <a:solidFill>
                  <a:prstClr val="black"/>
                </a:solidFill>
                <a:latin typeface="Calibri"/>
              </a:rPr>
              <a:pPr defTabSz="904433">
                <a:defRPr/>
              </a:pPr>
              <a:t>7</a:t>
            </a:fld>
            <a:endParaRPr lang="en-US" dirty="0">
              <a:solidFill>
                <a:prstClr val="black"/>
              </a:solidFill>
              <a:latin typeface="Calibri"/>
            </a:endParaRPr>
          </a:p>
        </p:txBody>
      </p:sp>
    </p:spTree>
    <p:extLst>
      <p:ext uri="{BB962C8B-B14F-4D97-AF65-F5344CB8AC3E}">
        <p14:creationId xmlns:p14="http://schemas.microsoft.com/office/powerpoint/2010/main" val="2552146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DC50-D338-4A85-B2F0-32943A70BF03}" type="slidenum">
              <a:rPr lang="en-US" smtClean="0"/>
              <a:t>73</a:t>
            </a:fld>
            <a:endParaRPr lang="en-US" dirty="0"/>
          </a:p>
        </p:txBody>
      </p:sp>
    </p:spTree>
    <p:extLst>
      <p:ext uri="{BB962C8B-B14F-4D97-AF65-F5344CB8AC3E}">
        <p14:creationId xmlns:p14="http://schemas.microsoft.com/office/powerpoint/2010/main" val="2416210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DC50-D338-4A85-B2F0-32943A70BF03}" type="slidenum">
              <a:rPr lang="en-US" smtClean="0"/>
              <a:t>74</a:t>
            </a:fld>
            <a:endParaRPr lang="en-US" dirty="0"/>
          </a:p>
        </p:txBody>
      </p:sp>
    </p:spTree>
    <p:extLst>
      <p:ext uri="{BB962C8B-B14F-4D97-AF65-F5344CB8AC3E}">
        <p14:creationId xmlns:p14="http://schemas.microsoft.com/office/powerpoint/2010/main" val="3562154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DC50-D338-4A85-B2F0-32943A70BF03}" type="slidenum">
              <a:rPr lang="en-US" smtClean="0"/>
              <a:t>75</a:t>
            </a:fld>
            <a:endParaRPr lang="en-US" dirty="0"/>
          </a:p>
        </p:txBody>
      </p:sp>
    </p:spTree>
    <p:extLst>
      <p:ext uri="{BB962C8B-B14F-4D97-AF65-F5344CB8AC3E}">
        <p14:creationId xmlns:p14="http://schemas.microsoft.com/office/powerpoint/2010/main" val="3347283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414EB6-7E36-44B5-974F-EAF387ECF04C}" type="slidenum">
              <a:rPr lang="en-US" smtClean="0"/>
              <a:pPr>
                <a:defRPr/>
              </a:pPr>
              <a:t>76</a:t>
            </a:fld>
            <a:endParaRPr lang="en-US" dirty="0"/>
          </a:p>
        </p:txBody>
      </p:sp>
    </p:spTree>
    <p:extLst>
      <p:ext uri="{BB962C8B-B14F-4D97-AF65-F5344CB8AC3E}">
        <p14:creationId xmlns:p14="http://schemas.microsoft.com/office/powerpoint/2010/main" val="27603883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for your time and this opportunity. </a:t>
            </a:r>
            <a:endParaRPr lang="en-US" dirty="0"/>
          </a:p>
        </p:txBody>
      </p:sp>
      <p:sp>
        <p:nvSpPr>
          <p:cNvPr id="4" name="Slide Number Placeholder 3"/>
          <p:cNvSpPr>
            <a:spLocks noGrp="1"/>
          </p:cNvSpPr>
          <p:nvPr>
            <p:ph type="sldNum" sz="quarter" idx="10"/>
          </p:nvPr>
        </p:nvSpPr>
        <p:spPr/>
        <p:txBody>
          <a:bodyPr/>
          <a:lstStyle/>
          <a:p>
            <a:fld id="{8052526E-9D81-402D-A9CD-9CB7F145EBC8}" type="slidenum">
              <a:rPr lang="en-US" smtClean="0"/>
              <a:pPr/>
              <a:t>77</a:t>
            </a:fld>
            <a:endParaRPr lang="en-US" dirty="0"/>
          </a:p>
        </p:txBody>
      </p:sp>
    </p:spTree>
    <p:extLst>
      <p:ext uri="{BB962C8B-B14F-4D97-AF65-F5344CB8AC3E}">
        <p14:creationId xmlns:p14="http://schemas.microsoft.com/office/powerpoint/2010/main" val="2046162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gn="l"/>
            <a:r>
              <a:rPr lang="en-US" sz="2400" b="1" dirty="0"/>
              <a:t>§ 9.1-184</a:t>
            </a:r>
          </a:p>
          <a:p>
            <a:pPr algn="l">
              <a:buNone/>
            </a:pPr>
            <a:r>
              <a:rPr lang="en-US" sz="2000" i="1" dirty="0"/>
              <a:t>Virginia Center for School Safety </a:t>
            </a:r>
          </a:p>
          <a:p>
            <a:pPr>
              <a:buNone/>
            </a:pPr>
            <a:endParaRPr lang="en-US" sz="2000" dirty="0"/>
          </a:p>
          <a:p>
            <a:pPr>
              <a:buNone/>
            </a:pPr>
            <a:r>
              <a:rPr lang="en-US" sz="2000" dirty="0"/>
              <a:t>A. </a:t>
            </a:r>
            <a:r>
              <a:rPr lang="en-US" sz="2000" dirty="0">
                <a:latin typeface="Arial Narrow" pitchFamily="34" charset="0"/>
              </a:rPr>
              <a:t>From such funds as may be appropriated, the Virginia Center for School Safety (the Center) is hereby established within the Department. The Center shall: </a:t>
            </a:r>
          </a:p>
          <a:p>
            <a:pPr lvl="1">
              <a:buFont typeface="+mj-lt"/>
              <a:buAutoNum type="arabicPeriod"/>
            </a:pPr>
            <a:r>
              <a:rPr lang="en-US" sz="2000" dirty="0"/>
              <a:t>Provide </a:t>
            </a:r>
            <a:r>
              <a:rPr lang="en-US" sz="2000" b="1" dirty="0"/>
              <a:t>training</a:t>
            </a:r>
            <a:r>
              <a:rPr lang="en-US" sz="2000" dirty="0"/>
              <a:t> for Virginia public school personnel in school safety, on evidence-based antibullying tactics, and in the effective identification of students who may be at risk for violent behavior and in need of special services or assistance; </a:t>
            </a:r>
          </a:p>
          <a:p>
            <a:pPr lvl="1">
              <a:buFont typeface="+mj-lt"/>
              <a:buAutoNum type="arabicPeriod"/>
            </a:pPr>
            <a:r>
              <a:rPr lang="en-US" sz="2000" dirty="0"/>
              <a:t>Serve as a </a:t>
            </a:r>
            <a:r>
              <a:rPr lang="en-US" sz="2000" b="1" dirty="0"/>
              <a:t>resource and referral center </a:t>
            </a:r>
            <a:r>
              <a:rPr lang="en-US" sz="2000" dirty="0"/>
              <a:t>for Virginia school divisions by conducting research, sponsoring workshops, and providing information regarding current school safety concerns, such as conflict management and peer mediation, bullying, school facility design and technology, current state and federal statutory and regulatory school safety requirements, and legal and constitutional issues regarding school safety and individual rights; </a:t>
            </a:r>
          </a:p>
          <a:p>
            <a:pPr marL="904320" lvl="1" indent="-452160">
              <a:buAutoNum type="arabicPeriod" startAt="3"/>
            </a:pPr>
            <a:r>
              <a:rPr lang="en-US" sz="2000" b="1" dirty="0"/>
              <a:t>Maintain and disseminate information </a:t>
            </a:r>
            <a:r>
              <a:rPr lang="en-US" sz="2000" dirty="0"/>
              <a:t>to local school divisions </a:t>
            </a:r>
            <a:r>
              <a:rPr lang="en-US" sz="2000" b="1" dirty="0"/>
              <a:t>on effective school safety initiatives </a:t>
            </a:r>
            <a:r>
              <a:rPr lang="en-US" sz="2000" dirty="0"/>
              <a:t>in Virginia and across the nation</a:t>
            </a:r>
          </a:p>
          <a:p>
            <a:pPr marL="904320" lvl="1" indent="-452160"/>
            <a:endParaRPr lang="en-US" sz="2000" dirty="0"/>
          </a:p>
          <a:p>
            <a:pPr marL="904320" lvl="1" indent="-452160">
              <a:buAutoNum type="arabicPeriod" startAt="4"/>
            </a:pPr>
            <a:r>
              <a:rPr lang="en-US" sz="2000" dirty="0"/>
              <a:t>Collect, analyze, and disseminate various Virginia school safety data, including </a:t>
            </a:r>
            <a:r>
              <a:rPr lang="en-US" sz="2000" b="1" dirty="0"/>
              <a:t>school safety audit information </a:t>
            </a:r>
            <a:r>
              <a:rPr lang="en-US" sz="2000" dirty="0"/>
              <a:t>submitted to it pursuant to § </a:t>
            </a:r>
            <a:r>
              <a:rPr lang="en-US" sz="2000" u="sng" dirty="0">
                <a:hlinkClick r:id="rId3"/>
              </a:rPr>
              <a:t>22.1-279.8</a:t>
            </a:r>
            <a:r>
              <a:rPr lang="en-US" sz="2000" dirty="0"/>
              <a:t>, collected by the Department; </a:t>
            </a:r>
          </a:p>
          <a:p>
            <a:pPr marL="904320" lvl="1" indent="-452160"/>
            <a:endParaRPr lang="en-US" sz="2000" dirty="0"/>
          </a:p>
          <a:p>
            <a:pPr marL="904320" lvl="1" indent="-452160">
              <a:buAutoNum type="arabicPeriod" startAt="5"/>
            </a:pPr>
            <a:r>
              <a:rPr lang="en-US" sz="2000" dirty="0"/>
              <a:t>Encourage the development of </a:t>
            </a:r>
            <a:r>
              <a:rPr lang="en-US" sz="2000" b="1" dirty="0"/>
              <a:t>partnership</a:t>
            </a:r>
            <a:r>
              <a:rPr lang="en-US" sz="2000" dirty="0"/>
              <a:t>s between the public and private sectors to promote school safety in Virginia; </a:t>
            </a:r>
          </a:p>
          <a:p>
            <a:pPr marL="904320" lvl="1" indent="-452160"/>
            <a:endParaRPr lang="en-US" sz="2000" dirty="0"/>
          </a:p>
          <a:p>
            <a:pPr marL="904320" lvl="1" indent="-452160"/>
            <a:r>
              <a:rPr lang="en-US" sz="2000" dirty="0"/>
              <a:t>6.	Provide </a:t>
            </a:r>
            <a:r>
              <a:rPr lang="en-US" sz="2000" b="1" dirty="0"/>
              <a:t>technical assistance </a:t>
            </a:r>
            <a:r>
              <a:rPr lang="en-US" sz="2000" dirty="0"/>
              <a:t>to Virginia school divisions in the development and implementation of initiatives promoting school safety; </a:t>
            </a:r>
          </a:p>
          <a:p>
            <a:pPr marL="904320" lvl="1" indent="-452160">
              <a:buAutoNum type="arabicPeriod" startAt="7"/>
            </a:pPr>
            <a:r>
              <a:rPr lang="en-US" sz="2000" dirty="0"/>
              <a:t>Develop </a:t>
            </a:r>
            <a:r>
              <a:rPr lang="en-US" sz="2000" b="1" dirty="0"/>
              <a:t>a memorandum of understanding </a:t>
            </a:r>
            <a:r>
              <a:rPr lang="en-US" sz="2000" dirty="0"/>
              <a:t>between the Director of the Department of Criminal Justice Services and the Superintendent of Public Instruction to ensure collaboration and coordination of roles and responsibilities in areas of mutual concern, such as school safety audits and crime prevention; and </a:t>
            </a:r>
          </a:p>
          <a:p>
            <a:pPr marL="904320" lvl="1" indent="-452160"/>
            <a:endParaRPr lang="en-US" sz="2000" dirty="0"/>
          </a:p>
          <a:p>
            <a:pPr marL="904320" lvl="1" indent="-452160">
              <a:buAutoNum type="arabicPeriod" startAt="8"/>
            </a:pPr>
            <a:r>
              <a:rPr lang="en-US" sz="2000" dirty="0"/>
              <a:t>Provide </a:t>
            </a:r>
            <a:r>
              <a:rPr lang="en-US" sz="2000" b="1" dirty="0"/>
              <a:t>training for and certification of school security officers</a:t>
            </a:r>
            <a:r>
              <a:rPr lang="en-US" sz="2000" dirty="0"/>
              <a:t>, as defined in § </a:t>
            </a:r>
            <a:r>
              <a:rPr lang="en-US" sz="2000" u="sng" dirty="0">
                <a:hlinkClick r:id="rId4"/>
              </a:rPr>
              <a:t>9.1-101</a:t>
            </a:r>
            <a:r>
              <a:rPr lang="en-US" sz="2000" dirty="0"/>
              <a:t> and consistent with § </a:t>
            </a:r>
            <a:r>
              <a:rPr lang="en-US" sz="2000" u="sng" dirty="0">
                <a:hlinkClick r:id="rId5"/>
              </a:rPr>
              <a:t>9.1-110</a:t>
            </a:r>
            <a:r>
              <a:rPr lang="en-US" sz="2000" dirty="0"/>
              <a:t>. </a:t>
            </a:r>
          </a:p>
          <a:p>
            <a:pPr marL="904320" lvl="1" indent="-452160"/>
            <a:endParaRPr lang="en-US" sz="2000" dirty="0"/>
          </a:p>
          <a:p>
            <a:pPr>
              <a:buNone/>
            </a:pPr>
            <a:r>
              <a:rPr lang="en-US" sz="2000" dirty="0">
                <a:latin typeface="Arial Narrow" pitchFamily="34" charset="0"/>
              </a:rPr>
              <a:t>B. All agencies of the Commonwealth shall cooperate with the Center and, upon request, assist the Center in the performance of its duties and responsibilities.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04433">
              <a:defRPr/>
            </a:pPr>
            <a:fld id="{97414EB6-7E36-44B5-974F-EAF387ECF04C}" type="slidenum">
              <a:rPr lang="en-US">
                <a:solidFill>
                  <a:prstClr val="black"/>
                </a:solidFill>
                <a:latin typeface="Calibri"/>
              </a:rPr>
              <a:pPr defTabSz="904433">
                <a:defRPr/>
              </a:pPr>
              <a:t>8</a:t>
            </a:fld>
            <a:endParaRPr lang="en-US" dirty="0">
              <a:solidFill>
                <a:prstClr val="black"/>
              </a:solidFill>
              <a:latin typeface="Calibri"/>
            </a:endParaRPr>
          </a:p>
        </p:txBody>
      </p:sp>
    </p:spTree>
    <p:extLst>
      <p:ext uri="{BB962C8B-B14F-4D97-AF65-F5344CB8AC3E}">
        <p14:creationId xmlns:p14="http://schemas.microsoft.com/office/powerpoint/2010/main" val="341193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230313" y="711200"/>
            <a:ext cx="4722812" cy="3541713"/>
          </a:xfrm>
          <a:ln w="12700" cap="flat">
            <a:solidFill>
              <a:schemeClr val="tx1"/>
            </a:solidFill>
          </a:ln>
        </p:spPr>
      </p:sp>
      <p:sp>
        <p:nvSpPr>
          <p:cNvPr id="186371" name="Rectangle 3"/>
          <p:cNvSpPr>
            <a:spLocks noGrp="1" noChangeArrowheads="1"/>
          </p:cNvSpPr>
          <p:nvPr>
            <p:ph type="body" idx="1"/>
          </p:nvPr>
        </p:nvSpPr>
        <p:spPr>
          <a:xfrm>
            <a:off x="959292" y="4491943"/>
            <a:ext cx="5263618" cy="4257167"/>
          </a:xfrm>
          <a:noFill/>
          <a:ln/>
        </p:spPr>
        <p:txBody>
          <a:bodyPr lIns="94435" tIns="47218" rIns="94435" bIns="47218">
            <a:normAutofit/>
          </a:bodyPr>
          <a:lstStyle/>
          <a:p>
            <a:pPr eaLnBrk="1" hangingPunct="1"/>
            <a:endParaRPr lang="en-US" u="none" dirty="0">
              <a:latin typeface="Arial" pitchFamily="34" charset="0"/>
            </a:endParaRPr>
          </a:p>
        </p:txBody>
      </p:sp>
    </p:spTree>
    <p:extLst>
      <p:ext uri="{BB962C8B-B14F-4D97-AF65-F5344CB8AC3E}">
        <p14:creationId xmlns:p14="http://schemas.microsoft.com/office/powerpoint/2010/main" val="85437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230313" y="711200"/>
            <a:ext cx="4722812" cy="3541713"/>
          </a:xfrm>
          <a:ln w="12700" cap="flat">
            <a:solidFill>
              <a:schemeClr val="tx1"/>
            </a:solidFill>
          </a:ln>
        </p:spPr>
      </p:sp>
      <p:sp>
        <p:nvSpPr>
          <p:cNvPr id="186371" name="Rectangle 3"/>
          <p:cNvSpPr>
            <a:spLocks noGrp="1" noChangeArrowheads="1"/>
          </p:cNvSpPr>
          <p:nvPr>
            <p:ph type="body" idx="1"/>
          </p:nvPr>
        </p:nvSpPr>
        <p:spPr>
          <a:xfrm>
            <a:off x="959292" y="4491943"/>
            <a:ext cx="5263618" cy="4257167"/>
          </a:xfrm>
          <a:noFill/>
          <a:ln/>
        </p:spPr>
        <p:txBody>
          <a:bodyPr lIns="94435" tIns="47218" rIns="94435" bIns="47218">
            <a:normAutofit/>
          </a:bodyPr>
          <a:lstStyle/>
          <a:p>
            <a:endParaRPr lang="en-US" u="none" dirty="0">
              <a:latin typeface="Arial" pitchFamily="34" charset="0"/>
            </a:endParaRPr>
          </a:p>
        </p:txBody>
      </p:sp>
    </p:spTree>
    <p:extLst>
      <p:ext uri="{BB962C8B-B14F-4D97-AF65-F5344CB8AC3E}">
        <p14:creationId xmlns:p14="http://schemas.microsoft.com/office/powerpoint/2010/main" val="168197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04433">
              <a:defRPr/>
            </a:pPr>
            <a:fld id="{97414EB6-7E36-44B5-974F-EAF387ECF04C}" type="slidenum">
              <a:rPr lang="en-US">
                <a:solidFill>
                  <a:prstClr val="black"/>
                </a:solidFill>
                <a:latin typeface="Calibri"/>
              </a:rPr>
              <a:pPr defTabSz="904433">
                <a:defRPr/>
              </a:pPr>
              <a:t>11</a:t>
            </a:fld>
            <a:endParaRPr lang="en-US" dirty="0">
              <a:solidFill>
                <a:prstClr val="black"/>
              </a:solidFill>
              <a:latin typeface="Calibri"/>
            </a:endParaRPr>
          </a:p>
        </p:txBody>
      </p:sp>
    </p:spTree>
    <p:extLst>
      <p:ext uri="{BB962C8B-B14F-4D97-AF65-F5344CB8AC3E}">
        <p14:creationId xmlns:p14="http://schemas.microsoft.com/office/powerpoint/2010/main" val="252885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9874" eaLnBrk="0" hangingPunct="0">
              <a:spcBef>
                <a:spcPct val="30000"/>
              </a:spcBef>
              <a:defRPr sz="1100">
                <a:solidFill>
                  <a:schemeClr val="tx1"/>
                </a:solidFill>
                <a:latin typeface="Times New Roman" pitchFamily="18" charset="0"/>
              </a:defRPr>
            </a:lvl1pPr>
            <a:lvl2pPr marL="668474" indent="-257106" defTabSz="869874" eaLnBrk="0" hangingPunct="0">
              <a:spcBef>
                <a:spcPct val="30000"/>
              </a:spcBef>
              <a:defRPr sz="1100">
                <a:solidFill>
                  <a:schemeClr val="tx1"/>
                </a:solidFill>
                <a:latin typeface="Times New Roman" pitchFamily="18" charset="0"/>
              </a:defRPr>
            </a:lvl2pPr>
            <a:lvl3pPr marL="1028422" indent="-205684" defTabSz="869874" eaLnBrk="0" hangingPunct="0">
              <a:spcBef>
                <a:spcPct val="30000"/>
              </a:spcBef>
              <a:defRPr sz="1100">
                <a:solidFill>
                  <a:schemeClr val="tx1"/>
                </a:solidFill>
                <a:latin typeface="Times New Roman" pitchFamily="18" charset="0"/>
              </a:defRPr>
            </a:lvl3pPr>
            <a:lvl4pPr marL="1439790" indent="-205684" defTabSz="869874" eaLnBrk="0" hangingPunct="0">
              <a:spcBef>
                <a:spcPct val="30000"/>
              </a:spcBef>
              <a:defRPr sz="1100">
                <a:solidFill>
                  <a:schemeClr val="tx1"/>
                </a:solidFill>
                <a:latin typeface="Times New Roman" pitchFamily="18" charset="0"/>
              </a:defRPr>
            </a:lvl4pPr>
            <a:lvl5pPr marL="1851160" indent="-205684" defTabSz="869874" eaLnBrk="0" hangingPunct="0">
              <a:spcBef>
                <a:spcPct val="30000"/>
              </a:spcBef>
              <a:defRPr sz="1100">
                <a:solidFill>
                  <a:schemeClr val="tx1"/>
                </a:solidFill>
                <a:latin typeface="Times New Roman" pitchFamily="18" charset="0"/>
              </a:defRPr>
            </a:lvl5pPr>
            <a:lvl6pPr marL="2262528" indent="-205684" defTabSz="869874" eaLnBrk="0" fontAlgn="base" hangingPunct="0">
              <a:spcBef>
                <a:spcPct val="30000"/>
              </a:spcBef>
              <a:spcAft>
                <a:spcPct val="0"/>
              </a:spcAft>
              <a:defRPr sz="1100">
                <a:solidFill>
                  <a:schemeClr val="tx1"/>
                </a:solidFill>
                <a:latin typeface="Times New Roman" pitchFamily="18" charset="0"/>
              </a:defRPr>
            </a:lvl6pPr>
            <a:lvl7pPr marL="2673896" indent="-205684" defTabSz="869874" eaLnBrk="0" fontAlgn="base" hangingPunct="0">
              <a:spcBef>
                <a:spcPct val="30000"/>
              </a:spcBef>
              <a:spcAft>
                <a:spcPct val="0"/>
              </a:spcAft>
              <a:defRPr sz="1100">
                <a:solidFill>
                  <a:schemeClr val="tx1"/>
                </a:solidFill>
                <a:latin typeface="Times New Roman" pitchFamily="18" charset="0"/>
              </a:defRPr>
            </a:lvl7pPr>
            <a:lvl8pPr marL="3085265" indent="-205684" defTabSz="869874" eaLnBrk="0" fontAlgn="base" hangingPunct="0">
              <a:spcBef>
                <a:spcPct val="30000"/>
              </a:spcBef>
              <a:spcAft>
                <a:spcPct val="0"/>
              </a:spcAft>
              <a:defRPr sz="1100">
                <a:solidFill>
                  <a:schemeClr val="tx1"/>
                </a:solidFill>
                <a:latin typeface="Times New Roman" pitchFamily="18" charset="0"/>
              </a:defRPr>
            </a:lvl8pPr>
            <a:lvl9pPr marL="3496635" indent="-205684" defTabSz="869874" eaLnBrk="0" fontAlgn="base" hangingPunct="0">
              <a:spcBef>
                <a:spcPct val="30000"/>
              </a:spcBef>
              <a:spcAft>
                <a:spcPct val="0"/>
              </a:spcAft>
              <a:defRPr sz="1100">
                <a:solidFill>
                  <a:schemeClr val="tx1"/>
                </a:solidFill>
                <a:latin typeface="Times New Roman" pitchFamily="18" charset="0"/>
              </a:defRPr>
            </a:lvl9pPr>
          </a:lstStyle>
          <a:p>
            <a:pPr>
              <a:spcBef>
                <a:spcPct val="0"/>
              </a:spcBef>
              <a:defRPr/>
            </a:pPr>
            <a:fld id="{31FF6D0C-2E6E-4415-B8A3-EC7C153BF102}" type="slidenum">
              <a:rPr lang="en-US" altLang="en-US" sz="1200">
                <a:solidFill>
                  <a:prstClr val="black"/>
                </a:solidFill>
              </a:rPr>
              <a:pPr>
                <a:spcBef>
                  <a:spcPct val="0"/>
                </a:spcBef>
                <a:defRPr/>
              </a:pPr>
              <a:t>14</a:t>
            </a:fld>
            <a:endParaRPr lang="en-US" altLang="en-US" sz="1200" dirty="0">
              <a:solidFill>
                <a:prstClr val="black"/>
              </a:solidFill>
            </a:endParaRPr>
          </a:p>
        </p:txBody>
      </p:sp>
    </p:spTree>
    <p:extLst>
      <p:ext uri="{BB962C8B-B14F-4D97-AF65-F5344CB8AC3E}">
        <p14:creationId xmlns:p14="http://schemas.microsoft.com/office/powerpoint/2010/main" val="393535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800"/>
            </a:lvl1pPr>
          </a:lstStyle>
          <a:p>
            <a:r>
              <a:rPr lang="en-US" dirty="0"/>
              <a:t>Click to edit Master title style</a:t>
            </a:r>
          </a:p>
        </p:txBody>
      </p:sp>
      <p:sp>
        <p:nvSpPr>
          <p:cNvPr id="3" name="Subtitle 2"/>
          <p:cNvSpPr>
            <a:spLocks noGrp="1"/>
          </p:cNvSpPr>
          <p:nvPr>
            <p:ph type="subTitle" idx="1"/>
          </p:nvPr>
        </p:nvSpPr>
        <p:spPr>
          <a:xfrm>
            <a:off x="1143000" y="3602038"/>
            <a:ext cx="6858000" cy="952207"/>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388953" y="6356351"/>
            <a:ext cx="2057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2D2FCA-A509-419B-8F76-10819BEFAE6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6653259"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2FC458-F1F2-4988-9912-50B92EDCE08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992" y="5055773"/>
            <a:ext cx="6224016" cy="1274064"/>
          </a:xfrm>
          <a:prstGeom prst="rect">
            <a:avLst/>
          </a:prstGeom>
        </p:spPr>
      </p:pic>
    </p:spTree>
    <p:extLst>
      <p:ext uri="{BB962C8B-B14F-4D97-AF65-F5344CB8AC3E}">
        <p14:creationId xmlns:p14="http://schemas.microsoft.com/office/powerpoint/2010/main" val="259795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dirty="0"/>
              <a:t>Click to edit Master title style</a:t>
            </a:r>
          </a:p>
        </p:txBody>
      </p:sp>
      <p:sp>
        <p:nvSpPr>
          <p:cNvPr id="3" name="Content Placeholder 2"/>
          <p:cNvSpPr>
            <a:spLocks noGrp="1"/>
          </p:cNvSpPr>
          <p:nvPr>
            <p:ph idx="1"/>
          </p:nvPr>
        </p:nvSpPr>
        <p:spPr>
          <a:xfrm>
            <a:off x="457200" y="1597981"/>
            <a:ext cx="8229600" cy="45789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9975" y="6356351"/>
            <a:ext cx="2057400" cy="365125"/>
          </a:xfrm>
        </p:spPr>
        <p:txBody>
          <a:bodyPr/>
          <a:lstStyle>
            <a:lvl1pPr>
              <a:defRPr sz="900"/>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C2D2FCA-A509-419B-8F76-10819BEFAE6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sz="900"/>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6626626" y="6356351"/>
            <a:ext cx="2057400" cy="365125"/>
          </a:xfrm>
        </p:spPr>
        <p:txBody>
          <a:bodyPr/>
          <a:lstStyle>
            <a:lvl1pPr>
              <a:defRPr sz="9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02FC458-F1F2-4988-9912-50B92EDCE08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80038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dirty="0"/>
              <a:t>Click to edit Master title style</a:t>
            </a:r>
          </a:p>
        </p:txBody>
      </p:sp>
      <p:sp>
        <p:nvSpPr>
          <p:cNvPr id="3" name="Content Placeholder 2"/>
          <p:cNvSpPr>
            <a:spLocks noGrp="1"/>
          </p:cNvSpPr>
          <p:nvPr>
            <p:ph sz="half" idx="1"/>
          </p:nvPr>
        </p:nvSpPr>
        <p:spPr>
          <a:xfrm>
            <a:off x="452761" y="1597981"/>
            <a:ext cx="4062089" cy="4578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597981"/>
            <a:ext cx="4070967" cy="4578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1096" y="6356351"/>
            <a:ext cx="2057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2D2FCA-A509-419B-8F76-10819BEFAE6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6653259"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2FC458-F1F2-4988-9912-50B92EDCE08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351966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3883" y="1624612"/>
            <a:ext cx="4054299" cy="791685"/>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35006" y="2468004"/>
            <a:ext cx="4063176" cy="3657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24612"/>
            <a:ext cx="4070967" cy="791685"/>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468004"/>
            <a:ext cx="4079844" cy="3657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2D2FCA-A509-419B-8F76-10819BEFAE6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2FC458-F1F2-4988-9912-50B92EDCE08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3531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1096" y="6356351"/>
            <a:ext cx="2057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2D2FCA-A509-419B-8F76-10819BEFAE6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2FC458-F1F2-4988-9912-50B92EDCE08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4181394845"/>
      </p:ext>
    </p:extLst>
  </p:cSld>
  <p:clrMapOvr>
    <a:masterClrMapping/>
  </p:clrMapOvr>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2D2FCA-A509-419B-8F76-10819BEFAE6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2FC458-F1F2-4988-9912-50B92EDCE08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79317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1639" y="381740"/>
            <a:ext cx="3117380" cy="1562470"/>
          </a:xfrm>
        </p:spPr>
        <p:txBody>
          <a:bodyPr anchor="b"/>
          <a:lstStyle>
            <a:lvl1pPr>
              <a:defRPr sz="3200" b="1"/>
            </a:lvl1pPr>
          </a:lstStyle>
          <a:p>
            <a:r>
              <a:rPr lang="en-US" dirty="0"/>
              <a:t>Click to edit Master title style</a:t>
            </a:r>
          </a:p>
        </p:txBody>
      </p:sp>
      <p:sp>
        <p:nvSpPr>
          <p:cNvPr id="3" name="Content Placeholder 2"/>
          <p:cNvSpPr>
            <a:spLocks noGrp="1"/>
          </p:cNvSpPr>
          <p:nvPr>
            <p:ph idx="1"/>
          </p:nvPr>
        </p:nvSpPr>
        <p:spPr>
          <a:xfrm>
            <a:off x="3887391" y="381740"/>
            <a:ext cx="4812726" cy="56195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61639" y="2057400"/>
            <a:ext cx="3117380" cy="3931920"/>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2D2FCA-A509-419B-8F76-10819BEFAE6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2FC458-F1F2-4988-9912-50B92EDCE08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303409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7"/>
            <a:ext cx="8229600" cy="1046424"/>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457200" y="1597981"/>
            <a:ext cx="8229600" cy="457898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68852" y="6356351"/>
            <a:ext cx="2057400" cy="365125"/>
          </a:xfrm>
          <a:prstGeom prst="rect">
            <a:avLst/>
          </a:prstGeom>
        </p:spPr>
        <p:txBody>
          <a:bodyPr vert="horz" lIns="0" tIns="0" rIns="0" bIns="0" rtlCol="0" anchor="b" anchorCtr="0">
            <a:noAutofit/>
          </a:bodyP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C2D2FCA-A509-419B-8F76-10819BEFAE6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0" tIns="0" rIns="0" bIns="0" rtlCol="0" anchor="b" anchorCtr="0">
            <a:noAutofit/>
          </a:bodyPr>
          <a:lstStyle>
            <a:lvl1pPr algn="ctr">
              <a:defRPr sz="9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644381" y="6356351"/>
            <a:ext cx="2057400" cy="365125"/>
          </a:xfrm>
          <a:prstGeom prst="rect">
            <a:avLst/>
          </a:prstGeom>
        </p:spPr>
        <p:txBody>
          <a:bodyPr vert="horz" lIns="0" tIns="0" rIns="0" bIns="0" rtlCol="0" anchor="b" anchorCtr="0">
            <a:noAutofit/>
          </a:bodyP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02FC458-F1F2-4988-9912-50B92EDCE08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07501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schemeClr>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hyperlink" Target="http://law.lis.virginia.gov/vacode/22.1-279.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13.jpeg"/><Relationship Id="rId4" Type="http://schemas.openxmlformats.org/officeDocument/2006/relationships/image" Target="../media/image12.jp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youtu.be/JS7m3RUy9c0"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dcjs.virginia.gov/sites/dcjs.virginia.gov/files/publications/law-enforcement/fillable-threat-assessment-form-2016.pdf" TargetMode="External"/><Relationship Id="rId3" Type="http://schemas.openxmlformats.org/officeDocument/2006/relationships/hyperlink" Target="https://www.dcjs.virginia.gov/sites/dcjs.virginia.gov/files/publications/law-enforcement/threat-assessment-model-policies-procedures-and-guidelinespdf.pdf" TargetMode="External"/><Relationship Id="rId7" Type="http://schemas.openxmlformats.org/officeDocument/2006/relationships/hyperlink" Target="https://www.dcjs.virginia.gov/sites/dcjs.virginia.gov/files/publications/law-enforcement/k12-threat-assessment-prevention-overview.pdf" TargetMode="External"/><Relationship Id="rId12" Type="http://schemas.openxmlformats.org/officeDocument/2006/relationships/hyperlink" Target="https://www.dcjs.virginia.gov/sites/dcjs.virginia.gov/files/publications/law-enforcement/technical-assistance-threat-assessment-and-management-teams-virginia-schools-and-institutions-higher.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dcjs.virginia.gov/sites/dcjs.virginia.gov/files/publications/law-enforcement/_0.docx" TargetMode="External"/><Relationship Id="rId11" Type="http://schemas.openxmlformats.org/officeDocument/2006/relationships/hyperlink" Target="https://www.dcjs.virginia.gov/sites/dcjs.virginia.gov/files/publications/law-enforcement/request-service-technical-assistance-threat-assessment-and-management-teams.pdf" TargetMode="External"/><Relationship Id="rId5" Type="http://schemas.openxmlformats.org/officeDocument/2006/relationships/hyperlink" Target="https://www.dcjs.virginia.gov/sites/dcjs.virginia.gov/files/publications/law-enforcement/_8.pdf" TargetMode="External"/><Relationship Id="rId10" Type="http://schemas.openxmlformats.org/officeDocument/2006/relationships/hyperlink" Target="http://www.dcjs.virginia.gov/publication-link/k12-threat-assessment-video?width=675px&amp;height=500px#content" TargetMode="External"/><Relationship Id="rId4" Type="http://schemas.openxmlformats.org/officeDocument/2006/relationships/hyperlink" Target="https://www.dcjs.virginia.gov/sites/dcjs.virginia.gov/files/publications/law-enforcement/threat-assessment-model-policies-procedures-and-guidelinesdocx.docx" TargetMode="External"/><Relationship Id="rId9" Type="http://schemas.openxmlformats.org/officeDocument/2006/relationships/hyperlink" Target="https://www.dcjs.virginia.gov/sites/dcjs.virginia.gov/files/publications/law-enforcement/.pdf"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dcjs.virginia.gov/"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hyperlink" Target="mailto:Donna.michaelis@dcjs.virginia.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604963"/>
          </a:xfrm>
        </p:spPr>
        <p:txBody>
          <a:bodyPr/>
          <a:lstStyle/>
          <a:p>
            <a:r>
              <a:rPr lang="en-US" sz="6000" b="1" dirty="0" smtClean="0"/>
              <a:t>VASBO Conference</a:t>
            </a:r>
            <a:endParaRPr lang="en-US" sz="6000" b="1" dirty="0"/>
          </a:p>
        </p:txBody>
      </p:sp>
      <p:sp>
        <p:nvSpPr>
          <p:cNvPr id="3" name="Subtitle 2"/>
          <p:cNvSpPr>
            <a:spLocks noGrp="1"/>
          </p:cNvSpPr>
          <p:nvPr>
            <p:ph type="subTitle" idx="1"/>
          </p:nvPr>
        </p:nvSpPr>
        <p:spPr>
          <a:xfrm>
            <a:off x="1143000" y="4114800"/>
            <a:ext cx="6858000" cy="952207"/>
          </a:xfrm>
        </p:spPr>
        <p:txBody>
          <a:bodyPr/>
          <a:lstStyle/>
          <a:p>
            <a:r>
              <a:rPr lang="en-US" dirty="0"/>
              <a:t>Virginia Center for School and Campus </a:t>
            </a:r>
            <a:r>
              <a:rPr lang="en-US" dirty="0" smtClean="0"/>
              <a:t>Safety</a:t>
            </a:r>
          </a:p>
          <a:p>
            <a:r>
              <a:rPr lang="en-US" dirty="0" smtClean="0"/>
              <a:t>November 5, 2019</a:t>
            </a:r>
            <a:endParaRPr lang="en-US" dirty="0"/>
          </a:p>
        </p:txBody>
      </p:sp>
      <p:sp>
        <p:nvSpPr>
          <p:cNvPr id="4" name="Title 1"/>
          <p:cNvSpPr txBox="1">
            <a:spLocks/>
          </p:cNvSpPr>
          <p:nvPr/>
        </p:nvSpPr>
        <p:spPr>
          <a:xfrm>
            <a:off x="6824" y="5715000"/>
            <a:ext cx="89916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Arial" pitchFamily="34" charset="0"/>
                <a:ea typeface="+mj-ea"/>
                <a:cs typeface="Arial" pitchFamily="34" charset="0"/>
              </a:defRPr>
            </a:lvl1pPr>
          </a:lstStyle>
          <a:p>
            <a:pPr algn="ctr"/>
            <a:endParaRPr lang="en-US" sz="4400" dirty="0">
              <a:latin typeface="Constantia" panose="02030602050306030303" pitchFamily="18"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1008" t="2487" r="9475" b="46590"/>
          <a:stretch/>
        </p:blipFill>
        <p:spPr>
          <a:xfrm>
            <a:off x="1524000" y="152400"/>
            <a:ext cx="6096000" cy="2178627"/>
          </a:xfrm>
          <a:prstGeom prst="rect">
            <a:avLst/>
          </a:prstGeom>
        </p:spPr>
      </p:pic>
    </p:spTree>
    <p:extLst>
      <p:ext uri="{BB962C8B-B14F-4D97-AF65-F5344CB8AC3E}">
        <p14:creationId xmlns:p14="http://schemas.microsoft.com/office/powerpoint/2010/main" val="64986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rrowheads="1"/>
          </p:cNvSpPr>
          <p:nvPr>
            <p:ph type="title"/>
          </p:nvPr>
        </p:nvSpPr>
        <p:spPr/>
        <p:txBody>
          <a:bodyPr/>
          <a:lstStyle/>
          <a:p>
            <a:r>
              <a:rPr lang="en-US" sz="4400" dirty="0"/>
              <a:t>Threat Assessment</a:t>
            </a:r>
          </a:p>
        </p:txBody>
      </p:sp>
      <p:sp>
        <p:nvSpPr>
          <p:cNvPr id="20483" name="Rectangle 3"/>
          <p:cNvSpPr>
            <a:spLocks noGrp="1" noRot="1" noChangeArrowheads="1"/>
          </p:cNvSpPr>
          <p:nvPr>
            <p:ph idx="1"/>
          </p:nvPr>
        </p:nvSpPr>
        <p:spPr/>
        <p:txBody>
          <a:bodyPr/>
          <a:lstStyle/>
          <a:p>
            <a:r>
              <a:rPr lang="en-US" dirty="0"/>
              <a:t>Provide guidance on </a:t>
            </a:r>
            <a:r>
              <a:rPr lang="en-US" b="1" dirty="0"/>
              <a:t>recognizing threatening/aberrant behavior</a:t>
            </a:r>
            <a:r>
              <a:rPr lang="en-US" dirty="0"/>
              <a:t> that may represent a threat to the community, school, or self;</a:t>
            </a:r>
          </a:p>
          <a:p>
            <a:r>
              <a:rPr lang="en-US" b="1" dirty="0"/>
              <a:t>Identify members </a:t>
            </a:r>
            <a:r>
              <a:rPr lang="en-US" dirty="0"/>
              <a:t>of the school community to whom threats should be reported;</a:t>
            </a:r>
          </a:p>
          <a:p>
            <a:r>
              <a:rPr lang="en-US" b="1" dirty="0"/>
              <a:t>Implement policies </a:t>
            </a:r>
            <a:r>
              <a:rPr lang="en-US" dirty="0"/>
              <a:t>adopted by the school board for threat assessment;</a:t>
            </a:r>
          </a:p>
          <a:p>
            <a:r>
              <a:rPr lang="en-US" b="1" dirty="0"/>
              <a:t>Report data </a:t>
            </a:r>
            <a:r>
              <a:rPr lang="en-US" dirty="0"/>
              <a:t>to the Center.</a:t>
            </a:r>
          </a:p>
        </p:txBody>
      </p:sp>
      <p:sp>
        <p:nvSpPr>
          <p:cNvPr id="10" name="Slide Number Placeholder 2"/>
          <p:cNvSpPr>
            <a:spLocks noGrp="1"/>
          </p:cNvSpPr>
          <p:nvPr>
            <p:ph type="sldNum" sz="quarter" idx="12"/>
          </p:nvPr>
        </p:nvSpPr>
        <p:spPr>
          <a:xfrm>
            <a:off x="6626626" y="6356351"/>
            <a:ext cx="2057400" cy="365125"/>
          </a:xfrm>
        </p:spPr>
        <p:txBody>
          <a:bodyPr/>
          <a:lstStyle/>
          <a:p>
            <a:fld id="{51C1D835-5CF4-405E-AD6F-EB0021701735}" type="slidenum">
              <a:rPr lang="en-US" smtClean="0"/>
              <a:pPr/>
              <a:t>10</a:t>
            </a:fld>
            <a:endParaRPr lang="en-US" dirty="0"/>
          </a:p>
        </p:txBody>
      </p:sp>
    </p:spTree>
    <p:extLst>
      <p:ext uri="{BB962C8B-B14F-4D97-AF65-F5344CB8AC3E}">
        <p14:creationId xmlns:p14="http://schemas.microsoft.com/office/powerpoint/2010/main" val="1882272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Legislation</a:t>
            </a:r>
          </a:p>
        </p:txBody>
      </p:sp>
      <p:sp>
        <p:nvSpPr>
          <p:cNvPr id="3" name="Content Placeholder 2"/>
          <p:cNvSpPr>
            <a:spLocks noGrp="1"/>
          </p:cNvSpPr>
          <p:nvPr>
            <p:ph idx="1"/>
          </p:nvPr>
        </p:nvSpPr>
        <p:spPr/>
        <p:txBody>
          <a:bodyPr/>
          <a:lstStyle/>
          <a:p>
            <a:pPr marL="0" indent="0">
              <a:buNone/>
            </a:pPr>
            <a:r>
              <a:rPr lang="en-US" b="1" dirty="0"/>
              <a:t>2018–Oh my!! The year of School Safety</a:t>
            </a:r>
          </a:p>
          <a:p>
            <a:r>
              <a:rPr lang="en-US" dirty="0"/>
              <a:t>House Select Committee on School Safety </a:t>
            </a:r>
            <a:br>
              <a:rPr lang="en-US" dirty="0"/>
            </a:br>
            <a:r>
              <a:rPr lang="en-US" dirty="0"/>
              <a:t>– 58 recommendations</a:t>
            </a:r>
          </a:p>
          <a:p>
            <a:r>
              <a:rPr lang="en-US" dirty="0"/>
              <a:t>Governor’s Workgroup of Student Safety </a:t>
            </a:r>
            <a:br>
              <a:rPr lang="en-US" dirty="0"/>
            </a:br>
            <a:r>
              <a:rPr lang="en-US" dirty="0"/>
              <a:t>– 20 recommendations</a:t>
            </a:r>
          </a:p>
          <a:p>
            <a:r>
              <a:rPr lang="en-US" dirty="0"/>
              <a:t>Federal Commission on School Safety </a:t>
            </a:r>
            <a:br>
              <a:rPr lang="en-US" dirty="0"/>
            </a:br>
            <a:r>
              <a:rPr lang="en-US" dirty="0"/>
              <a:t>– 95 recommendations</a:t>
            </a:r>
          </a:p>
          <a:p>
            <a:pPr lvl="2"/>
            <a:endParaRPr lang="en-US" dirty="0"/>
          </a:p>
          <a:p>
            <a:pPr lvl="1"/>
            <a:endParaRPr lang="en-US" dirty="0"/>
          </a:p>
          <a:p>
            <a:pPr lvl="1"/>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pPr lvl="0"/>
            <a:fld id="{51C1D835-5CF4-405E-AD6F-EB0021701735}" type="slidenum">
              <a:rPr lang="en-US" noProof="0" smtClean="0"/>
              <a:pPr lvl="0"/>
              <a:t>11</a:t>
            </a:fld>
            <a:endParaRPr lang="en-US" noProof="0" dirty="0"/>
          </a:p>
        </p:txBody>
      </p:sp>
    </p:spTree>
    <p:extLst>
      <p:ext uri="{BB962C8B-B14F-4D97-AF65-F5344CB8AC3E}">
        <p14:creationId xmlns:p14="http://schemas.microsoft.com/office/powerpoint/2010/main" val="423607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Legislation</a:t>
            </a:r>
          </a:p>
        </p:txBody>
      </p:sp>
      <p:sp>
        <p:nvSpPr>
          <p:cNvPr id="3" name="Content Placeholder 2"/>
          <p:cNvSpPr>
            <a:spLocks noGrp="1"/>
          </p:cNvSpPr>
          <p:nvPr>
            <p:ph idx="1"/>
          </p:nvPr>
        </p:nvSpPr>
        <p:spPr>
          <a:xfrm>
            <a:off x="457200" y="1981201"/>
            <a:ext cx="8229600" cy="3962400"/>
          </a:xfrm>
        </p:spPr>
        <p:txBody>
          <a:bodyPr/>
          <a:lstStyle/>
          <a:p>
            <a:r>
              <a:rPr lang="en-US" dirty="0" smtClean="0"/>
              <a:t> </a:t>
            </a:r>
            <a:r>
              <a:rPr lang="en-US" b="1" dirty="0"/>
              <a:t>First responders </a:t>
            </a:r>
            <a:r>
              <a:rPr lang="en-US" dirty="0"/>
              <a:t>and others from specific groups must be </a:t>
            </a:r>
            <a:r>
              <a:rPr lang="en-US" b="1" dirty="0"/>
              <a:t>included in crisis planning </a:t>
            </a:r>
            <a:r>
              <a:rPr lang="en-US" dirty="0"/>
              <a:t>(</a:t>
            </a:r>
            <a:r>
              <a:rPr lang="en-US" dirty="0" smtClean="0"/>
              <a:t>HB1737)</a:t>
            </a:r>
            <a:endParaRPr lang="en-US" dirty="0"/>
          </a:p>
          <a:p>
            <a:endParaRPr lang="en-US" dirty="0"/>
          </a:p>
          <a:p>
            <a:r>
              <a:rPr lang="en-US" dirty="0" smtClean="0"/>
              <a:t>Develop </a:t>
            </a:r>
            <a:r>
              <a:rPr lang="en-US" dirty="0"/>
              <a:t>a </a:t>
            </a:r>
            <a:r>
              <a:rPr lang="en-US" b="1" dirty="0"/>
              <a:t>mandatory model memorandum of understanding</a:t>
            </a:r>
            <a:r>
              <a:rPr lang="en-US" dirty="0"/>
              <a:t> (HB1733 and </a:t>
            </a:r>
            <a:r>
              <a:rPr lang="en-US" dirty="0" smtClean="0"/>
              <a:t>SB1214)</a:t>
            </a:r>
          </a:p>
          <a:p>
            <a:endParaRPr lang="en-US" dirty="0"/>
          </a:p>
          <a:p>
            <a:r>
              <a:rPr lang="en-US" dirty="0" smtClean="0"/>
              <a:t>Mandates </a:t>
            </a:r>
            <a:r>
              <a:rPr lang="en-US" b="1" dirty="0" smtClean="0"/>
              <a:t>SRO certification </a:t>
            </a:r>
            <a:r>
              <a:rPr lang="en-US" dirty="0" smtClean="0"/>
              <a:t>and </a:t>
            </a:r>
            <a:r>
              <a:rPr lang="en-US" dirty="0"/>
              <a:t>trainings </a:t>
            </a:r>
            <a:r>
              <a:rPr lang="en-US" dirty="0" smtClean="0"/>
              <a:t>standards (July 2020)</a:t>
            </a:r>
          </a:p>
        </p:txBody>
      </p:sp>
      <p:sp>
        <p:nvSpPr>
          <p:cNvPr id="4" name="Slide Number Placeholder 3"/>
          <p:cNvSpPr>
            <a:spLocks noGrp="1"/>
          </p:cNvSpPr>
          <p:nvPr>
            <p:ph type="sldNum" sz="quarter" idx="12"/>
          </p:nvPr>
        </p:nvSpPr>
        <p:spPr/>
        <p:txBody>
          <a:bodyPr/>
          <a:lstStyle/>
          <a:p>
            <a:fld id="{51C1D835-5CF4-405E-AD6F-EB0021701735}" type="slidenum">
              <a:rPr lang="en-US" smtClean="0"/>
              <a:pPr/>
              <a:t>12</a:t>
            </a:fld>
            <a:endParaRPr lang="en-US" dirty="0"/>
          </a:p>
        </p:txBody>
      </p:sp>
    </p:spTree>
    <p:extLst>
      <p:ext uri="{BB962C8B-B14F-4D97-AF65-F5344CB8AC3E}">
        <p14:creationId xmlns:p14="http://schemas.microsoft.com/office/powerpoint/2010/main" val="224458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Legislation</a:t>
            </a:r>
          </a:p>
        </p:txBody>
      </p:sp>
      <p:sp>
        <p:nvSpPr>
          <p:cNvPr id="3" name="Content Placeholder 2"/>
          <p:cNvSpPr>
            <a:spLocks noGrp="1"/>
          </p:cNvSpPr>
          <p:nvPr>
            <p:ph idx="1"/>
          </p:nvPr>
        </p:nvSpPr>
        <p:spPr/>
        <p:txBody>
          <a:bodyPr/>
          <a:lstStyle/>
          <a:p>
            <a:r>
              <a:rPr lang="en-US" dirty="0" smtClean="0"/>
              <a:t>Mandates at least one school administrator must complete school safety training from the Center (</a:t>
            </a:r>
            <a:r>
              <a:rPr lang="en-US" dirty="0"/>
              <a:t>HB2609/SB1130)</a:t>
            </a:r>
          </a:p>
          <a:p>
            <a:endParaRPr lang="en-US" dirty="0" smtClean="0"/>
          </a:p>
          <a:p>
            <a:r>
              <a:rPr lang="en-US" dirty="0" smtClean="0"/>
              <a:t>Design</a:t>
            </a:r>
            <a:r>
              <a:rPr lang="en-US" dirty="0"/>
              <a:t>, develop, and implement an electronic</a:t>
            </a:r>
            <a:r>
              <a:rPr lang="en-US" b="1" dirty="0"/>
              <a:t> </a:t>
            </a:r>
            <a:r>
              <a:rPr lang="en-US" b="1" dirty="0" smtClean="0"/>
              <a:t>threat assessment case </a:t>
            </a:r>
            <a:r>
              <a:rPr lang="en-US" b="1" dirty="0"/>
              <a:t>management tool </a:t>
            </a:r>
            <a:r>
              <a:rPr lang="en-US" dirty="0"/>
              <a:t>(</a:t>
            </a:r>
            <a:r>
              <a:rPr lang="en-US" dirty="0" smtClean="0"/>
              <a:t>HB1734/SB1213)</a:t>
            </a:r>
            <a:endParaRPr lang="en-US" dirty="0"/>
          </a:p>
          <a:p>
            <a:endParaRPr lang="en-US" dirty="0"/>
          </a:p>
          <a:p>
            <a:r>
              <a:rPr lang="en-US" dirty="0" smtClean="0"/>
              <a:t>Development </a:t>
            </a:r>
            <a:r>
              <a:rPr lang="en-US" dirty="0"/>
              <a:t>of an </a:t>
            </a:r>
            <a:r>
              <a:rPr lang="en-US" b="1" dirty="0"/>
              <a:t>information sharing guide </a:t>
            </a:r>
            <a:r>
              <a:rPr lang="en-US" b="1" dirty="0" smtClean="0"/>
              <a:t>between schools and law enforcement </a:t>
            </a:r>
            <a:r>
              <a:rPr lang="en-US" dirty="0" smtClean="0"/>
              <a:t>(SB1591)</a:t>
            </a:r>
            <a:endParaRPr lang="en-US" dirty="0"/>
          </a:p>
          <a:p>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1C1D835-5CF4-405E-AD6F-EB0021701735}" type="slidenum">
              <a:rPr lang="en-US" smtClean="0"/>
              <a:pPr/>
              <a:t>13</a:t>
            </a:fld>
            <a:endParaRPr lang="en-US" dirty="0"/>
          </a:p>
        </p:txBody>
      </p:sp>
    </p:spTree>
    <p:extLst>
      <p:ext uri="{BB962C8B-B14F-4D97-AF65-F5344CB8AC3E}">
        <p14:creationId xmlns:p14="http://schemas.microsoft.com/office/powerpoint/2010/main" val="2677829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644" y="990600"/>
            <a:ext cx="8153400" cy="1638300"/>
          </a:xfrm>
          <a:ln w="31750"/>
        </p:spPr>
        <p:txBody>
          <a:bodyPr>
            <a:noAutofit/>
          </a:bodyPr>
          <a:lstStyle/>
          <a:p>
            <a:pPr algn="ctr"/>
            <a:r>
              <a:rPr lang="en-US" sz="4800" b="1" dirty="0">
                <a:latin typeface="Calibri" panose="020F0502020204030204" pitchFamily="34" charset="0"/>
                <a:cs typeface="Calibri" panose="020F0502020204030204" pitchFamily="34" charset="0"/>
              </a:rPr>
              <a:t>Building Block #2</a:t>
            </a:r>
            <a:r>
              <a:rPr lang="en-US" sz="4800" b="1" dirty="0">
                <a:latin typeface="Constantia" panose="02030602050306030303" pitchFamily="18" charset="0"/>
              </a:rPr>
              <a:t/>
            </a:r>
            <a:br>
              <a:rPr lang="en-US" sz="4800" b="1" dirty="0">
                <a:latin typeface="Constantia" panose="02030602050306030303" pitchFamily="18" charset="0"/>
              </a:rPr>
            </a:br>
            <a:endParaRPr lang="en-US" sz="4800" b="1" dirty="0">
              <a:latin typeface="Constantia" panose="02030602050306030303" pitchFamily="18" charset="0"/>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8E46A-E660-456E-8C13-E738F01C6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2743200" y="2532074"/>
            <a:ext cx="4495800" cy="1915111"/>
          </a:xfrm>
          <a:prstGeom prst="rec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p:cNvSpPr/>
          <p:nvPr/>
        </p:nvSpPr>
        <p:spPr>
          <a:xfrm>
            <a:off x="3380502" y="3222143"/>
            <a:ext cx="3477499" cy="1453083"/>
          </a:xfrm>
          <a:prstGeom prst="rect">
            <a:avLst/>
          </a:prstGeom>
          <a:noFill/>
        </p:spPr>
        <p:txBody>
          <a:bodyPr wrap="square" lIns="91440" tIns="45720" rIns="91440" bIns="45720">
            <a:normAutofit/>
          </a:bodyPr>
          <a:lstStyle/>
          <a:p>
            <a:pPr algn="ctr"/>
            <a:r>
              <a:rPr lang="en-US" sz="4400" b="1" dirty="0">
                <a:ln w="22225">
                  <a:solidFill>
                    <a:schemeClr val="accent2"/>
                  </a:solidFill>
                  <a:prstDash val="solid"/>
                </a:ln>
              </a:rPr>
              <a:t>Relationships</a:t>
            </a:r>
            <a:endParaRPr lang="en-US" sz="4400" b="1" cap="none" spc="0" dirty="0">
              <a:ln w="22225">
                <a:solidFill>
                  <a:schemeClr val="accent2"/>
                </a:solidFill>
                <a:prstDash val="solid"/>
              </a:ln>
              <a:effectLst/>
            </a:endParaRPr>
          </a:p>
        </p:txBody>
      </p:sp>
    </p:spTree>
    <p:extLst>
      <p:ext uri="{BB962C8B-B14F-4D97-AF65-F5344CB8AC3E}">
        <p14:creationId xmlns:p14="http://schemas.microsoft.com/office/powerpoint/2010/main" val="1218556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C1D835-5CF4-405E-AD6F-EB0021701735}" type="slidenum">
              <a:rPr lang="en-US" smtClean="0"/>
              <a:pPr/>
              <a:t>15</a:t>
            </a:fld>
            <a:endParaRPr lang="en-US" dirty="0"/>
          </a:p>
        </p:txBody>
      </p:sp>
      <p:pic>
        <p:nvPicPr>
          <p:cNvPr id="1026" name="Picture 2" descr="Image result for Dr. Seuss  relationship quotes"/>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362834" cy="5449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168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78942"/>
          </a:xfrm>
        </p:spPr>
        <p:txBody>
          <a:bodyPr/>
          <a:lstStyle/>
          <a:p>
            <a:r>
              <a:rPr lang="en-US" sz="4400" dirty="0"/>
              <a:t>Virginia Center for </a:t>
            </a:r>
            <a:br>
              <a:rPr lang="en-US" sz="4400" dirty="0"/>
            </a:br>
            <a:r>
              <a:rPr lang="en-US" sz="4400" dirty="0"/>
              <a:t>School and Campus Safety</a:t>
            </a:r>
          </a:p>
        </p:txBody>
      </p:sp>
      <p:sp>
        <p:nvSpPr>
          <p:cNvPr id="3" name="Content Placeholder 2"/>
          <p:cNvSpPr>
            <a:spLocks noGrp="1"/>
          </p:cNvSpPr>
          <p:nvPr>
            <p:ph idx="1"/>
          </p:nvPr>
        </p:nvSpPr>
        <p:spPr>
          <a:xfrm>
            <a:off x="457200" y="1597981"/>
            <a:ext cx="3733800" cy="4578982"/>
          </a:xfrm>
        </p:spPr>
        <p:txBody>
          <a:bodyPr/>
          <a:lstStyle/>
          <a:p>
            <a:pPr lvl="0"/>
            <a:r>
              <a:rPr lang="en-US" sz="2400" dirty="0"/>
              <a:t>132 public school superintendents</a:t>
            </a:r>
          </a:p>
          <a:p>
            <a:pPr lvl="0"/>
            <a:r>
              <a:rPr lang="en-US" sz="2400" dirty="0"/>
              <a:t>2,200 school administrators</a:t>
            </a:r>
          </a:p>
          <a:p>
            <a:pPr lvl="0"/>
            <a:r>
              <a:rPr lang="en-US" sz="2400" dirty="0"/>
              <a:t>4,500 assistant school administrators</a:t>
            </a:r>
          </a:p>
          <a:p>
            <a:pPr lvl="0"/>
            <a:r>
              <a:rPr lang="en-US" sz="2400" dirty="0"/>
              <a:t>120,000 teachers and school staff</a:t>
            </a:r>
          </a:p>
          <a:p>
            <a:pPr lvl="0"/>
            <a:r>
              <a:rPr lang="en-US" sz="2400" dirty="0"/>
              <a:t>69 colleges and universities</a:t>
            </a:r>
          </a:p>
          <a:p>
            <a:pPr lvl="0"/>
            <a:r>
              <a:rPr lang="en-US" sz="2400" dirty="0"/>
              <a:t>42 campus law enforcement agencies</a:t>
            </a:r>
          </a:p>
        </p:txBody>
      </p:sp>
      <p:sp>
        <p:nvSpPr>
          <p:cNvPr id="4" name="Slide Number Placeholder 3"/>
          <p:cNvSpPr>
            <a:spLocks noGrp="1"/>
          </p:cNvSpPr>
          <p:nvPr>
            <p:ph type="sldNum" sz="quarter" idx="12"/>
          </p:nvPr>
        </p:nvSpPr>
        <p:spPr/>
        <p:txBody>
          <a:bodyPr/>
          <a:lstStyle/>
          <a:p>
            <a:fld id="{51C1D835-5CF4-405E-AD6F-EB0021701735}" type="slidenum">
              <a:rPr lang="en-US" smtClean="0"/>
              <a:pPr/>
              <a:t>16</a:t>
            </a:fld>
            <a:endParaRPr lang="en-US" dirty="0"/>
          </a:p>
        </p:txBody>
      </p:sp>
      <p:sp>
        <p:nvSpPr>
          <p:cNvPr id="9" name="TextBox 8"/>
          <p:cNvSpPr txBox="1"/>
          <p:nvPr/>
        </p:nvSpPr>
        <p:spPr>
          <a:xfrm>
            <a:off x="4800600" y="1600200"/>
            <a:ext cx="4038600" cy="2954655"/>
          </a:xfrm>
          <a:prstGeom prst="rect">
            <a:avLst/>
          </a:prstGeom>
          <a:noFill/>
        </p:spPr>
        <p:txBody>
          <a:bodyPr wrap="square" lIns="0" tIns="0" rIns="0" bIns="0" rtlCol="0">
            <a:spAutoFit/>
          </a:bodyPr>
          <a:lstStyle/>
          <a:p>
            <a:pPr marL="285750" lvl="0" indent="-285750">
              <a:buFont typeface="Arial" panose="020B0604020202020204" pitchFamily="34" charset="0"/>
              <a:buChar char="•"/>
            </a:pPr>
            <a:r>
              <a:rPr lang="en-US" sz="2400" dirty="0"/>
              <a:t>367 law enforcement agencies</a:t>
            </a:r>
          </a:p>
          <a:p>
            <a:pPr marL="285750" lvl="0" indent="-285750">
              <a:buFont typeface="Arial" panose="020B0604020202020204" pitchFamily="34" charset="0"/>
              <a:buChar char="•"/>
            </a:pPr>
            <a:r>
              <a:rPr lang="en-US" sz="2400" dirty="0"/>
              <a:t>23,000 law enforcement officers</a:t>
            </a:r>
          </a:p>
          <a:p>
            <a:pPr marL="285750" lvl="0" indent="-285750">
              <a:buFont typeface="Arial" panose="020B0604020202020204" pitchFamily="34" charset="0"/>
              <a:buChar char="•"/>
            </a:pPr>
            <a:r>
              <a:rPr lang="en-US" sz="2400" dirty="0"/>
              <a:t>780 school resource officers</a:t>
            </a:r>
          </a:p>
          <a:p>
            <a:pPr marL="285750" lvl="0" indent="-285750">
              <a:buFont typeface="Arial" panose="020B0604020202020204" pitchFamily="34" charset="0"/>
              <a:buChar char="•"/>
            </a:pPr>
            <a:r>
              <a:rPr lang="en-US" sz="2400" dirty="0"/>
              <a:t>1,200 school security officers</a:t>
            </a:r>
          </a:p>
          <a:p>
            <a:pPr marL="285750" lvl="0" indent="-285750">
              <a:buFont typeface="Arial" panose="020B0604020202020204" pitchFamily="34" charset="0"/>
              <a:buChar char="•"/>
            </a:pPr>
            <a:r>
              <a:rPr lang="en-US" sz="2400" dirty="0"/>
              <a:t>600 campus security officers</a:t>
            </a:r>
          </a:p>
          <a:p>
            <a:endParaRPr lang="en-US" dirty="0"/>
          </a:p>
        </p:txBody>
      </p:sp>
    </p:spTree>
    <p:extLst>
      <p:ext uri="{BB962C8B-B14F-4D97-AF65-F5344CB8AC3E}">
        <p14:creationId xmlns:p14="http://schemas.microsoft.com/office/powerpoint/2010/main" val="288903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Relationships</a:t>
            </a:r>
          </a:p>
        </p:txBody>
      </p:sp>
      <p:sp>
        <p:nvSpPr>
          <p:cNvPr id="3" name="Content Placeholder 2"/>
          <p:cNvSpPr>
            <a:spLocks noGrp="1"/>
          </p:cNvSpPr>
          <p:nvPr>
            <p:ph idx="1"/>
          </p:nvPr>
        </p:nvSpPr>
        <p:spPr>
          <a:xfrm>
            <a:off x="457200" y="1295400"/>
            <a:ext cx="8001000" cy="4881563"/>
          </a:xfrm>
        </p:spPr>
        <p:txBody>
          <a:bodyPr/>
          <a:lstStyle/>
          <a:p>
            <a:r>
              <a:rPr lang="en-US" sz="2400" b="1" dirty="0" smtClean="0"/>
              <a:t>Cabinet </a:t>
            </a:r>
            <a:r>
              <a:rPr lang="en-US" sz="2400" b="1" dirty="0"/>
              <a:t>level secretariats </a:t>
            </a:r>
            <a:r>
              <a:rPr lang="en-US" sz="2400" dirty="0"/>
              <a:t>– Office of </a:t>
            </a:r>
            <a:r>
              <a:rPr lang="en-US" sz="2400" dirty="0" smtClean="0"/>
              <a:t>the </a:t>
            </a:r>
            <a:r>
              <a:rPr lang="en-US" sz="2400" dirty="0"/>
              <a:t>Secretary of Education, Public Safety, and Health and Human Services</a:t>
            </a:r>
          </a:p>
          <a:p>
            <a:r>
              <a:rPr lang="en-US" sz="2400" b="1" dirty="0"/>
              <a:t>Other state agencies </a:t>
            </a:r>
            <a:r>
              <a:rPr lang="en-US" sz="2400" dirty="0"/>
              <a:t>– Departments of Education, Behavioral Health (mental health services), Office of the Attorney General, state police, etc.</a:t>
            </a:r>
          </a:p>
          <a:p>
            <a:r>
              <a:rPr lang="en-US" sz="2400" b="1" dirty="0"/>
              <a:t>Front line stakeholders </a:t>
            </a:r>
            <a:r>
              <a:rPr lang="en-US" sz="2400" dirty="0"/>
              <a:t>– law enforcement, school divisions, community service boards, counselor associations, educational </a:t>
            </a:r>
            <a:r>
              <a:rPr lang="en-US" sz="2400" dirty="0" smtClean="0"/>
              <a:t>associations</a:t>
            </a:r>
          </a:p>
          <a:p>
            <a:r>
              <a:rPr lang="en-US" sz="2400" dirty="0"/>
              <a:t>Federal agencies such as USDOE and REMS</a:t>
            </a:r>
          </a:p>
          <a:p>
            <a:r>
              <a:rPr lang="en-US" sz="2400" dirty="0"/>
              <a:t>Other state school safety leaders</a:t>
            </a:r>
          </a:p>
          <a:p>
            <a:r>
              <a:rPr lang="en-US" sz="2400" dirty="0"/>
              <a:t>Not for Profit Agencies such as Safe and Sound Schools and </a:t>
            </a:r>
            <a:r>
              <a:rPr lang="en-US" sz="2400" dirty="0" err="1"/>
              <a:t>Koshka</a:t>
            </a:r>
            <a:endParaRPr lang="en-US" sz="2400" dirty="0"/>
          </a:p>
          <a:p>
            <a:endParaRPr lang="en-US" sz="2400" dirty="0"/>
          </a:p>
        </p:txBody>
      </p:sp>
      <p:sp>
        <p:nvSpPr>
          <p:cNvPr id="5" name="Slide Number Placeholder 4"/>
          <p:cNvSpPr>
            <a:spLocks noGrp="1"/>
          </p:cNvSpPr>
          <p:nvPr>
            <p:ph type="sldNum" sz="quarter" idx="12"/>
          </p:nvPr>
        </p:nvSpPr>
        <p:spPr/>
        <p:txBody>
          <a:bodyPr/>
          <a:lstStyle/>
          <a:p>
            <a:fld id="{51C1D835-5CF4-405E-AD6F-EB0021701735}" type="slidenum">
              <a:rPr lang="en-US" smtClean="0"/>
              <a:pPr/>
              <a:t>17</a:t>
            </a:fld>
            <a:endParaRPr lang="en-US" dirty="0"/>
          </a:p>
        </p:txBody>
      </p:sp>
    </p:spTree>
    <p:extLst>
      <p:ext uri="{BB962C8B-B14F-4D97-AF65-F5344CB8AC3E}">
        <p14:creationId xmlns:p14="http://schemas.microsoft.com/office/powerpoint/2010/main" val="2320411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644" y="990600"/>
            <a:ext cx="8153400" cy="1638300"/>
          </a:xfrm>
          <a:ln w="31750"/>
        </p:spPr>
        <p:txBody>
          <a:bodyPr>
            <a:noAutofit/>
          </a:bodyPr>
          <a:lstStyle/>
          <a:p>
            <a:pPr algn="ctr"/>
            <a:r>
              <a:rPr lang="en-US" sz="4800" b="1" dirty="0">
                <a:latin typeface="Calibri" panose="020F0502020204030204" pitchFamily="34" charset="0"/>
                <a:cs typeface="Calibri" panose="020F0502020204030204" pitchFamily="34" charset="0"/>
              </a:rPr>
              <a:t>Building Block #3</a:t>
            </a:r>
            <a:r>
              <a:rPr lang="en-US" sz="4800" b="1" dirty="0">
                <a:latin typeface="Constantia" panose="02030602050306030303" pitchFamily="18" charset="0"/>
              </a:rPr>
              <a:t/>
            </a:r>
            <a:br>
              <a:rPr lang="en-US" sz="4800" b="1" dirty="0">
                <a:latin typeface="Constantia" panose="02030602050306030303" pitchFamily="18" charset="0"/>
              </a:rPr>
            </a:br>
            <a:endParaRPr lang="en-US" sz="4800" b="1" dirty="0">
              <a:latin typeface="Constantia" panose="02030602050306030303" pitchFamily="18" charset="0"/>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8E46A-E660-456E-8C13-E738F01C6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2438400" y="2743200"/>
            <a:ext cx="4953000" cy="19812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1" y="3030321"/>
            <a:ext cx="3810000" cy="1739799"/>
          </a:xfrm>
          <a:prstGeom prst="rect">
            <a:avLst/>
          </a:prstGeom>
          <a:noFill/>
        </p:spPr>
        <p:txBody>
          <a:bodyPr wrap="square" lIns="91440" tIns="45720" rIns="91440" bIns="45720">
            <a:normAutofit fontScale="70000" lnSpcReduction="20000"/>
          </a:bodyPr>
          <a:lstStyle/>
          <a:p>
            <a:pPr algn="ctr"/>
            <a:r>
              <a:rPr lang="en-US" sz="5400" b="1" cap="none" spc="0" dirty="0">
                <a:ln w="22225">
                  <a:solidFill>
                    <a:schemeClr val="accent2"/>
                  </a:solidFill>
                  <a:prstDash val="solid"/>
                </a:ln>
                <a:effectLst/>
              </a:rPr>
              <a:t>Strong school - law enforcement partnership</a:t>
            </a:r>
          </a:p>
        </p:txBody>
      </p:sp>
    </p:spTree>
    <p:extLst>
      <p:ext uri="{BB962C8B-B14F-4D97-AF65-F5344CB8AC3E}">
        <p14:creationId xmlns:p14="http://schemas.microsoft.com/office/powerpoint/2010/main" val="3635627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Legislation</a:t>
            </a:r>
          </a:p>
        </p:txBody>
      </p:sp>
      <p:sp>
        <p:nvSpPr>
          <p:cNvPr id="3" name="Content Placeholder 2"/>
          <p:cNvSpPr>
            <a:spLocks noGrp="1"/>
          </p:cNvSpPr>
          <p:nvPr>
            <p:ph idx="1"/>
          </p:nvPr>
        </p:nvSpPr>
        <p:spPr/>
        <p:txBody>
          <a:bodyPr/>
          <a:lstStyle/>
          <a:p>
            <a:r>
              <a:rPr lang="en-US" dirty="0"/>
              <a:t>SROs in Virginia schools in mid 1980s</a:t>
            </a:r>
          </a:p>
          <a:p>
            <a:endParaRPr lang="en-US" dirty="0"/>
          </a:p>
          <a:p>
            <a:r>
              <a:rPr lang="en-US" dirty="0"/>
              <a:t>DCJS began funding SROS through Byrne funding in </a:t>
            </a:r>
            <a:br>
              <a:rPr lang="en-US" dirty="0"/>
            </a:br>
            <a:r>
              <a:rPr lang="en-US" dirty="0"/>
              <a:t>mid 1990s and offering SRO training</a:t>
            </a:r>
          </a:p>
          <a:p>
            <a:endParaRPr lang="en-US" dirty="0"/>
          </a:p>
          <a:p>
            <a:r>
              <a:rPr lang="en-US" dirty="0"/>
              <a:t>Provide services to K-12 public schools</a:t>
            </a:r>
          </a:p>
          <a:p>
            <a:pPr lvl="1"/>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51C1D835-5CF4-405E-AD6F-EB0021701735}" type="slidenum">
              <a:rPr lang="en-US" smtClean="0"/>
              <a:pPr/>
              <a:t>19</a:t>
            </a:fld>
            <a:endParaRPr lang="en-US" dirty="0"/>
          </a:p>
        </p:txBody>
      </p:sp>
    </p:spTree>
    <p:extLst>
      <p:ext uri="{BB962C8B-B14F-4D97-AF65-F5344CB8AC3E}">
        <p14:creationId xmlns:p14="http://schemas.microsoft.com/office/powerpoint/2010/main" val="398496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DCJS Virginia Center for </a:t>
            </a:r>
            <a:br>
              <a:rPr lang="en-US" dirty="0"/>
            </a:br>
            <a:r>
              <a:rPr lang="en-US" dirty="0"/>
              <a:t>School and Campus Safety</a:t>
            </a:r>
          </a:p>
        </p:txBody>
      </p:sp>
      <p:sp>
        <p:nvSpPr>
          <p:cNvPr id="3" name="Content Placeholder 2"/>
          <p:cNvSpPr>
            <a:spLocks noGrp="1"/>
          </p:cNvSpPr>
          <p:nvPr>
            <p:ph idx="1"/>
          </p:nvPr>
        </p:nvSpPr>
        <p:spPr/>
        <p:txBody>
          <a:bodyPr/>
          <a:lstStyle/>
          <a:p>
            <a:pPr marL="0" indent="0" algn="ctr">
              <a:buNone/>
            </a:pPr>
            <a:endParaRPr lang="en-US" sz="4400" b="1" dirty="0"/>
          </a:p>
          <a:p>
            <a:pPr marL="0" indent="0" algn="ctr">
              <a:buNone/>
            </a:pPr>
            <a:r>
              <a:rPr lang="en-US" sz="4400" b="1" dirty="0"/>
              <a:t>Start with the Facts: </a:t>
            </a:r>
          </a:p>
          <a:p>
            <a:pPr marL="0" indent="0" algn="ctr">
              <a:buNone/>
            </a:pPr>
            <a:endParaRPr lang="en-US" sz="4400" b="1" dirty="0"/>
          </a:p>
          <a:p>
            <a:pPr marL="0" indent="0" algn="ctr">
              <a:buNone/>
            </a:pPr>
            <a:r>
              <a:rPr lang="en-US" sz="4400" b="1" i="1" dirty="0"/>
              <a:t>School is One of the Safest Places </a:t>
            </a:r>
            <a:br>
              <a:rPr lang="en-US" sz="4400" b="1" i="1" dirty="0"/>
            </a:br>
            <a:r>
              <a:rPr lang="en-US" sz="4400" b="1" i="1" dirty="0"/>
              <a:t>for an American Child</a:t>
            </a:r>
          </a:p>
        </p:txBody>
      </p:sp>
      <p:sp>
        <p:nvSpPr>
          <p:cNvPr id="4" name="Slide Number Placeholder 3"/>
          <p:cNvSpPr>
            <a:spLocks noGrp="1"/>
          </p:cNvSpPr>
          <p:nvPr>
            <p:ph type="sldNum" sz="quarter" idx="12"/>
          </p:nvPr>
        </p:nvSpPr>
        <p:spPr/>
        <p:txBody>
          <a:bodyPr/>
          <a:lstStyle/>
          <a:p>
            <a:fld id="{51C1D835-5CF4-405E-AD6F-EB0021701735}" type="slidenum">
              <a:rPr lang="en-US" smtClean="0"/>
              <a:pPr/>
              <a:t>2</a:t>
            </a:fld>
            <a:endParaRPr lang="en-US" dirty="0"/>
          </a:p>
        </p:txBody>
      </p:sp>
    </p:spTree>
    <p:extLst>
      <p:ext uri="{BB962C8B-B14F-4D97-AF65-F5344CB8AC3E}">
        <p14:creationId xmlns:p14="http://schemas.microsoft.com/office/powerpoint/2010/main" val="2523551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042416"/>
          </a:xfrm>
        </p:spPr>
        <p:txBody>
          <a:bodyPr/>
          <a:lstStyle/>
          <a:p>
            <a:r>
              <a:rPr lang="en-US" sz="4400" dirty="0"/>
              <a:t>Legislation</a:t>
            </a:r>
          </a:p>
        </p:txBody>
      </p:sp>
      <p:sp>
        <p:nvSpPr>
          <p:cNvPr id="3" name="Content Placeholder 2"/>
          <p:cNvSpPr>
            <a:spLocks noGrp="1"/>
          </p:cNvSpPr>
          <p:nvPr>
            <p:ph idx="1"/>
          </p:nvPr>
        </p:nvSpPr>
        <p:spPr/>
        <p:txBody>
          <a:bodyPr/>
          <a:lstStyle/>
          <a:p>
            <a:pPr lvl="0"/>
            <a:r>
              <a:rPr lang="en-US" dirty="0"/>
              <a:t>§ 9.1-101 defines a </a:t>
            </a:r>
            <a:r>
              <a:rPr lang="en-US" b="1" dirty="0"/>
              <a:t>School Resource Officer</a:t>
            </a:r>
            <a:r>
              <a:rPr lang="en-US" dirty="0"/>
              <a:t>:</a:t>
            </a:r>
          </a:p>
          <a:p>
            <a:pPr lvl="1"/>
            <a:r>
              <a:rPr lang="en-US" dirty="0"/>
              <a:t>A certified law-enforcement officer</a:t>
            </a:r>
          </a:p>
          <a:p>
            <a:pPr lvl="1"/>
            <a:r>
              <a:rPr lang="en-US" dirty="0"/>
              <a:t>Hired by local law-enforcement agency</a:t>
            </a:r>
          </a:p>
          <a:p>
            <a:pPr lvl="1"/>
            <a:r>
              <a:rPr lang="en-US" dirty="0"/>
              <a:t>Provides law-enforcement and security services to public elementary and secondary schools</a:t>
            </a:r>
          </a:p>
          <a:p>
            <a:pPr lvl="1"/>
            <a:r>
              <a:rPr lang="en-US" dirty="0"/>
              <a:t>Police Departments and Sheriff’s Offices can place any officer in a school as they deem appropriate</a:t>
            </a:r>
          </a:p>
          <a:p>
            <a:pPr lvl="1"/>
            <a:r>
              <a:rPr lang="en-US" dirty="0"/>
              <a:t>There is not a separate certification for SROs</a:t>
            </a:r>
          </a:p>
          <a:p>
            <a:endParaRPr lang="en-US" dirty="0"/>
          </a:p>
        </p:txBody>
      </p:sp>
      <p:sp>
        <p:nvSpPr>
          <p:cNvPr id="5" name="Slide Number Placeholder 4"/>
          <p:cNvSpPr>
            <a:spLocks noGrp="1"/>
          </p:cNvSpPr>
          <p:nvPr>
            <p:ph type="sldNum" sz="quarter" idx="12"/>
          </p:nvPr>
        </p:nvSpPr>
        <p:spPr/>
        <p:txBody>
          <a:bodyPr/>
          <a:lstStyle/>
          <a:p>
            <a:fld id="{51C1D835-5CF4-405E-AD6F-EB0021701735}" type="slidenum">
              <a:rPr lang="en-US" smtClean="0"/>
              <a:pPr/>
              <a:t>20</a:t>
            </a:fld>
            <a:endParaRPr lang="en-US" dirty="0"/>
          </a:p>
        </p:txBody>
      </p:sp>
    </p:spTree>
    <p:extLst>
      <p:ext uri="{BB962C8B-B14F-4D97-AF65-F5344CB8AC3E}">
        <p14:creationId xmlns:p14="http://schemas.microsoft.com/office/powerpoint/2010/main" val="536989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Legislation</a:t>
            </a:r>
          </a:p>
        </p:txBody>
      </p:sp>
      <p:sp>
        <p:nvSpPr>
          <p:cNvPr id="3" name="Content Placeholder 2"/>
          <p:cNvSpPr>
            <a:spLocks noGrp="1"/>
          </p:cNvSpPr>
          <p:nvPr>
            <p:ph idx="1"/>
          </p:nvPr>
        </p:nvSpPr>
        <p:spPr/>
        <p:txBody>
          <a:bodyPr/>
          <a:lstStyle/>
          <a:p>
            <a:pPr lvl="0"/>
            <a:r>
              <a:rPr lang="en-US" dirty="0"/>
              <a:t>§ 9.1-101 defines a </a:t>
            </a:r>
            <a:r>
              <a:rPr lang="en-US" b="1" dirty="0"/>
              <a:t>School Security Officer</a:t>
            </a:r>
            <a:r>
              <a:rPr lang="en-US" dirty="0"/>
              <a:t>:</a:t>
            </a:r>
          </a:p>
          <a:p>
            <a:pPr lvl="1"/>
            <a:r>
              <a:rPr lang="en-US" dirty="0"/>
              <a:t>Employed by local school board</a:t>
            </a:r>
          </a:p>
          <a:p>
            <a:pPr lvl="1"/>
            <a:r>
              <a:rPr lang="en-US" dirty="0"/>
              <a:t>Maintains order and discipline, prevents crime, investigates violations of school board policies</a:t>
            </a:r>
          </a:p>
          <a:p>
            <a:pPr lvl="1"/>
            <a:r>
              <a:rPr lang="en-US" dirty="0"/>
              <a:t>Detains students violating the law or school board policies on school property or at school-sponsored events</a:t>
            </a:r>
          </a:p>
          <a:p>
            <a:pPr lvl="1"/>
            <a:r>
              <a:rPr lang="en-US" dirty="0"/>
              <a:t>Ensures safety, security, and welfare of school students, faculty, staff and visitors</a:t>
            </a:r>
          </a:p>
        </p:txBody>
      </p:sp>
      <p:sp>
        <p:nvSpPr>
          <p:cNvPr id="5" name="Slide Number Placeholder 4"/>
          <p:cNvSpPr>
            <a:spLocks noGrp="1"/>
          </p:cNvSpPr>
          <p:nvPr>
            <p:ph type="sldNum" sz="quarter" idx="12"/>
          </p:nvPr>
        </p:nvSpPr>
        <p:spPr/>
        <p:txBody>
          <a:bodyPr/>
          <a:lstStyle/>
          <a:p>
            <a:fld id="{51C1D835-5CF4-405E-AD6F-EB0021701735}" type="slidenum">
              <a:rPr lang="en-US" smtClean="0"/>
              <a:pPr/>
              <a:t>21</a:t>
            </a:fld>
            <a:endParaRPr lang="en-US" dirty="0"/>
          </a:p>
        </p:txBody>
      </p:sp>
    </p:spTree>
    <p:extLst>
      <p:ext uri="{BB962C8B-B14F-4D97-AF65-F5344CB8AC3E}">
        <p14:creationId xmlns:p14="http://schemas.microsoft.com/office/powerpoint/2010/main" val="3078737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Legislation</a:t>
            </a:r>
          </a:p>
        </p:txBody>
      </p:sp>
      <p:sp>
        <p:nvSpPr>
          <p:cNvPr id="3" name="Content Placeholder 2"/>
          <p:cNvSpPr>
            <a:spLocks noGrp="1"/>
          </p:cNvSpPr>
          <p:nvPr>
            <p:ph idx="1"/>
          </p:nvPr>
        </p:nvSpPr>
        <p:spPr/>
        <p:txBody>
          <a:bodyPr/>
          <a:lstStyle/>
          <a:p>
            <a:pPr lvl="0"/>
            <a:r>
              <a:rPr lang="en-US" sz="4000" dirty="0"/>
              <a:t>1956 Virginia Schools</a:t>
            </a:r>
          </a:p>
          <a:p>
            <a:pPr lvl="0"/>
            <a:r>
              <a:rPr lang="en-US" sz="4000" dirty="0"/>
              <a:t>SROs in 86% of all middle and high schools</a:t>
            </a:r>
          </a:p>
          <a:p>
            <a:pPr lvl="0"/>
            <a:r>
              <a:rPr lang="en-US" sz="4000" dirty="0"/>
              <a:t>SROs in 34% of all elementary </a:t>
            </a:r>
            <a:r>
              <a:rPr lang="en-US" sz="4000" dirty="0" smtClean="0"/>
              <a:t>schools</a:t>
            </a:r>
          </a:p>
          <a:p>
            <a:pPr lvl="0"/>
            <a:r>
              <a:rPr lang="en-US" sz="4000" dirty="0" smtClean="0"/>
              <a:t>Prior to legislation for SRO certification, Center trained approximately 85% of all SROs.</a:t>
            </a:r>
            <a:endParaRPr lang="en-US" sz="4000" dirty="0"/>
          </a:p>
          <a:p>
            <a:pPr lvl="0"/>
            <a:endParaRPr lang="en-US" sz="4800" dirty="0"/>
          </a:p>
          <a:p>
            <a:pPr lvl="0"/>
            <a:endParaRPr lang="en-US" sz="4800" dirty="0"/>
          </a:p>
        </p:txBody>
      </p:sp>
      <p:sp>
        <p:nvSpPr>
          <p:cNvPr id="5" name="Slide Number Placeholder 4"/>
          <p:cNvSpPr>
            <a:spLocks noGrp="1"/>
          </p:cNvSpPr>
          <p:nvPr>
            <p:ph type="sldNum" sz="quarter" idx="12"/>
          </p:nvPr>
        </p:nvSpPr>
        <p:spPr/>
        <p:txBody>
          <a:bodyPr/>
          <a:lstStyle/>
          <a:p>
            <a:fld id="{51C1D835-5CF4-405E-AD6F-EB0021701735}" type="slidenum">
              <a:rPr lang="en-US" smtClean="0"/>
              <a:pPr/>
              <a:t>22</a:t>
            </a:fld>
            <a:endParaRPr lang="en-US" dirty="0"/>
          </a:p>
        </p:txBody>
      </p:sp>
    </p:spTree>
    <p:extLst>
      <p:ext uri="{BB962C8B-B14F-4D97-AF65-F5344CB8AC3E}">
        <p14:creationId xmlns:p14="http://schemas.microsoft.com/office/powerpoint/2010/main" val="3658534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86"/>
            <a:ext cx="8420100" cy="1325868"/>
          </a:xfrm>
        </p:spPr>
        <p:txBody>
          <a:bodyPr>
            <a:normAutofit/>
          </a:bodyPr>
          <a:lstStyle/>
          <a:p>
            <a:r>
              <a:rPr lang="en-US" sz="4400" dirty="0">
                <a:cs typeface="Calibri" panose="020F0502020204030204" pitchFamily="34" charset="0"/>
              </a:rPr>
              <a:t>Legislation</a:t>
            </a:r>
            <a:r>
              <a:rPr lang="en-US" sz="4400" dirty="0"/>
              <a:t> </a:t>
            </a:r>
          </a:p>
        </p:txBody>
      </p:sp>
      <p:sp>
        <p:nvSpPr>
          <p:cNvPr id="3" name="Content Placeholder 2"/>
          <p:cNvSpPr>
            <a:spLocks noGrp="1"/>
          </p:cNvSpPr>
          <p:nvPr>
            <p:ph idx="1"/>
          </p:nvPr>
        </p:nvSpPr>
        <p:spPr>
          <a:xfrm>
            <a:off x="990600" y="1061963"/>
            <a:ext cx="7010400" cy="5715000"/>
          </a:xfrm>
        </p:spPr>
        <p:txBody>
          <a:bodyPr>
            <a:noAutofit/>
          </a:bodyPr>
          <a:lstStyle/>
          <a:p>
            <a:endParaRPr lang="en-US" sz="2800" dirty="0">
              <a:latin typeface="Constantia" panose="02030602050306030303" pitchFamily="18" charset="0"/>
            </a:endParaRPr>
          </a:p>
          <a:p>
            <a:r>
              <a:rPr lang="en-US" sz="3600" dirty="0">
                <a:latin typeface="Calibri" panose="020F0502020204030204" pitchFamily="34" charset="0"/>
                <a:cs typeface="Calibri" panose="020F0502020204030204" pitchFamily="34" charset="0"/>
              </a:rPr>
              <a:t>SROs are a vital link between the schools and community and can provide valuable resources</a:t>
            </a:r>
          </a:p>
          <a:p>
            <a:r>
              <a:rPr lang="en-US" sz="3600" dirty="0">
                <a:latin typeface="Calibri" panose="020F0502020204030204" pitchFamily="34" charset="0"/>
                <a:cs typeface="Calibri" panose="020F0502020204030204" pitchFamily="34" charset="0"/>
              </a:rPr>
              <a:t>L</a:t>
            </a:r>
            <a:r>
              <a:rPr lang="en-US" sz="3600" dirty="0">
                <a:latin typeface="Calibri" panose="020F0502020204030204" pitchFamily="34" charset="0"/>
                <a:ea typeface="Calibri" panose="020F0502020204030204" pitchFamily="34" charset="0"/>
                <a:cs typeface="Calibri" panose="020F0502020204030204" pitchFamily="34" charset="0"/>
              </a:rPr>
              <a:t>EOs/SROs are intimately familiar with the ECO and CPS processes</a:t>
            </a:r>
          </a:p>
          <a:p>
            <a:r>
              <a:rPr lang="en-US" sz="3600" dirty="0">
                <a:latin typeface="Calibri" panose="020F0502020204030204" pitchFamily="34" charset="0"/>
                <a:cs typeface="Calibri" panose="020F0502020204030204" pitchFamily="34" charset="0"/>
              </a:rPr>
              <a:t>LEOs/SROs are experienced in dealing with youth in crisis and can be a stabilizing influence</a:t>
            </a:r>
          </a:p>
          <a:p>
            <a:pPr marL="0" indent="0">
              <a:buNone/>
            </a:pPr>
            <a:r>
              <a:rPr lang="en-US" sz="2800" dirty="0">
                <a:latin typeface="Constantia" panose="02030602050306030303" pitchFamily="18" charset="0"/>
              </a:rPr>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1D835-5CF4-405E-AD6F-EB00217017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8262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normAutofit/>
          </a:bodyPr>
          <a:lstStyle/>
          <a:p>
            <a:r>
              <a:rPr lang="en-US" sz="4400" dirty="0"/>
              <a:t>MOU and Partnership Guide</a:t>
            </a:r>
          </a:p>
        </p:txBody>
      </p:sp>
      <p:pic>
        <p:nvPicPr>
          <p:cNvPr id="5" name="Content Placeholder 4"/>
          <p:cNvPicPr>
            <a:picLocks noGrp="1" noChangeAspect="1"/>
          </p:cNvPicPr>
          <p:nvPr>
            <p:ph idx="1"/>
          </p:nvPr>
        </p:nvPicPr>
        <p:blipFill>
          <a:blip r:embed="rId2"/>
          <a:stretch>
            <a:fillRect/>
          </a:stretch>
        </p:blipFill>
        <p:spPr>
          <a:xfrm>
            <a:off x="457200" y="1383348"/>
            <a:ext cx="3773708" cy="4525963"/>
          </a:xfrm>
          <a:prstGeom prst="rect">
            <a:avLst/>
          </a:prstGeom>
        </p:spPr>
      </p:pic>
      <p:sp>
        <p:nvSpPr>
          <p:cNvPr id="4" name="Slide Number Placeholder 3"/>
          <p:cNvSpPr>
            <a:spLocks noGrp="1"/>
          </p:cNvSpPr>
          <p:nvPr>
            <p:ph type="sldNum" sz="quarter" idx="12"/>
          </p:nvPr>
        </p:nvSpPr>
        <p:spPr/>
        <p:txBody>
          <a:bodyPr/>
          <a:lstStyle/>
          <a:p>
            <a:fld id="{51C1D835-5CF4-405E-AD6F-EB0021701735}" type="slidenum">
              <a:rPr lang="en-US" smtClean="0"/>
              <a:pPr/>
              <a:t>24</a:t>
            </a:fld>
            <a:endParaRPr lang="en-US" dirty="0"/>
          </a:p>
        </p:txBody>
      </p:sp>
      <p:pic>
        <p:nvPicPr>
          <p:cNvPr id="8" name="Content Placeholder 7"/>
          <p:cNvPicPr>
            <a:picLocks noChangeAspect="1"/>
          </p:cNvPicPr>
          <p:nvPr/>
        </p:nvPicPr>
        <p:blipFill>
          <a:blip r:embed="rId3"/>
          <a:stretch>
            <a:fillRect/>
          </a:stretch>
        </p:blipFill>
        <p:spPr>
          <a:xfrm>
            <a:off x="4800600" y="1383348"/>
            <a:ext cx="3868186" cy="4659789"/>
          </a:xfrm>
          <a:prstGeom prst="rect">
            <a:avLst/>
          </a:prstGeom>
        </p:spPr>
      </p:pic>
    </p:spTree>
    <p:extLst>
      <p:ext uri="{BB962C8B-B14F-4D97-AF65-F5344CB8AC3E}">
        <p14:creationId xmlns:p14="http://schemas.microsoft.com/office/powerpoint/2010/main" val="3870577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644" y="990600"/>
            <a:ext cx="8153400" cy="1638300"/>
          </a:xfrm>
          <a:ln w="31750"/>
        </p:spPr>
        <p:txBody>
          <a:bodyPr>
            <a:noAutofit/>
          </a:bodyPr>
          <a:lstStyle/>
          <a:p>
            <a:pPr algn="ctr"/>
            <a:r>
              <a:rPr lang="en-US" sz="4800" b="1" dirty="0">
                <a:latin typeface="Calibri" panose="020F0502020204030204" pitchFamily="34" charset="0"/>
                <a:cs typeface="Calibri" panose="020F0502020204030204" pitchFamily="34" charset="0"/>
              </a:rPr>
              <a:t>Building Block #4</a:t>
            </a:r>
            <a:r>
              <a:rPr lang="en-US" sz="4800" b="1" dirty="0">
                <a:latin typeface="Constantia" panose="02030602050306030303" pitchFamily="18" charset="0"/>
              </a:rPr>
              <a:t/>
            </a:r>
            <a:br>
              <a:rPr lang="en-US" sz="4800" b="1" dirty="0">
                <a:latin typeface="Constantia" panose="02030602050306030303" pitchFamily="18" charset="0"/>
              </a:rPr>
            </a:br>
            <a:endParaRPr lang="en-US" sz="4800" b="1" dirty="0">
              <a:latin typeface="Constantia" panose="02030602050306030303" pitchFamily="18" charset="0"/>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8E46A-E660-456E-8C13-E738F01C6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2726644" y="2209800"/>
            <a:ext cx="4343400" cy="1905000"/>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2955244" y="2628900"/>
            <a:ext cx="3886200" cy="1447800"/>
          </a:xfrm>
          <a:prstGeom prst="rect">
            <a:avLst/>
          </a:prstGeom>
          <a:noFill/>
        </p:spPr>
        <p:txBody>
          <a:bodyPr wrap="square" lIns="91440" tIns="45720" rIns="91440" bIns="45720">
            <a:normAutofit fontScale="92500" lnSpcReduction="20000"/>
          </a:bodyPr>
          <a:lstStyle/>
          <a:p>
            <a:pPr algn="ctr"/>
            <a:r>
              <a:rPr lang="en-US" sz="5400" b="1" cap="none" spc="0" dirty="0">
                <a:ln w="22225">
                  <a:solidFill>
                    <a:schemeClr val="accent2"/>
                  </a:solidFill>
                  <a:prstDash val="solid"/>
                </a:ln>
                <a:effectLst/>
              </a:rPr>
              <a:t>Data Collection</a:t>
            </a:r>
          </a:p>
        </p:txBody>
      </p:sp>
      <p:sp>
        <p:nvSpPr>
          <p:cNvPr id="3" name="Rectangle 2"/>
          <p:cNvSpPr/>
          <p:nvPr/>
        </p:nvSpPr>
        <p:spPr>
          <a:xfrm>
            <a:off x="2719024" y="4285676"/>
            <a:ext cx="4664756" cy="584775"/>
          </a:xfrm>
          <a:prstGeom prst="rect">
            <a:avLst/>
          </a:prstGeom>
        </p:spPr>
        <p:txBody>
          <a:bodyPr wrap="square">
            <a:spAutoFit/>
          </a:bodyPr>
          <a:lstStyle/>
          <a:p>
            <a:pPr algn="ctr"/>
            <a:r>
              <a:rPr lang="en-US" sz="3200" b="1" dirty="0">
                <a:latin typeface="Calibri" panose="020F0502020204030204" pitchFamily="34" charset="0"/>
                <a:cs typeface="Calibri" panose="020F0502020204030204" pitchFamily="34" charset="0"/>
              </a:rPr>
              <a:t>Measure to Manage</a:t>
            </a:r>
          </a:p>
        </p:txBody>
      </p:sp>
    </p:spTree>
    <p:extLst>
      <p:ext uri="{BB962C8B-B14F-4D97-AF65-F5344CB8AC3E}">
        <p14:creationId xmlns:p14="http://schemas.microsoft.com/office/powerpoint/2010/main" val="987335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t>Data Collection</a:t>
            </a:r>
          </a:p>
        </p:txBody>
      </p:sp>
      <p:sp>
        <p:nvSpPr>
          <p:cNvPr id="6" name="Content Placeholder 5"/>
          <p:cNvSpPr>
            <a:spLocks noGrp="1"/>
          </p:cNvSpPr>
          <p:nvPr>
            <p:ph idx="1"/>
          </p:nvPr>
        </p:nvSpPr>
        <p:spPr/>
        <p:txBody>
          <a:bodyPr/>
          <a:lstStyle/>
          <a:p>
            <a:pPr marL="0" indent="0">
              <a:buNone/>
            </a:pPr>
            <a:r>
              <a:rPr lang="en-US" dirty="0">
                <a:latin typeface="Constantia" panose="02030602050306030303" pitchFamily="18" charset="0"/>
              </a:rPr>
              <a:t>Annual Safety Audit Process</a:t>
            </a:r>
          </a:p>
          <a:p>
            <a:pPr marL="0" indent="0">
              <a:buNone/>
            </a:pPr>
            <a:endParaRPr lang="en-US" dirty="0"/>
          </a:p>
        </p:txBody>
      </p:sp>
      <p:pic>
        <p:nvPicPr>
          <p:cNvPr id="9" name="Picture 8"/>
          <p:cNvPicPr/>
          <p:nvPr/>
        </p:nvPicPr>
        <p:blipFill>
          <a:blip r:embed="rId3" cstate="print"/>
          <a:srcRect l="29538" t="8100" r="30535" b="4708"/>
          <a:stretch>
            <a:fillRect/>
          </a:stretch>
        </p:blipFill>
        <p:spPr bwMode="auto">
          <a:xfrm>
            <a:off x="4876800" y="2057400"/>
            <a:ext cx="3048000" cy="3810000"/>
          </a:xfrm>
          <a:prstGeom prst="rect">
            <a:avLst/>
          </a:prstGeom>
          <a:ln w="635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2057400"/>
            <a:ext cx="2895600" cy="3744976"/>
          </a:xfrm>
          <a:prstGeom prst="rect">
            <a:avLst/>
          </a:prstGeom>
        </p:spPr>
      </p:pic>
      <p:sp>
        <p:nvSpPr>
          <p:cNvPr id="11" name="Slide Number Placeholder 2"/>
          <p:cNvSpPr>
            <a:spLocks noGrp="1"/>
          </p:cNvSpPr>
          <p:nvPr>
            <p:ph type="sldNum" sz="quarter" idx="12"/>
          </p:nvPr>
        </p:nvSpPr>
        <p:spPr>
          <a:xfrm>
            <a:off x="6626626" y="6356351"/>
            <a:ext cx="2057400" cy="365125"/>
          </a:xfrm>
        </p:spPr>
        <p:txBody>
          <a:bodyPr/>
          <a:lstStyle/>
          <a:p>
            <a:fld id="{51C1D835-5CF4-405E-AD6F-EB0021701735}" type="slidenum">
              <a:rPr lang="en-US" smtClean="0"/>
              <a:pPr/>
              <a:t>26</a:t>
            </a:fld>
            <a:endParaRPr lang="en-US" dirty="0"/>
          </a:p>
        </p:txBody>
      </p:sp>
    </p:spTree>
    <p:extLst>
      <p:ext uri="{BB962C8B-B14F-4D97-AF65-F5344CB8AC3E}">
        <p14:creationId xmlns:p14="http://schemas.microsoft.com/office/powerpoint/2010/main" val="2995437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t>Data Collection</a:t>
            </a:r>
          </a:p>
        </p:txBody>
      </p:sp>
      <p:sp>
        <p:nvSpPr>
          <p:cNvPr id="4" name="Content Placeholder 3"/>
          <p:cNvSpPr>
            <a:spLocks noGrp="1"/>
          </p:cNvSpPr>
          <p:nvPr>
            <p:ph idx="1"/>
          </p:nvPr>
        </p:nvSpPr>
        <p:spPr>
          <a:xfrm>
            <a:off x="457200" y="1407542"/>
            <a:ext cx="8229600" cy="4769421"/>
          </a:xfrm>
        </p:spPr>
        <p:txBody>
          <a:bodyPr/>
          <a:lstStyle/>
          <a:p>
            <a:pPr marL="914400" lvl="2" indent="0">
              <a:buNone/>
            </a:pPr>
            <a:r>
              <a:rPr lang="en-US" sz="3600" dirty="0">
                <a:latin typeface="Calibri" panose="020F0502020204030204" pitchFamily="34" charset="0"/>
                <a:cs typeface="Calibri" panose="020F0502020204030204" pitchFamily="34" charset="0"/>
              </a:rPr>
              <a:t>Center is mandated to: </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a:p>
            <a:pPr lvl="2"/>
            <a:r>
              <a:rPr lang="en-US" sz="3600" dirty="0">
                <a:latin typeface="Calibri" panose="020F0502020204030204" pitchFamily="34" charset="0"/>
                <a:cs typeface="Calibri" panose="020F0502020204030204" pitchFamily="34" charset="0"/>
              </a:rPr>
              <a:t>collect, analyze, and disseminate various Virginia school safety data, (§ </a:t>
            </a:r>
            <a:r>
              <a:rPr lang="en-US" sz="3600" dirty="0">
                <a:latin typeface="Calibri" panose="020F0502020204030204" pitchFamily="34" charset="0"/>
                <a:cs typeface="Calibri" panose="020F0502020204030204" pitchFamily="34" charset="0"/>
                <a:hlinkClick r:id="rId3"/>
              </a:rPr>
              <a:t>22.1-279.8</a:t>
            </a:r>
            <a:r>
              <a:rPr lang="en-US" sz="3600" dirty="0">
                <a:latin typeface="Calibri" panose="020F0502020204030204" pitchFamily="34" charset="0"/>
                <a:cs typeface="Calibri" panose="020F0502020204030204" pitchFamily="34" charset="0"/>
              </a:rPr>
              <a:t>),</a:t>
            </a:r>
          </a:p>
          <a:p>
            <a:pPr lvl="2"/>
            <a:r>
              <a:rPr lang="en-US" sz="3600" dirty="0">
                <a:latin typeface="Calibri" panose="020F0502020204030204" pitchFamily="34" charset="0"/>
                <a:cs typeface="Calibri" panose="020F0502020204030204" pitchFamily="34" charset="0"/>
              </a:rPr>
              <a:t>collect quantitative data from threat assessment teams (§ 22.1-79.4. E)</a:t>
            </a:r>
          </a:p>
          <a:p>
            <a:endParaRPr lang="en-US" dirty="0"/>
          </a:p>
        </p:txBody>
      </p:sp>
      <p:sp>
        <p:nvSpPr>
          <p:cNvPr id="10" name="Slide Number Placeholder 2"/>
          <p:cNvSpPr>
            <a:spLocks noGrp="1"/>
          </p:cNvSpPr>
          <p:nvPr>
            <p:ph type="sldNum" sz="quarter" idx="12"/>
          </p:nvPr>
        </p:nvSpPr>
        <p:spPr>
          <a:xfrm>
            <a:off x="6626626" y="6356351"/>
            <a:ext cx="2057400" cy="365125"/>
          </a:xfrm>
        </p:spPr>
        <p:txBody>
          <a:bodyPr/>
          <a:lstStyle/>
          <a:p>
            <a:fld id="{51C1D835-5CF4-405E-AD6F-EB0021701735}" type="slidenum">
              <a:rPr lang="en-US" smtClean="0"/>
              <a:pPr/>
              <a:t>27</a:t>
            </a:fld>
            <a:endParaRPr lang="en-US" dirty="0"/>
          </a:p>
        </p:txBody>
      </p:sp>
    </p:spTree>
    <p:extLst>
      <p:ext uri="{BB962C8B-B14F-4D97-AF65-F5344CB8AC3E}">
        <p14:creationId xmlns:p14="http://schemas.microsoft.com/office/powerpoint/2010/main" val="2305121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t>Data Collection</a:t>
            </a:r>
          </a:p>
        </p:txBody>
      </p:sp>
      <p:sp>
        <p:nvSpPr>
          <p:cNvPr id="12" name="Content Placeholder 11"/>
          <p:cNvSpPr>
            <a:spLocks noGrp="1"/>
          </p:cNvSpPr>
          <p:nvPr>
            <p:ph idx="1"/>
          </p:nvPr>
        </p:nvSpPr>
        <p:spPr/>
        <p:txBody>
          <a:bodyPr/>
          <a:lstStyle/>
          <a:p>
            <a:r>
              <a:rPr lang="en-US" dirty="0"/>
              <a:t>Safety Audit</a:t>
            </a:r>
          </a:p>
          <a:p>
            <a:pPr lvl="1"/>
            <a:r>
              <a:rPr lang="en-US" dirty="0"/>
              <a:t>“a written assessment of the safety conditions in each public school to </a:t>
            </a:r>
          </a:p>
          <a:p>
            <a:pPr lvl="2"/>
            <a:r>
              <a:rPr lang="en-US" dirty="0"/>
              <a:t>(</a:t>
            </a:r>
            <a:r>
              <a:rPr lang="en-US" dirty="0" err="1"/>
              <a:t>i</a:t>
            </a:r>
            <a:r>
              <a:rPr lang="en-US" dirty="0"/>
              <a:t>) identify and if necessary, develop solutions for physical safety concerns, including building security issues and </a:t>
            </a:r>
          </a:p>
          <a:p>
            <a:pPr lvl="2"/>
            <a:r>
              <a:rPr lang="en-US" dirty="0"/>
              <a:t>(ii) identify and evaluate any patterns of student safety concerns occurring on school property or at school sponsored events. </a:t>
            </a:r>
          </a:p>
          <a:p>
            <a:r>
              <a:rPr lang="en-US" dirty="0"/>
              <a:t>Audit data provides picture of school safety in Virginia</a:t>
            </a:r>
          </a:p>
          <a:p>
            <a:endParaRPr lang="en-US" dirty="0"/>
          </a:p>
          <a:p>
            <a:r>
              <a:rPr lang="en-US" dirty="0"/>
              <a:t>Drives best practices and improve school safety for school administrators and first responders</a:t>
            </a:r>
          </a:p>
          <a:p>
            <a:pPr lvl="2"/>
            <a:endParaRPr lang="en-US" dirty="0"/>
          </a:p>
          <a:p>
            <a:endParaRPr lang="en-US" dirty="0"/>
          </a:p>
        </p:txBody>
      </p:sp>
      <p:sp>
        <p:nvSpPr>
          <p:cNvPr id="16" name="Slide Number Placeholder 2"/>
          <p:cNvSpPr>
            <a:spLocks noGrp="1"/>
          </p:cNvSpPr>
          <p:nvPr>
            <p:ph type="sldNum" sz="quarter" idx="12"/>
          </p:nvPr>
        </p:nvSpPr>
        <p:spPr>
          <a:xfrm>
            <a:off x="6626626" y="6356351"/>
            <a:ext cx="2057400" cy="365125"/>
          </a:xfrm>
        </p:spPr>
        <p:txBody>
          <a:bodyPr/>
          <a:lstStyle/>
          <a:p>
            <a:fld id="{51C1D835-5CF4-405E-AD6F-EB0021701735}" type="slidenum">
              <a:rPr lang="en-US" smtClean="0"/>
              <a:pPr/>
              <a:t>28</a:t>
            </a:fld>
            <a:endParaRPr lang="en-US" dirty="0"/>
          </a:p>
        </p:txBody>
      </p:sp>
    </p:spTree>
    <p:extLst>
      <p:ext uri="{BB962C8B-B14F-4D97-AF65-F5344CB8AC3E}">
        <p14:creationId xmlns:p14="http://schemas.microsoft.com/office/powerpoint/2010/main" val="113366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a:t>
            </a:r>
          </a:p>
        </p:txBody>
      </p:sp>
      <p:sp>
        <p:nvSpPr>
          <p:cNvPr id="3" name="Content Placeholder 2"/>
          <p:cNvSpPr>
            <a:spLocks noGrp="1"/>
          </p:cNvSpPr>
          <p:nvPr>
            <p:ph idx="1"/>
          </p:nvPr>
        </p:nvSpPr>
        <p:spPr/>
        <p:txBody>
          <a:bodyPr/>
          <a:lstStyle/>
          <a:p>
            <a:r>
              <a:rPr lang="en-US" dirty="0"/>
              <a:t>Virginia School Safety Survey (completed online annually)</a:t>
            </a:r>
          </a:p>
          <a:p>
            <a:r>
              <a:rPr lang="en-US" dirty="0"/>
              <a:t>Division Level Survey</a:t>
            </a:r>
          </a:p>
          <a:p>
            <a:r>
              <a:rPr lang="en-US" dirty="0"/>
              <a:t>Virginia School Crisis Management Plan Review and Certification (annually by August 31)</a:t>
            </a:r>
          </a:p>
          <a:p>
            <a:r>
              <a:rPr lang="en-US" dirty="0"/>
              <a:t>Virginia Secondary School Climate Survey </a:t>
            </a:r>
          </a:p>
          <a:p>
            <a:r>
              <a:rPr lang="en-US" dirty="0"/>
              <a:t>School Safety Inspection Checklist Certification </a:t>
            </a:r>
          </a:p>
          <a:p>
            <a:pPr lvl="1"/>
            <a:endParaRPr lang="en-US" dirty="0"/>
          </a:p>
          <a:p>
            <a:pPr lvl="1"/>
            <a:endParaRPr lang="en-US" dirty="0"/>
          </a:p>
          <a:p>
            <a:endParaRPr lang="en-US" dirty="0"/>
          </a:p>
        </p:txBody>
      </p:sp>
      <p:sp>
        <p:nvSpPr>
          <p:cNvPr id="6" name="Slide Number Placeholder 5"/>
          <p:cNvSpPr>
            <a:spLocks noGrp="1"/>
          </p:cNvSpPr>
          <p:nvPr>
            <p:ph type="sldNum" sz="quarter" idx="12"/>
          </p:nvPr>
        </p:nvSpPr>
        <p:spPr/>
        <p:txBody>
          <a:bodyPr/>
          <a:lstStyle/>
          <a:p>
            <a:fld id="{51C1D835-5CF4-405E-AD6F-EB0021701735}" type="slidenum">
              <a:rPr lang="en-US" smtClean="0"/>
              <a:pPr/>
              <a:t>29</a:t>
            </a:fld>
            <a:endParaRPr lang="en-US" dirty="0"/>
          </a:p>
        </p:txBody>
      </p:sp>
    </p:spTree>
    <p:extLst>
      <p:ext uri="{BB962C8B-B14F-4D97-AF65-F5344CB8AC3E}">
        <p14:creationId xmlns:p14="http://schemas.microsoft.com/office/powerpoint/2010/main" val="3496406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05286" y="3969993"/>
            <a:ext cx="2778527" cy="1905000"/>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Successful </a:t>
            </a:r>
            <a:r>
              <a:rPr lang="en-US" dirty="0" smtClean="0"/>
              <a:t>Safe School Programs </a:t>
            </a:r>
            <a:endParaRPr lang="en-US" dirty="0"/>
          </a:p>
        </p:txBody>
      </p:sp>
      <p:sp>
        <p:nvSpPr>
          <p:cNvPr id="4" name="Slide Number Placeholder 3"/>
          <p:cNvSpPr>
            <a:spLocks noGrp="1"/>
          </p:cNvSpPr>
          <p:nvPr>
            <p:ph type="sldNum" sz="quarter" idx="12"/>
          </p:nvPr>
        </p:nvSpPr>
        <p:spPr/>
        <p:txBody>
          <a:bodyPr/>
          <a:lstStyle/>
          <a:p>
            <a:fld id="{51C1D835-5CF4-405E-AD6F-EB0021701735}" type="slidenum">
              <a:rPr lang="en-US" smtClean="0"/>
              <a:pPr/>
              <a:t>3</a:t>
            </a:fld>
            <a:endParaRPr lang="en-US" dirty="0"/>
          </a:p>
        </p:txBody>
      </p:sp>
      <p:sp>
        <p:nvSpPr>
          <p:cNvPr id="5" name="Rectangle 4"/>
          <p:cNvSpPr/>
          <p:nvPr/>
        </p:nvSpPr>
        <p:spPr>
          <a:xfrm>
            <a:off x="304800" y="3970703"/>
            <a:ext cx="2946825" cy="19050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24848" y="1703261"/>
            <a:ext cx="3581401" cy="1934997"/>
          </a:xfrm>
          <a:prstGeom prst="rec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p:nvSpPr>
        <p:spPr>
          <a:xfrm>
            <a:off x="770455" y="4135844"/>
            <a:ext cx="2555293" cy="1739799"/>
          </a:xfrm>
          <a:prstGeom prst="rect">
            <a:avLst/>
          </a:prstGeom>
          <a:noFill/>
        </p:spPr>
        <p:txBody>
          <a:bodyPr wrap="square" lIns="91440" tIns="45720" rIns="91440" bIns="45720">
            <a:normAutofit fontScale="55000" lnSpcReduction="20000"/>
          </a:bodyPr>
          <a:lstStyle/>
          <a:p>
            <a:pPr algn="ctr"/>
            <a:r>
              <a:rPr lang="en-US" sz="5400" b="1" cap="none" spc="0" dirty="0">
                <a:ln w="22225">
                  <a:solidFill>
                    <a:schemeClr val="accent2"/>
                  </a:solidFill>
                  <a:prstDash val="solid"/>
                </a:ln>
                <a:effectLst/>
              </a:rPr>
              <a:t>Strong school - law enforcement partnership</a:t>
            </a:r>
          </a:p>
        </p:txBody>
      </p:sp>
      <p:sp>
        <p:nvSpPr>
          <p:cNvPr id="11" name="Rectangle 10"/>
          <p:cNvSpPr/>
          <p:nvPr/>
        </p:nvSpPr>
        <p:spPr>
          <a:xfrm>
            <a:off x="3431569" y="3821961"/>
            <a:ext cx="535724"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2" name="Rectangle 11"/>
          <p:cNvSpPr/>
          <p:nvPr/>
        </p:nvSpPr>
        <p:spPr>
          <a:xfrm>
            <a:off x="294636" y="3783390"/>
            <a:ext cx="535724"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8" name="Rectangle 17"/>
          <p:cNvSpPr/>
          <p:nvPr/>
        </p:nvSpPr>
        <p:spPr>
          <a:xfrm>
            <a:off x="6280194" y="3959934"/>
            <a:ext cx="2687510" cy="1905000"/>
          </a:xfrm>
          <a:prstGeom prst="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63292" y="1712190"/>
            <a:ext cx="3340191" cy="1905000"/>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Rectangle 21"/>
          <p:cNvSpPr/>
          <p:nvPr/>
        </p:nvSpPr>
        <p:spPr>
          <a:xfrm>
            <a:off x="1063292" y="1595703"/>
            <a:ext cx="535724"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3" name="Rectangle 22"/>
          <p:cNvSpPr/>
          <p:nvPr/>
        </p:nvSpPr>
        <p:spPr>
          <a:xfrm>
            <a:off x="6321128" y="3892590"/>
            <a:ext cx="535724"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5</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4" name="Rectangle 23"/>
          <p:cNvSpPr/>
          <p:nvPr/>
        </p:nvSpPr>
        <p:spPr>
          <a:xfrm>
            <a:off x="4876800" y="2590800"/>
            <a:ext cx="3477499" cy="1453083"/>
          </a:xfrm>
          <a:prstGeom prst="rect">
            <a:avLst/>
          </a:prstGeom>
          <a:noFill/>
        </p:spPr>
        <p:txBody>
          <a:bodyPr wrap="square" lIns="91440" tIns="45720" rIns="91440" bIns="45720">
            <a:normAutofit/>
          </a:bodyPr>
          <a:lstStyle/>
          <a:p>
            <a:pPr algn="ctr"/>
            <a:r>
              <a:rPr lang="en-US" sz="4400" b="1" dirty="0">
                <a:ln w="22225">
                  <a:solidFill>
                    <a:schemeClr val="accent2"/>
                  </a:solidFill>
                  <a:prstDash val="solid"/>
                </a:ln>
              </a:rPr>
              <a:t>Relationships</a:t>
            </a:r>
            <a:endParaRPr lang="en-US" sz="4400" b="1" cap="none" spc="0" dirty="0">
              <a:ln w="22225">
                <a:solidFill>
                  <a:schemeClr val="accent2"/>
                </a:solidFill>
                <a:prstDash val="solid"/>
              </a:ln>
              <a:effectLst/>
            </a:endParaRPr>
          </a:p>
        </p:txBody>
      </p:sp>
      <p:sp>
        <p:nvSpPr>
          <p:cNvPr id="26" name="Rectangle 25"/>
          <p:cNvSpPr/>
          <p:nvPr/>
        </p:nvSpPr>
        <p:spPr>
          <a:xfrm>
            <a:off x="4824848" y="1703260"/>
            <a:ext cx="535724"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p>
        </p:txBody>
      </p:sp>
      <p:sp>
        <p:nvSpPr>
          <p:cNvPr id="28" name="Rectangle 27"/>
          <p:cNvSpPr/>
          <p:nvPr/>
        </p:nvSpPr>
        <p:spPr>
          <a:xfrm>
            <a:off x="1366457" y="2590800"/>
            <a:ext cx="2866458" cy="1357731"/>
          </a:xfrm>
          <a:prstGeom prst="rect">
            <a:avLst/>
          </a:prstGeom>
          <a:noFill/>
        </p:spPr>
        <p:txBody>
          <a:bodyPr wrap="square" lIns="91440" tIns="45720" rIns="91440" bIns="45720">
            <a:normAutofit fontScale="92500"/>
          </a:bodyPr>
          <a:lstStyle/>
          <a:p>
            <a:pPr algn="ctr"/>
            <a:r>
              <a:rPr lang="en-US" sz="4800" b="1" cap="none" spc="0" dirty="0">
                <a:ln w="22225">
                  <a:solidFill>
                    <a:schemeClr val="accent2"/>
                  </a:solidFill>
                  <a:prstDash val="solid"/>
                </a:ln>
                <a:effectLst/>
              </a:rPr>
              <a:t>Legislation</a:t>
            </a:r>
          </a:p>
        </p:txBody>
      </p:sp>
      <p:sp>
        <p:nvSpPr>
          <p:cNvPr id="29" name="Rectangle 28"/>
          <p:cNvSpPr/>
          <p:nvPr/>
        </p:nvSpPr>
        <p:spPr>
          <a:xfrm>
            <a:off x="3495175" y="4392822"/>
            <a:ext cx="2555293" cy="1310747"/>
          </a:xfrm>
          <a:prstGeom prst="rect">
            <a:avLst/>
          </a:prstGeom>
          <a:noFill/>
        </p:spPr>
        <p:txBody>
          <a:bodyPr wrap="square" lIns="91440" tIns="45720" rIns="91440" bIns="45720">
            <a:normAutofit fontScale="77500" lnSpcReduction="20000"/>
          </a:bodyPr>
          <a:lstStyle/>
          <a:p>
            <a:pPr algn="ctr"/>
            <a:r>
              <a:rPr lang="en-US" sz="5400" b="1" cap="none" spc="0" dirty="0">
                <a:ln w="22225">
                  <a:solidFill>
                    <a:schemeClr val="accent2"/>
                  </a:solidFill>
                  <a:prstDash val="solid"/>
                </a:ln>
                <a:effectLst/>
              </a:rPr>
              <a:t>Data Collection</a:t>
            </a:r>
          </a:p>
        </p:txBody>
      </p:sp>
      <p:sp>
        <p:nvSpPr>
          <p:cNvPr id="30" name="Rectangle 29"/>
          <p:cNvSpPr/>
          <p:nvPr/>
        </p:nvSpPr>
        <p:spPr>
          <a:xfrm>
            <a:off x="6543051" y="4298215"/>
            <a:ext cx="2435602" cy="1447861"/>
          </a:xfrm>
          <a:prstGeom prst="rect">
            <a:avLst/>
          </a:prstGeom>
          <a:noFill/>
        </p:spPr>
        <p:txBody>
          <a:bodyPr wrap="square" lIns="91440" tIns="45720" rIns="91440" bIns="45720">
            <a:normAutofit fontScale="62500" lnSpcReduction="20000"/>
          </a:bodyPr>
          <a:lstStyle/>
          <a:p>
            <a:pPr algn="ctr"/>
            <a:r>
              <a:rPr lang="en-US" sz="5400" b="1" cap="none" spc="0" dirty="0">
                <a:ln w="22225">
                  <a:solidFill>
                    <a:schemeClr val="accent2"/>
                  </a:solidFill>
                  <a:prstDash val="solid"/>
                </a:ln>
                <a:effectLst/>
              </a:rPr>
              <a:t>Positive School Climate</a:t>
            </a:r>
          </a:p>
        </p:txBody>
      </p:sp>
    </p:spTree>
    <p:extLst>
      <p:ext uri="{BB962C8B-B14F-4D97-AF65-F5344CB8AC3E}">
        <p14:creationId xmlns:p14="http://schemas.microsoft.com/office/powerpoint/2010/main" val="988388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Threat Assessment Data </a:t>
            </a:r>
          </a:p>
        </p:txBody>
      </p:sp>
      <p:sp>
        <p:nvSpPr>
          <p:cNvPr id="3" name="Content Placeholder 2"/>
          <p:cNvSpPr>
            <a:spLocks noGrp="1"/>
          </p:cNvSpPr>
          <p:nvPr>
            <p:ph idx="1"/>
          </p:nvPr>
        </p:nvSpPr>
        <p:spPr/>
        <p:txBody>
          <a:bodyPr/>
          <a:lstStyle/>
          <a:p>
            <a:pPr lvl="0"/>
            <a:r>
              <a:rPr lang="en-US" dirty="0"/>
              <a:t>Collected annually via the Virginia School Safety Survey conducted by VCSCS at DCJS</a:t>
            </a:r>
          </a:p>
          <a:p>
            <a:pPr lvl="0"/>
            <a:endParaRPr lang="en-US" dirty="0"/>
          </a:p>
          <a:p>
            <a:pPr lvl="0"/>
            <a:r>
              <a:rPr lang="en-US" dirty="0"/>
              <a:t>2004–2005 through 2018-2019</a:t>
            </a:r>
          </a:p>
        </p:txBody>
      </p:sp>
      <p:sp>
        <p:nvSpPr>
          <p:cNvPr id="4" name="Slide Number Placeholder 3"/>
          <p:cNvSpPr>
            <a:spLocks noGrp="1"/>
          </p:cNvSpPr>
          <p:nvPr>
            <p:ph type="sldNum" sz="quarter" idx="12"/>
          </p:nvPr>
        </p:nvSpPr>
        <p:spPr/>
        <p:txBody>
          <a:bodyPr/>
          <a:lstStyle/>
          <a:p>
            <a:pPr lvl="0"/>
            <a:fld id="{51C1D835-5CF4-405E-AD6F-EB0021701735}" type="slidenum">
              <a:rPr lang="en-US" noProof="0" smtClean="0"/>
              <a:pPr lvl="0"/>
              <a:t>30</a:t>
            </a:fld>
            <a:endParaRPr lang="en-US" noProof="0" dirty="0"/>
          </a:p>
        </p:txBody>
      </p:sp>
    </p:spTree>
    <p:extLst>
      <p:ext uri="{BB962C8B-B14F-4D97-AF65-F5344CB8AC3E}">
        <p14:creationId xmlns:p14="http://schemas.microsoft.com/office/powerpoint/2010/main" val="4207251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Threat Assessment Data </a:t>
            </a:r>
          </a:p>
        </p:txBody>
      </p:sp>
      <p:sp>
        <p:nvSpPr>
          <p:cNvPr id="3" name="Content Placeholder 2"/>
          <p:cNvSpPr>
            <a:spLocks noGrp="1"/>
          </p:cNvSpPr>
          <p:nvPr>
            <p:ph idx="1"/>
          </p:nvPr>
        </p:nvSpPr>
        <p:spPr/>
        <p:txBody>
          <a:bodyPr/>
          <a:lstStyle/>
          <a:p>
            <a:pPr lvl="0"/>
            <a:r>
              <a:rPr lang="en-US" dirty="0"/>
              <a:t>Types of threat assessment (TA) data collected:</a:t>
            </a:r>
          </a:p>
          <a:p>
            <a:pPr lvl="1"/>
            <a:r>
              <a:rPr lang="en-US" dirty="0"/>
              <a:t>TA teams (membership, expertise, frequency of meetings, training, etc.)</a:t>
            </a:r>
          </a:p>
          <a:p>
            <a:pPr lvl="1"/>
            <a:r>
              <a:rPr lang="en-US" dirty="0"/>
              <a:t>TA records (storage of TA records)</a:t>
            </a:r>
          </a:p>
          <a:p>
            <a:pPr lvl="1"/>
            <a:r>
              <a:rPr lang="en-US" dirty="0"/>
              <a:t>Threat reporting methods</a:t>
            </a:r>
          </a:p>
          <a:p>
            <a:pPr lvl="1"/>
            <a:r>
              <a:rPr lang="en-US" dirty="0"/>
              <a:t>TA training/information for school staff</a:t>
            </a:r>
          </a:p>
          <a:p>
            <a:pPr lvl="1"/>
            <a:r>
              <a:rPr lang="en-US" dirty="0"/>
              <a:t>Number/types of TAs conducted</a:t>
            </a:r>
          </a:p>
          <a:p>
            <a:pPr lvl="1"/>
            <a:r>
              <a:rPr lang="en-US" dirty="0"/>
              <a:t>Case data</a:t>
            </a:r>
          </a:p>
        </p:txBody>
      </p:sp>
      <p:sp>
        <p:nvSpPr>
          <p:cNvPr id="4" name="Slide Number Placeholder 3"/>
          <p:cNvSpPr>
            <a:spLocks noGrp="1"/>
          </p:cNvSpPr>
          <p:nvPr>
            <p:ph type="sldNum" sz="quarter" idx="12"/>
          </p:nvPr>
        </p:nvSpPr>
        <p:spPr/>
        <p:txBody>
          <a:bodyPr/>
          <a:lstStyle/>
          <a:p>
            <a:pPr lvl="0"/>
            <a:fld id="{51C1D835-5CF4-405E-AD6F-EB0021701735}" type="slidenum">
              <a:rPr lang="en-US" noProof="0" smtClean="0"/>
              <a:pPr lvl="0"/>
              <a:t>31</a:t>
            </a:fld>
            <a:endParaRPr lang="en-US" noProof="0" dirty="0"/>
          </a:p>
        </p:txBody>
      </p:sp>
    </p:spTree>
    <p:extLst>
      <p:ext uri="{BB962C8B-B14F-4D97-AF65-F5344CB8AC3E}">
        <p14:creationId xmlns:p14="http://schemas.microsoft.com/office/powerpoint/2010/main" val="1929715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7319"/>
            <a:ext cx="8915400" cy="1143000"/>
          </a:xfrm>
        </p:spPr>
        <p:txBody>
          <a:bodyPr>
            <a:normAutofit/>
          </a:bodyPr>
          <a:lstStyle/>
          <a:p>
            <a:r>
              <a:rPr lang="en-US" sz="4400" dirty="0"/>
              <a:t>Threat Assessment Data  </a:t>
            </a:r>
          </a:p>
        </p:txBody>
      </p:sp>
      <p:sp>
        <p:nvSpPr>
          <p:cNvPr id="3" name="Content Placeholder 2"/>
          <p:cNvSpPr>
            <a:spLocks noGrp="1"/>
          </p:cNvSpPr>
          <p:nvPr>
            <p:ph idx="1"/>
          </p:nvPr>
        </p:nvSpPr>
        <p:spPr>
          <a:xfrm>
            <a:off x="914400" y="1166201"/>
            <a:ext cx="7010400" cy="4548799"/>
          </a:xfrm>
        </p:spPr>
        <p:txBody>
          <a:bodyPr>
            <a:normAutofit/>
          </a:bodyPr>
          <a:lstStyle/>
          <a:p>
            <a:pPr marL="0" indent="0">
              <a:buNone/>
            </a:pPr>
            <a:r>
              <a:rPr lang="en-US" sz="3600" b="1" dirty="0">
                <a:latin typeface="Calibri" panose="020F0502020204030204" pitchFamily="34" charset="0"/>
                <a:cs typeface="Calibri" panose="020F0502020204030204" pitchFamily="34" charset="0"/>
              </a:rPr>
              <a:t>Number of threats (2017-2018)</a:t>
            </a:r>
          </a:p>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1,563 schools (</a:t>
            </a:r>
            <a:r>
              <a:rPr lang="en-US" sz="3600" b="1" dirty="0">
                <a:latin typeface="Calibri" panose="020F0502020204030204" pitchFamily="34" charset="0"/>
                <a:cs typeface="Calibri" panose="020F0502020204030204" pitchFamily="34" charset="0"/>
              </a:rPr>
              <a:t>80%</a:t>
            </a:r>
            <a:r>
              <a:rPr lang="en-US" sz="3600" dirty="0">
                <a:latin typeface="Calibri" panose="020F0502020204030204" pitchFamily="34" charset="0"/>
                <a:cs typeface="Calibri" panose="020F0502020204030204" pitchFamily="34" charset="0"/>
              </a:rPr>
              <a:t>) reported conducting one or more threat assessments for a total of </a:t>
            </a:r>
            <a:r>
              <a:rPr lang="en-US" sz="3600" b="1" dirty="0">
                <a:latin typeface="Calibri" panose="020F0502020204030204" pitchFamily="34" charset="0"/>
                <a:cs typeface="Calibri" panose="020F0502020204030204" pitchFamily="34" charset="0"/>
              </a:rPr>
              <a:t>14,869</a:t>
            </a:r>
            <a:r>
              <a:rPr lang="en-US" sz="3600" dirty="0">
                <a:latin typeface="Calibri" panose="020F0502020204030204" pitchFamily="34" charset="0"/>
                <a:cs typeface="Calibri" panose="020F0502020204030204" pitchFamily="34" charset="0"/>
              </a:rPr>
              <a:t> threat assessments conducted in 2017-2018</a:t>
            </a:r>
          </a:p>
          <a:p>
            <a:pPr marL="0" indent="0">
              <a:buNone/>
            </a:pPr>
            <a:r>
              <a:rPr lang="en-US" sz="3600" dirty="0">
                <a:latin typeface="Calibri" panose="020F0502020204030204" pitchFamily="34" charset="0"/>
                <a:cs typeface="Calibri" panose="020F0502020204030204" pitchFamily="34" charset="0"/>
              </a:rPr>
              <a:t> </a:t>
            </a:r>
          </a:p>
          <a:p>
            <a:pPr marL="0" indent="0">
              <a:buNone/>
            </a:pPr>
            <a:endParaRPr lang="en-US" dirty="0">
              <a:latin typeface="Constantia" panose="02030602050306030303"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1D835-5CF4-405E-AD6F-EB00217017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432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7319"/>
            <a:ext cx="8915400" cy="1143000"/>
          </a:xfrm>
        </p:spPr>
        <p:txBody>
          <a:bodyPr>
            <a:normAutofit/>
          </a:bodyPr>
          <a:lstStyle/>
          <a:p>
            <a:r>
              <a:rPr lang="en-US" sz="4400" dirty="0"/>
              <a:t>Threat Assessment Data  </a:t>
            </a:r>
          </a:p>
        </p:txBody>
      </p:sp>
      <p:sp>
        <p:nvSpPr>
          <p:cNvPr id="3" name="Content Placeholder 2"/>
          <p:cNvSpPr>
            <a:spLocks noGrp="1"/>
          </p:cNvSpPr>
          <p:nvPr>
            <p:ph idx="1"/>
          </p:nvPr>
        </p:nvSpPr>
        <p:spPr>
          <a:xfrm>
            <a:off x="914400" y="1166201"/>
            <a:ext cx="7010400" cy="4548799"/>
          </a:xfrm>
          <a:solidFill>
            <a:schemeClr val="bg1"/>
          </a:solidFill>
        </p:spPr>
        <p:txBody>
          <a:bodyPr>
            <a:normAutofit/>
          </a:bodyPr>
          <a:lstStyle/>
          <a:p>
            <a:pPr marL="0" indent="0">
              <a:buNone/>
            </a:pPr>
            <a:r>
              <a:rPr lang="en-US" sz="3600" b="1" dirty="0">
                <a:latin typeface="Calibri" panose="020F0502020204030204" pitchFamily="34" charset="0"/>
                <a:cs typeface="Calibri" panose="020F0502020204030204" pitchFamily="34" charset="0"/>
              </a:rPr>
              <a:t>Number of threats (2018-2019)</a:t>
            </a:r>
          </a:p>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1,539 schools (</a:t>
            </a:r>
            <a:r>
              <a:rPr lang="en-US" sz="3600" b="1" dirty="0">
                <a:latin typeface="Calibri" panose="020F0502020204030204" pitchFamily="34" charset="0"/>
                <a:cs typeface="Calibri" panose="020F0502020204030204" pitchFamily="34" charset="0"/>
              </a:rPr>
              <a:t>78%</a:t>
            </a:r>
            <a:r>
              <a:rPr lang="en-US" sz="3600" dirty="0">
                <a:latin typeface="Calibri" panose="020F0502020204030204" pitchFamily="34" charset="0"/>
                <a:cs typeface="Calibri" panose="020F0502020204030204" pitchFamily="34" charset="0"/>
              </a:rPr>
              <a:t>) reported conducting one or more threat assessments for a total of </a:t>
            </a:r>
            <a:r>
              <a:rPr lang="en-US" sz="3600" b="1" dirty="0">
                <a:latin typeface="Calibri" panose="020F0502020204030204" pitchFamily="34" charset="0"/>
                <a:cs typeface="Calibri" panose="020F0502020204030204" pitchFamily="34" charset="0"/>
              </a:rPr>
              <a:t>16,573</a:t>
            </a:r>
            <a:r>
              <a:rPr lang="en-US" sz="3600" dirty="0">
                <a:latin typeface="Calibri" panose="020F0502020204030204" pitchFamily="34" charset="0"/>
                <a:cs typeface="Calibri" panose="020F0502020204030204" pitchFamily="34" charset="0"/>
              </a:rPr>
              <a:t> threat assessments conducted in 2018-2019</a:t>
            </a:r>
          </a:p>
          <a:p>
            <a:pPr marL="0" indent="0">
              <a:buNone/>
            </a:pPr>
            <a:r>
              <a:rPr lang="en-US" sz="3600" dirty="0">
                <a:latin typeface="Calibri" panose="020F0502020204030204" pitchFamily="34" charset="0"/>
                <a:cs typeface="Calibri" panose="020F0502020204030204" pitchFamily="34" charset="0"/>
              </a:rPr>
              <a:t> </a:t>
            </a:r>
          </a:p>
          <a:p>
            <a:pPr marL="0" indent="0">
              <a:buNone/>
            </a:pPr>
            <a:endParaRPr lang="en-US" dirty="0">
              <a:latin typeface="Constantia" panose="02030602050306030303"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1D835-5CF4-405E-AD6F-EB00217017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0239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55273" y="990600"/>
            <a:ext cx="6781800" cy="133748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baseline="0">
                <a:solidFill>
                  <a:schemeClr val="tx1"/>
                </a:solidFill>
                <a:latin typeface="Arial" pitchFamily="34" charset="0"/>
                <a:ea typeface="+mj-ea"/>
                <a:cs typeface="Arial" pitchFamily="34" charset="0"/>
              </a:defRPr>
            </a:lvl1pPr>
          </a:lstStyle>
          <a:p>
            <a:pPr algn="r"/>
            <a:endParaRPr lang="en-US" sz="3600" dirty="0">
              <a:latin typeface="Constantia" panose="02030602050306030303" pitchFamily="18" charset="0"/>
            </a:endParaRPr>
          </a:p>
        </p:txBody>
      </p:sp>
      <p:sp>
        <p:nvSpPr>
          <p:cNvPr id="4" name="Title 3"/>
          <p:cNvSpPr>
            <a:spLocks noGrp="1"/>
          </p:cNvSpPr>
          <p:nvPr>
            <p:ph type="title"/>
          </p:nvPr>
        </p:nvSpPr>
        <p:spPr>
          <a:xfrm>
            <a:off x="381000" y="152400"/>
            <a:ext cx="8305800" cy="1259151"/>
          </a:xfrm>
        </p:spPr>
        <p:txBody>
          <a:bodyPr/>
          <a:lstStyle/>
          <a:p>
            <a:r>
              <a:rPr lang="en-US" sz="4400" dirty="0"/>
              <a:t>Number of Threat Assessments</a:t>
            </a:r>
          </a:p>
        </p:txBody>
      </p:sp>
      <p:sp>
        <p:nvSpPr>
          <p:cNvPr id="6" name="Slide Number Placeholder 2"/>
          <p:cNvSpPr>
            <a:spLocks noGrp="1"/>
          </p:cNvSpPr>
          <p:nvPr>
            <p:ph type="sldNum" sz="quarter" idx="12"/>
          </p:nvPr>
        </p:nvSpPr>
        <p:spPr/>
        <p:txBody>
          <a:bodyPr/>
          <a:lstStyle/>
          <a:p>
            <a:fld id="{51C1D835-5CF4-405E-AD6F-EB0021701735}" type="slidenum">
              <a:rPr lang="en-US" smtClean="0"/>
              <a:pPr/>
              <a:t>34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78834823"/>
              </p:ext>
            </p:extLst>
          </p:nvPr>
        </p:nvGraphicFramePr>
        <p:xfrm>
          <a:off x="457200" y="1443082"/>
          <a:ext cx="7363968" cy="4490662"/>
        </p:xfrm>
        <a:graphic>
          <a:graphicData uri="http://schemas.openxmlformats.org/drawingml/2006/table">
            <a:tbl>
              <a:tblPr firstRow="1" firstCol="1" bandRow="1">
                <a:tableStyleId>{5940675A-B579-460E-94D1-54222C63F5DA}</a:tableStyleId>
              </a:tblPr>
              <a:tblGrid>
                <a:gridCol w="902208">
                  <a:extLst>
                    <a:ext uri="{9D8B030D-6E8A-4147-A177-3AD203B41FA5}">
                      <a16:colId xmlns:a16="http://schemas.microsoft.com/office/drawing/2014/main" val="4084245899"/>
                    </a:ext>
                  </a:extLst>
                </a:gridCol>
                <a:gridCol w="1615440">
                  <a:extLst>
                    <a:ext uri="{9D8B030D-6E8A-4147-A177-3AD203B41FA5}">
                      <a16:colId xmlns:a16="http://schemas.microsoft.com/office/drawing/2014/main" val="2469810795"/>
                    </a:ext>
                  </a:extLst>
                </a:gridCol>
                <a:gridCol w="1615440">
                  <a:extLst>
                    <a:ext uri="{9D8B030D-6E8A-4147-A177-3AD203B41FA5}">
                      <a16:colId xmlns:a16="http://schemas.microsoft.com/office/drawing/2014/main" val="3493835690"/>
                    </a:ext>
                  </a:extLst>
                </a:gridCol>
                <a:gridCol w="1615440">
                  <a:extLst>
                    <a:ext uri="{9D8B030D-6E8A-4147-A177-3AD203B41FA5}">
                      <a16:colId xmlns:a16="http://schemas.microsoft.com/office/drawing/2014/main" val="537377091"/>
                    </a:ext>
                  </a:extLst>
                </a:gridCol>
                <a:gridCol w="1615440">
                  <a:extLst>
                    <a:ext uri="{9D8B030D-6E8A-4147-A177-3AD203B41FA5}">
                      <a16:colId xmlns:a16="http://schemas.microsoft.com/office/drawing/2014/main" val="1760369584"/>
                    </a:ext>
                  </a:extLst>
                </a:gridCol>
              </a:tblGrid>
              <a:tr h="618475">
                <a:tc>
                  <a:txBody>
                    <a:bodyPr/>
                    <a:lstStyle/>
                    <a:p>
                      <a:pPr marL="0" marR="0">
                        <a:lnSpc>
                          <a:spcPct val="107000"/>
                        </a:lnSpc>
                        <a:spcBef>
                          <a:spcPts val="0"/>
                        </a:spcBef>
                        <a:spcAft>
                          <a:spcPts val="0"/>
                        </a:spcAft>
                      </a:pPr>
                      <a:r>
                        <a:rPr lang="en-US" sz="1200" b="1" dirty="0">
                          <a:effectLst/>
                        </a:rPr>
                        <a:t>School year</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07000"/>
                        </a:lnSpc>
                        <a:spcBef>
                          <a:spcPts val="0"/>
                        </a:spcBef>
                        <a:spcAft>
                          <a:spcPts val="0"/>
                        </a:spcAft>
                      </a:pPr>
                      <a:r>
                        <a:rPr lang="en-US" sz="1200" b="1" dirty="0">
                          <a:effectLst/>
                        </a:rPr>
                        <a:t>Number of schools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07000"/>
                        </a:lnSpc>
                        <a:spcBef>
                          <a:spcPts val="0"/>
                        </a:spcBef>
                        <a:spcAft>
                          <a:spcPts val="0"/>
                        </a:spcAft>
                      </a:pPr>
                      <a:r>
                        <a:rPr lang="en-US" sz="1200" b="1" dirty="0">
                          <a:effectLst/>
                        </a:rPr>
                        <a:t>Number of schools reported 1 or &gt; TA</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07000"/>
                        </a:lnSpc>
                        <a:spcBef>
                          <a:spcPts val="0"/>
                        </a:spcBef>
                        <a:spcAft>
                          <a:spcPts val="0"/>
                        </a:spcAft>
                      </a:pPr>
                      <a:r>
                        <a:rPr lang="en-US" sz="1200" b="1" dirty="0">
                          <a:effectLst/>
                        </a:rPr>
                        <a:t>Percent of schools reported 1 or &gt; TA</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07000"/>
                        </a:lnSpc>
                        <a:spcBef>
                          <a:spcPts val="0"/>
                        </a:spcBef>
                        <a:spcAft>
                          <a:spcPts val="0"/>
                        </a:spcAft>
                      </a:pPr>
                      <a:r>
                        <a:rPr lang="en-US" sz="1200" b="1" dirty="0">
                          <a:effectLst/>
                        </a:rPr>
                        <a:t>Number of TAs reported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4125175928"/>
                  </a:ext>
                </a:extLst>
              </a:tr>
              <a:tr h="352017">
                <a:tc>
                  <a:txBody>
                    <a:bodyPr/>
                    <a:lstStyle/>
                    <a:p>
                      <a:pPr marL="0" marR="0">
                        <a:lnSpc>
                          <a:spcPct val="107000"/>
                        </a:lnSpc>
                        <a:spcBef>
                          <a:spcPts val="0"/>
                        </a:spcBef>
                        <a:spcAft>
                          <a:spcPts val="0"/>
                        </a:spcAft>
                      </a:pPr>
                      <a:r>
                        <a:rPr lang="en-US" sz="1200" b="1" dirty="0">
                          <a:effectLst/>
                        </a:rPr>
                        <a:t>2004 – 05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07000"/>
                        </a:lnSpc>
                        <a:spcBef>
                          <a:spcPts val="0"/>
                        </a:spcBef>
                        <a:spcAft>
                          <a:spcPts val="0"/>
                        </a:spcAft>
                      </a:pPr>
                      <a:r>
                        <a:rPr lang="en-US" sz="1400" dirty="0">
                          <a:effectLst/>
                        </a:rPr>
                        <a:t>1409*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3500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8279279"/>
                  </a:ext>
                </a:extLst>
              </a:tr>
              <a:tr h="352017">
                <a:tc>
                  <a:txBody>
                    <a:bodyPr/>
                    <a:lstStyle/>
                    <a:p>
                      <a:pPr marL="0" marR="0">
                        <a:lnSpc>
                          <a:spcPct val="107000"/>
                        </a:lnSpc>
                        <a:spcBef>
                          <a:spcPts val="0"/>
                        </a:spcBef>
                        <a:spcAft>
                          <a:spcPts val="0"/>
                        </a:spcAft>
                      </a:pPr>
                      <a:r>
                        <a:rPr lang="en-US" sz="1200" b="1" dirty="0">
                          <a:effectLst/>
                        </a:rPr>
                        <a:t>2005 – 06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07000"/>
                        </a:lnSpc>
                        <a:spcBef>
                          <a:spcPts val="0"/>
                        </a:spcBef>
                        <a:spcAft>
                          <a:spcPts val="0"/>
                        </a:spcAft>
                      </a:pPr>
                      <a:r>
                        <a:rPr lang="en-US" sz="1400" dirty="0">
                          <a:effectLst/>
                        </a:rPr>
                        <a:t>1988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602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30.3%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3336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5119510"/>
                  </a:ext>
                </a:extLst>
              </a:tr>
              <a:tr h="352017">
                <a:tc>
                  <a:txBody>
                    <a:bodyPr/>
                    <a:lstStyle/>
                    <a:p>
                      <a:pPr marL="0" marR="0">
                        <a:lnSpc>
                          <a:spcPct val="107000"/>
                        </a:lnSpc>
                        <a:spcBef>
                          <a:spcPts val="0"/>
                        </a:spcBef>
                        <a:spcAft>
                          <a:spcPts val="0"/>
                        </a:spcAft>
                      </a:pPr>
                      <a:r>
                        <a:rPr lang="en-US" sz="1200" b="1" dirty="0">
                          <a:effectLst/>
                        </a:rPr>
                        <a:t>2006 – 07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07000"/>
                        </a:lnSpc>
                        <a:spcBef>
                          <a:spcPts val="0"/>
                        </a:spcBef>
                        <a:spcAft>
                          <a:spcPts val="0"/>
                        </a:spcAft>
                      </a:pPr>
                      <a:r>
                        <a:rPr lang="en-US" sz="1400" dirty="0">
                          <a:effectLst/>
                        </a:rPr>
                        <a:t>1974*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613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31.1%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2926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3545228"/>
                  </a:ext>
                </a:extLst>
              </a:tr>
              <a:tr h="352017">
                <a:tc>
                  <a:txBody>
                    <a:bodyPr/>
                    <a:lstStyle/>
                    <a:p>
                      <a:pPr marL="0" marR="0">
                        <a:lnSpc>
                          <a:spcPct val="107000"/>
                        </a:lnSpc>
                        <a:spcBef>
                          <a:spcPts val="0"/>
                        </a:spcBef>
                        <a:spcAft>
                          <a:spcPts val="0"/>
                        </a:spcAft>
                      </a:pPr>
                      <a:r>
                        <a:rPr lang="en-US" sz="1200" b="1" dirty="0">
                          <a:effectLst/>
                        </a:rPr>
                        <a:t>2007 – 08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07000"/>
                        </a:lnSpc>
                        <a:spcBef>
                          <a:spcPts val="0"/>
                        </a:spcBef>
                        <a:spcAft>
                          <a:spcPts val="0"/>
                        </a:spcAft>
                      </a:pPr>
                      <a:r>
                        <a:rPr lang="en-US" sz="1400" dirty="0">
                          <a:effectLst/>
                        </a:rPr>
                        <a:t>2002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754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37.7%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2438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6047550"/>
                  </a:ext>
                </a:extLst>
              </a:tr>
              <a:tr h="352017">
                <a:tc gridSpan="5">
                  <a:txBody>
                    <a:bodyPr/>
                    <a:lstStyle/>
                    <a:p>
                      <a:pPr marL="0" marR="0" algn="ctr">
                        <a:lnSpc>
                          <a:spcPct val="107000"/>
                        </a:lnSpc>
                        <a:spcBef>
                          <a:spcPts val="0"/>
                        </a:spcBef>
                        <a:spcAft>
                          <a:spcPts val="0"/>
                        </a:spcAft>
                      </a:pPr>
                      <a:r>
                        <a:rPr lang="en-US" sz="1200" b="1" i="1" dirty="0">
                          <a:effectLst/>
                        </a:rPr>
                        <a:t>08 – 09 through 12 – 13 question was not asked</a:t>
                      </a:r>
                      <a:endParaRPr lang="en-US" sz="12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1490686"/>
                  </a:ext>
                </a:extLst>
              </a:tr>
              <a:tr h="352017">
                <a:tc>
                  <a:txBody>
                    <a:bodyPr/>
                    <a:lstStyle/>
                    <a:p>
                      <a:pPr marL="0" marR="0">
                        <a:lnSpc>
                          <a:spcPct val="107000"/>
                        </a:lnSpc>
                        <a:spcBef>
                          <a:spcPts val="0"/>
                        </a:spcBef>
                        <a:spcAft>
                          <a:spcPts val="0"/>
                        </a:spcAft>
                      </a:pPr>
                      <a:r>
                        <a:rPr lang="en-US" sz="1200" b="1" dirty="0">
                          <a:effectLst/>
                        </a:rPr>
                        <a:t>2013 – 14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07000"/>
                        </a:lnSpc>
                        <a:spcBef>
                          <a:spcPts val="0"/>
                        </a:spcBef>
                        <a:spcAft>
                          <a:spcPts val="0"/>
                        </a:spcAft>
                      </a:pPr>
                      <a:r>
                        <a:rPr lang="en-US" sz="1400" dirty="0">
                          <a:effectLst/>
                        </a:rPr>
                        <a:t>1972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1157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58.7%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5713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3225329"/>
                  </a:ext>
                </a:extLst>
              </a:tr>
              <a:tr h="352017">
                <a:tc>
                  <a:txBody>
                    <a:bodyPr/>
                    <a:lstStyle/>
                    <a:p>
                      <a:pPr marL="0" marR="0">
                        <a:lnSpc>
                          <a:spcPct val="107000"/>
                        </a:lnSpc>
                        <a:spcBef>
                          <a:spcPts val="0"/>
                        </a:spcBef>
                        <a:spcAft>
                          <a:spcPts val="0"/>
                        </a:spcAft>
                      </a:pPr>
                      <a:r>
                        <a:rPr lang="en-US" sz="1200" b="1" dirty="0">
                          <a:effectLst/>
                        </a:rPr>
                        <a:t>2014 – 15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07000"/>
                        </a:lnSpc>
                        <a:spcBef>
                          <a:spcPts val="0"/>
                        </a:spcBef>
                        <a:spcAft>
                          <a:spcPts val="0"/>
                        </a:spcAft>
                      </a:pPr>
                      <a:r>
                        <a:rPr lang="en-US" sz="1400">
                          <a:effectLst/>
                        </a:rPr>
                        <a:t>1960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1068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5622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3157802"/>
                  </a:ext>
                </a:extLst>
              </a:tr>
              <a:tr h="352017">
                <a:tc>
                  <a:txBody>
                    <a:bodyPr/>
                    <a:lstStyle/>
                    <a:p>
                      <a:pPr marL="0" marR="0">
                        <a:lnSpc>
                          <a:spcPct val="107000"/>
                        </a:lnSpc>
                        <a:spcBef>
                          <a:spcPts val="0"/>
                        </a:spcBef>
                        <a:spcAft>
                          <a:spcPts val="0"/>
                        </a:spcAft>
                      </a:pPr>
                      <a:r>
                        <a:rPr lang="en-US" sz="1200" b="1" dirty="0">
                          <a:effectLst/>
                        </a:rPr>
                        <a:t>2015 – 16</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07000"/>
                        </a:lnSpc>
                        <a:spcBef>
                          <a:spcPts val="0"/>
                        </a:spcBef>
                        <a:spcAft>
                          <a:spcPts val="0"/>
                        </a:spcAft>
                      </a:pPr>
                      <a:r>
                        <a:rPr lang="en-US" sz="1400">
                          <a:effectLst/>
                        </a:rPr>
                        <a:t>1961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1234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62.9%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7298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8894547"/>
                  </a:ext>
                </a:extLst>
              </a:tr>
              <a:tr h="352017">
                <a:tc>
                  <a:txBody>
                    <a:bodyPr/>
                    <a:lstStyle/>
                    <a:p>
                      <a:pPr marL="0" marR="0">
                        <a:lnSpc>
                          <a:spcPct val="107000"/>
                        </a:lnSpc>
                        <a:spcBef>
                          <a:spcPts val="0"/>
                        </a:spcBef>
                        <a:spcAft>
                          <a:spcPts val="0"/>
                        </a:spcAft>
                      </a:pPr>
                      <a:r>
                        <a:rPr lang="en-US" sz="1200" b="1" dirty="0">
                          <a:effectLst/>
                        </a:rPr>
                        <a:t>2016 – 17</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07000"/>
                        </a:lnSpc>
                        <a:spcBef>
                          <a:spcPts val="0"/>
                        </a:spcBef>
                        <a:spcAft>
                          <a:spcPts val="0"/>
                        </a:spcAft>
                      </a:pPr>
                      <a:r>
                        <a:rPr lang="en-US" sz="1400">
                          <a:effectLst/>
                        </a:rPr>
                        <a:t>1956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1285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65.7%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9238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9490949"/>
                  </a:ext>
                </a:extLst>
              </a:tr>
              <a:tr h="352017">
                <a:tc>
                  <a:txBody>
                    <a:bodyPr/>
                    <a:lstStyle/>
                    <a:p>
                      <a:pPr marL="0" marR="0">
                        <a:lnSpc>
                          <a:spcPct val="107000"/>
                        </a:lnSpc>
                        <a:spcBef>
                          <a:spcPts val="0"/>
                        </a:spcBef>
                        <a:spcAft>
                          <a:spcPts val="0"/>
                        </a:spcAft>
                      </a:pPr>
                      <a:r>
                        <a:rPr lang="en-US" sz="1200" b="1" dirty="0">
                          <a:effectLst/>
                        </a:rPr>
                        <a:t>2017 – 18</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07000"/>
                        </a:lnSpc>
                        <a:spcBef>
                          <a:spcPts val="0"/>
                        </a:spcBef>
                        <a:spcAft>
                          <a:spcPts val="0"/>
                        </a:spcAft>
                      </a:pPr>
                      <a:r>
                        <a:rPr lang="en-US" sz="1400">
                          <a:effectLst/>
                        </a:rPr>
                        <a:t>1956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1563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79.9%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1400" kern="1200" dirty="0">
                          <a:solidFill>
                            <a:schemeClr val="tx1"/>
                          </a:solidFill>
                          <a:effectLst/>
                          <a:latin typeface="+mn-lt"/>
                          <a:ea typeface="+mn-ea"/>
                          <a:cs typeface="+mn-cs"/>
                        </a:rPr>
                        <a:t>14869</a:t>
                      </a:r>
                    </a:p>
                  </a:txBody>
                  <a:tcPr marL="68580" marR="68580" marT="0" marB="0" anchor="ctr"/>
                </a:tc>
                <a:extLst>
                  <a:ext uri="{0D108BD9-81ED-4DB2-BD59-A6C34878D82A}">
                    <a16:rowId xmlns:a16="http://schemas.microsoft.com/office/drawing/2014/main" val="1974593415"/>
                  </a:ext>
                </a:extLst>
              </a:tr>
              <a:tr h="352017">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2018  - 19</a:t>
                      </a:r>
                    </a:p>
                  </a:txBody>
                  <a:tcPr marL="68580" marR="68580" marT="0" marB="0" anchor="ctr">
                    <a:solidFill>
                      <a:schemeClr val="bg1">
                        <a:lumMod val="85000"/>
                      </a:schemeClr>
                    </a:solidFill>
                  </a:tcPr>
                </a:tc>
                <a:tc>
                  <a:txBody>
                    <a:bodyPr/>
                    <a:lstStyle/>
                    <a:p>
                      <a:pPr marL="0" marR="0" algn="ctr">
                        <a:lnSpc>
                          <a:spcPct val="107000"/>
                        </a:lnSpc>
                        <a:spcBef>
                          <a:spcPts val="0"/>
                        </a:spcBef>
                        <a:spcAft>
                          <a:spcPts val="0"/>
                        </a:spcAft>
                      </a:pPr>
                      <a:r>
                        <a:rPr lang="en-US" sz="1400" dirty="0">
                          <a:effectLst/>
                        </a:rPr>
                        <a:t>1961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1539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78.4%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400" dirty="0"/>
                        <a:t>16573</a:t>
                      </a:r>
                    </a:p>
                  </a:txBody>
                  <a:tcPr marL="68580" marR="68580" marT="0" marB="0" anchor="ctr"/>
                </a:tc>
                <a:extLst>
                  <a:ext uri="{0D108BD9-81ED-4DB2-BD59-A6C34878D82A}">
                    <a16:rowId xmlns:a16="http://schemas.microsoft.com/office/drawing/2014/main" val="1597459112"/>
                  </a:ext>
                </a:extLst>
              </a:tr>
            </a:tbl>
          </a:graphicData>
        </a:graphic>
      </p:graphicFrame>
    </p:spTree>
    <p:extLst>
      <p:ext uri="{BB962C8B-B14F-4D97-AF65-F5344CB8AC3E}">
        <p14:creationId xmlns:p14="http://schemas.microsoft.com/office/powerpoint/2010/main" val="3479353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400" dirty="0"/>
              <a:t>Type of threat</a:t>
            </a:r>
          </a:p>
        </p:txBody>
      </p:sp>
      <p:sp>
        <p:nvSpPr>
          <p:cNvPr id="4" name="Slide Number Placeholder 2"/>
          <p:cNvSpPr>
            <a:spLocks noGrp="1"/>
          </p:cNvSpPr>
          <p:nvPr>
            <p:ph type="sldNum" sz="quarter" idx="12"/>
          </p:nvPr>
        </p:nvSpPr>
        <p:spPr/>
        <p:txBody>
          <a:bodyPr/>
          <a:lstStyle/>
          <a:p>
            <a:fld id="{51C1D835-5CF4-405E-AD6F-EB0021701735}" type="slidenum">
              <a:rPr lang="en-US" smtClean="0"/>
              <a:pPr/>
              <a:t>35</a:t>
            </a:fld>
            <a:endParaRPr lang="en-US" dirty="0"/>
          </a:p>
        </p:txBody>
      </p:sp>
      <p:sp>
        <p:nvSpPr>
          <p:cNvPr id="3" name="Title 1"/>
          <p:cNvSpPr txBox="1">
            <a:spLocks/>
          </p:cNvSpPr>
          <p:nvPr/>
        </p:nvSpPr>
        <p:spPr>
          <a:xfrm>
            <a:off x="2057400" y="152400"/>
            <a:ext cx="6652846" cy="114299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chemeClr val="tx1"/>
                </a:solidFill>
                <a:latin typeface="Arial" pitchFamily="34" charset="0"/>
                <a:ea typeface="+mj-ea"/>
                <a:cs typeface="Arial" pitchFamily="34" charset="0"/>
              </a:defRPr>
            </a:lvl1pPr>
          </a:lstStyle>
          <a:p>
            <a:pPr algn="r"/>
            <a:endParaRPr lang="en-US" dirty="0">
              <a:latin typeface="Constantia" panose="0203060205030603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17004042"/>
              </p:ext>
            </p:extLst>
          </p:nvPr>
        </p:nvGraphicFramePr>
        <p:xfrm>
          <a:off x="571500" y="1600214"/>
          <a:ext cx="8267700" cy="4094706"/>
        </p:xfrm>
        <a:graphic>
          <a:graphicData uri="http://schemas.openxmlformats.org/drawingml/2006/table">
            <a:tbl>
              <a:tblPr firstRow="1" bandRow="1">
                <a:tableStyleId>{5C22544A-7EE6-4342-B048-85BDC9FD1C3A}</a:tableStyleId>
              </a:tblPr>
              <a:tblGrid>
                <a:gridCol w="1653540">
                  <a:extLst>
                    <a:ext uri="{9D8B030D-6E8A-4147-A177-3AD203B41FA5}">
                      <a16:colId xmlns:a16="http://schemas.microsoft.com/office/drawing/2014/main" val="254077508"/>
                    </a:ext>
                  </a:extLst>
                </a:gridCol>
                <a:gridCol w="1653540">
                  <a:extLst>
                    <a:ext uri="{9D8B030D-6E8A-4147-A177-3AD203B41FA5}">
                      <a16:colId xmlns:a16="http://schemas.microsoft.com/office/drawing/2014/main" val="2429546409"/>
                    </a:ext>
                  </a:extLst>
                </a:gridCol>
                <a:gridCol w="1653540">
                  <a:extLst>
                    <a:ext uri="{9D8B030D-6E8A-4147-A177-3AD203B41FA5}">
                      <a16:colId xmlns:a16="http://schemas.microsoft.com/office/drawing/2014/main" val="155630277"/>
                    </a:ext>
                  </a:extLst>
                </a:gridCol>
                <a:gridCol w="1653540">
                  <a:extLst>
                    <a:ext uri="{9D8B030D-6E8A-4147-A177-3AD203B41FA5}">
                      <a16:colId xmlns:a16="http://schemas.microsoft.com/office/drawing/2014/main" val="1008499667"/>
                    </a:ext>
                  </a:extLst>
                </a:gridCol>
                <a:gridCol w="1653540">
                  <a:extLst>
                    <a:ext uri="{9D8B030D-6E8A-4147-A177-3AD203B41FA5}">
                      <a16:colId xmlns:a16="http://schemas.microsoft.com/office/drawing/2014/main" val="3939694193"/>
                    </a:ext>
                  </a:extLst>
                </a:gridCol>
              </a:tblGrid>
              <a:tr h="1073298">
                <a:tc>
                  <a:txBody>
                    <a:bodyPr/>
                    <a:lstStyle/>
                    <a:p>
                      <a:endParaRPr lang="en-US" dirty="0"/>
                    </a:p>
                  </a:txBody>
                  <a:tcPr/>
                </a:tc>
                <a:tc>
                  <a:txBody>
                    <a:bodyPr/>
                    <a:lstStyle/>
                    <a:p>
                      <a:pPr marL="0" marR="0" algn="ctr">
                        <a:lnSpc>
                          <a:spcPct val="107000"/>
                        </a:lnSpc>
                        <a:spcBef>
                          <a:spcPts val="0"/>
                        </a:spcBef>
                        <a:spcAft>
                          <a:spcPts val="0"/>
                        </a:spcAft>
                      </a:pPr>
                      <a:r>
                        <a:rPr lang="en-US" sz="2000" b="1" dirty="0">
                          <a:effectLst/>
                        </a:rPr>
                        <a:t>2015–2016</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rPr>
                        <a:t>2016–2017</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rPr>
                        <a:t>2017–2018</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endParaRPr lang="en-US" sz="2000" b="1" kern="1200" dirty="0">
                        <a:solidFill>
                          <a:schemeClr val="lt1"/>
                        </a:solidFill>
                        <a:effectLst/>
                        <a:latin typeface="+mn-lt"/>
                        <a:ea typeface="+mn-ea"/>
                        <a:cs typeface="+mn-cs"/>
                      </a:endParaRPr>
                    </a:p>
                    <a:p>
                      <a:pPr marL="0" marR="0" algn="ctr" defTabSz="914400" rtl="0" eaLnBrk="1" latinLnBrk="0" hangingPunct="1">
                        <a:lnSpc>
                          <a:spcPct val="107000"/>
                        </a:lnSpc>
                        <a:spcBef>
                          <a:spcPts val="0"/>
                        </a:spcBef>
                        <a:spcAft>
                          <a:spcPts val="0"/>
                        </a:spcAft>
                      </a:pPr>
                      <a:r>
                        <a:rPr lang="en-US" sz="2000" b="1" kern="1200" dirty="0">
                          <a:solidFill>
                            <a:schemeClr val="lt1"/>
                          </a:solidFill>
                          <a:effectLst/>
                          <a:latin typeface="+mn-lt"/>
                          <a:ea typeface="+mn-ea"/>
                          <a:cs typeface="+mn-cs"/>
                        </a:rPr>
                        <a:t>2018-2019</a:t>
                      </a:r>
                    </a:p>
                    <a:p>
                      <a:pPr marL="0" marR="0" algn="ctr" defTabSz="914400" rtl="0" eaLnBrk="1" latinLnBrk="0" hangingPunct="1">
                        <a:lnSpc>
                          <a:spcPct val="107000"/>
                        </a:lnSpc>
                        <a:spcBef>
                          <a:spcPts val="0"/>
                        </a:spcBef>
                        <a:spcAft>
                          <a:spcPts val="0"/>
                        </a:spcAft>
                      </a:pPr>
                      <a:endParaRPr lang="en-US" sz="2000" b="1" kern="1200" dirty="0">
                        <a:solidFill>
                          <a:schemeClr val="lt1"/>
                        </a:solidFill>
                        <a:effectLst/>
                        <a:latin typeface="+mn-lt"/>
                        <a:ea typeface="+mn-ea"/>
                        <a:cs typeface="+mn-cs"/>
                      </a:endParaRPr>
                    </a:p>
                  </a:txBody>
                  <a:tcPr/>
                </a:tc>
                <a:extLst>
                  <a:ext uri="{0D108BD9-81ED-4DB2-BD59-A6C34878D82A}">
                    <a16:rowId xmlns:a16="http://schemas.microsoft.com/office/drawing/2014/main" val="3796882013"/>
                  </a:ext>
                </a:extLst>
              </a:tr>
              <a:tr h="877908">
                <a:tc>
                  <a:txBody>
                    <a:bodyPr/>
                    <a:lstStyle/>
                    <a:p>
                      <a:pPr marL="0" marR="0" algn="ctr">
                        <a:lnSpc>
                          <a:spcPct val="107000"/>
                        </a:lnSpc>
                        <a:spcBef>
                          <a:spcPts val="0"/>
                        </a:spcBef>
                        <a:spcAft>
                          <a:spcPts val="0"/>
                        </a:spcAft>
                      </a:pPr>
                      <a:r>
                        <a:rPr lang="en-US" sz="2000" b="1" dirty="0">
                          <a:effectLst/>
                        </a:rPr>
                        <a:t>Against self</a:t>
                      </a:r>
                    </a:p>
                  </a:txBody>
                  <a:tcPr marL="68580" marR="68580" marT="0" marB="0" anchor="ctr"/>
                </a:tc>
                <a:tc>
                  <a:txBody>
                    <a:bodyPr/>
                    <a:lstStyle/>
                    <a:p>
                      <a:pPr marL="0" marR="0" algn="ctr">
                        <a:lnSpc>
                          <a:spcPct val="107000"/>
                        </a:lnSpc>
                        <a:spcBef>
                          <a:spcPts val="0"/>
                        </a:spcBef>
                        <a:spcAft>
                          <a:spcPts val="0"/>
                        </a:spcAft>
                      </a:pPr>
                      <a:r>
                        <a:rPr lang="en-US" sz="2400" dirty="0">
                          <a:effectLst/>
                        </a:rPr>
                        <a:t>42.4%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49.4%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55.7%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2400" kern="1200" dirty="0">
                          <a:solidFill>
                            <a:schemeClr val="dk1"/>
                          </a:solidFill>
                          <a:effectLst/>
                          <a:latin typeface="+mn-lt"/>
                          <a:ea typeface="+mn-ea"/>
                          <a:cs typeface="+mn-cs"/>
                        </a:rPr>
                        <a:t>60.5%</a:t>
                      </a:r>
                    </a:p>
                  </a:txBody>
                  <a:tcPr anchor="ctr"/>
                </a:tc>
                <a:extLst>
                  <a:ext uri="{0D108BD9-81ED-4DB2-BD59-A6C34878D82A}">
                    <a16:rowId xmlns:a16="http://schemas.microsoft.com/office/drawing/2014/main" val="977722782"/>
                  </a:ext>
                </a:extLst>
              </a:tr>
              <a:tr h="1269359">
                <a:tc>
                  <a:txBody>
                    <a:bodyPr/>
                    <a:lstStyle/>
                    <a:p>
                      <a:pPr marL="0" marR="0" algn="ctr">
                        <a:lnSpc>
                          <a:spcPct val="107000"/>
                        </a:lnSpc>
                        <a:spcBef>
                          <a:spcPts val="0"/>
                        </a:spcBef>
                        <a:spcAft>
                          <a:spcPts val="0"/>
                        </a:spcAft>
                      </a:pPr>
                      <a:r>
                        <a:rPr lang="en-US" sz="2000" b="1" dirty="0">
                          <a:effectLst/>
                          <a:latin typeface="+mn-lt"/>
                          <a:ea typeface="+mn-ea"/>
                          <a:cs typeface="+mn-cs"/>
                        </a:rPr>
                        <a:t>Against</a:t>
                      </a:r>
                      <a:r>
                        <a:rPr lang="en-US" sz="2000" b="1" baseline="0" dirty="0">
                          <a:effectLst/>
                          <a:latin typeface="+mn-lt"/>
                          <a:ea typeface="+mn-ea"/>
                          <a:cs typeface="+mn-cs"/>
                        </a:rPr>
                        <a:t> others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52.8%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45.2%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38.9%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2400" kern="1200" dirty="0">
                        <a:solidFill>
                          <a:schemeClr val="dk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kern="1200" dirty="0">
                          <a:solidFill>
                            <a:schemeClr val="dk1"/>
                          </a:solidFill>
                          <a:effectLst/>
                          <a:latin typeface="+mn-lt"/>
                          <a:ea typeface="+mn-ea"/>
                          <a:cs typeface="+mn-cs"/>
                        </a:rPr>
                        <a:t>34.7%</a:t>
                      </a:r>
                    </a:p>
                    <a:p>
                      <a:pPr marL="0" marR="0" algn="ctr" defTabSz="914400" rtl="0" eaLnBrk="1" latinLnBrk="0" hangingPunct="1">
                        <a:lnSpc>
                          <a:spcPct val="107000"/>
                        </a:lnSpc>
                        <a:spcBef>
                          <a:spcPts val="0"/>
                        </a:spcBef>
                        <a:spcAft>
                          <a:spcPts val="0"/>
                        </a:spcAft>
                      </a:pPr>
                      <a:endParaRPr lang="en-US" sz="2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31604219"/>
                  </a:ext>
                </a:extLst>
              </a:tr>
              <a:tr h="871361">
                <a:tc>
                  <a:txBody>
                    <a:bodyPr/>
                    <a:lstStyle/>
                    <a:p>
                      <a:pPr marL="0" marR="0" algn="ctr">
                        <a:lnSpc>
                          <a:spcPct val="107000"/>
                        </a:lnSpc>
                        <a:spcBef>
                          <a:spcPts val="0"/>
                        </a:spcBef>
                        <a:spcAft>
                          <a:spcPts val="0"/>
                        </a:spcAft>
                      </a:pPr>
                      <a:r>
                        <a:rPr lang="en-US" sz="2000" b="1" dirty="0">
                          <a:effectLst/>
                          <a:latin typeface="+mn-lt"/>
                          <a:ea typeface="+mn-ea"/>
                          <a:cs typeface="+mn-cs"/>
                        </a:rPr>
                        <a:t>Against</a:t>
                      </a:r>
                      <a:r>
                        <a:rPr lang="en-US" sz="2000" b="1" baseline="0" dirty="0">
                          <a:effectLst/>
                          <a:latin typeface="+mn-lt"/>
                          <a:ea typeface="+mn-ea"/>
                          <a:cs typeface="+mn-cs"/>
                        </a:rPr>
                        <a:t> both</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5.8%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5.4%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5.2%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kern="1200" dirty="0">
                          <a:solidFill>
                            <a:schemeClr val="dk1"/>
                          </a:solidFill>
                          <a:effectLst/>
                          <a:latin typeface="+mn-lt"/>
                          <a:ea typeface="+mn-ea"/>
                          <a:cs typeface="+mn-cs"/>
                        </a:rPr>
                        <a:t>4.8%</a:t>
                      </a:r>
                    </a:p>
                    <a:p>
                      <a:pPr marL="0" marR="0" algn="ctr" defTabSz="914400" rtl="0" eaLnBrk="1" latinLnBrk="0" hangingPunct="1">
                        <a:lnSpc>
                          <a:spcPct val="107000"/>
                        </a:lnSpc>
                        <a:spcBef>
                          <a:spcPts val="0"/>
                        </a:spcBef>
                        <a:spcAft>
                          <a:spcPts val="0"/>
                        </a:spcAft>
                      </a:pPr>
                      <a:endParaRPr lang="en-US" sz="2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847304908"/>
                  </a:ext>
                </a:extLst>
              </a:tr>
            </a:tbl>
          </a:graphicData>
        </a:graphic>
      </p:graphicFrame>
    </p:spTree>
    <p:extLst>
      <p:ext uri="{BB962C8B-B14F-4D97-AF65-F5344CB8AC3E}">
        <p14:creationId xmlns:p14="http://schemas.microsoft.com/office/powerpoint/2010/main" val="1001629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0"/>
            <a:ext cx="7086600" cy="141046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1"/>
                </a:solidFill>
                <a:latin typeface="Arial" pitchFamily="34" charset="0"/>
                <a:ea typeface="+mj-ea"/>
                <a:cs typeface="Arial" pitchFamily="34" charset="0"/>
              </a:defRPr>
            </a:lvl1pPr>
          </a:lstStyle>
          <a:p>
            <a:pPr algn="r">
              <a:spcAft>
                <a:spcPts val="1200"/>
              </a:spcAft>
            </a:pPr>
            <a:endParaRPr lang="en-US" sz="3200" dirty="0">
              <a:latin typeface="Constantia" panose="02030602050306030303" pitchFamily="18" charset="0"/>
            </a:endParaRPr>
          </a:p>
        </p:txBody>
      </p:sp>
      <p:sp>
        <p:nvSpPr>
          <p:cNvPr id="2" name="Title 1"/>
          <p:cNvSpPr>
            <a:spLocks noGrp="1"/>
          </p:cNvSpPr>
          <p:nvPr>
            <p:ph type="title"/>
          </p:nvPr>
        </p:nvSpPr>
        <p:spPr/>
        <p:txBody>
          <a:bodyPr/>
          <a:lstStyle/>
          <a:p>
            <a:r>
              <a:rPr lang="en-US" sz="4400" dirty="0"/>
              <a:t>Threat Data</a:t>
            </a:r>
          </a:p>
        </p:txBody>
      </p:sp>
      <p:sp>
        <p:nvSpPr>
          <p:cNvPr id="10" name="Content Placeholder 9"/>
          <p:cNvSpPr>
            <a:spLocks noGrp="1"/>
          </p:cNvSpPr>
          <p:nvPr>
            <p:ph idx="1"/>
          </p:nvPr>
        </p:nvSpPr>
        <p:spPr>
          <a:xfrm>
            <a:off x="457200" y="1295400"/>
            <a:ext cx="8229600" cy="4881563"/>
          </a:xfrm>
        </p:spPr>
        <p:txBody>
          <a:bodyPr/>
          <a:lstStyle/>
          <a:p>
            <a:pPr marL="0" indent="0">
              <a:buNone/>
            </a:pPr>
            <a:r>
              <a:rPr lang="en-US" dirty="0"/>
              <a:t>“all threats” through “</a:t>
            </a:r>
            <a:r>
              <a:rPr lang="en-US" dirty="0" err="1"/>
              <a:t>HLT</a:t>
            </a:r>
            <a:r>
              <a:rPr lang="en-US" dirty="0"/>
              <a:t> events that occurred”</a:t>
            </a:r>
          </a:p>
        </p:txBody>
      </p:sp>
      <p:sp>
        <p:nvSpPr>
          <p:cNvPr id="4" name="Slide Number Placeholder 2"/>
          <p:cNvSpPr>
            <a:spLocks noGrp="1"/>
          </p:cNvSpPr>
          <p:nvPr>
            <p:ph type="sldNum" sz="quarter" idx="12"/>
          </p:nvPr>
        </p:nvSpPr>
        <p:spPr/>
        <p:txBody>
          <a:bodyPr/>
          <a:lstStyle/>
          <a:p>
            <a:fld id="{51C1D835-5CF4-405E-AD6F-EB0021701735}" type="slidenum">
              <a:rPr lang="en-US" smtClean="0"/>
              <a:pPr/>
              <a:t>36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55748579"/>
              </p:ext>
            </p:extLst>
          </p:nvPr>
        </p:nvGraphicFramePr>
        <p:xfrm>
          <a:off x="530626" y="1772668"/>
          <a:ext cx="8153400" cy="4243451"/>
        </p:xfrm>
        <a:graphic>
          <a:graphicData uri="http://schemas.openxmlformats.org/drawingml/2006/table">
            <a:tbl>
              <a:tblPr firstRow="1" bandRow="1">
                <a:tableStyleId>{5C22544A-7EE6-4342-B048-85BDC9FD1C3A}</a:tableStyleId>
              </a:tblPr>
              <a:tblGrid>
                <a:gridCol w="1630680">
                  <a:extLst>
                    <a:ext uri="{9D8B030D-6E8A-4147-A177-3AD203B41FA5}">
                      <a16:colId xmlns:a16="http://schemas.microsoft.com/office/drawing/2014/main" val="1898149194"/>
                    </a:ext>
                  </a:extLst>
                </a:gridCol>
                <a:gridCol w="1630680">
                  <a:extLst>
                    <a:ext uri="{9D8B030D-6E8A-4147-A177-3AD203B41FA5}">
                      <a16:colId xmlns:a16="http://schemas.microsoft.com/office/drawing/2014/main" val="1394116820"/>
                    </a:ext>
                  </a:extLst>
                </a:gridCol>
                <a:gridCol w="1630680">
                  <a:extLst>
                    <a:ext uri="{9D8B030D-6E8A-4147-A177-3AD203B41FA5}">
                      <a16:colId xmlns:a16="http://schemas.microsoft.com/office/drawing/2014/main" val="3465779559"/>
                    </a:ext>
                  </a:extLst>
                </a:gridCol>
                <a:gridCol w="1630680">
                  <a:extLst>
                    <a:ext uri="{9D8B030D-6E8A-4147-A177-3AD203B41FA5}">
                      <a16:colId xmlns:a16="http://schemas.microsoft.com/office/drawing/2014/main" val="2295590469"/>
                    </a:ext>
                  </a:extLst>
                </a:gridCol>
                <a:gridCol w="1630680">
                  <a:extLst>
                    <a:ext uri="{9D8B030D-6E8A-4147-A177-3AD203B41FA5}">
                      <a16:colId xmlns:a16="http://schemas.microsoft.com/office/drawing/2014/main" val="1118705867"/>
                    </a:ext>
                  </a:extLst>
                </a:gridCol>
              </a:tblGrid>
              <a:tr h="370840">
                <a:tc>
                  <a:txBody>
                    <a:bodyPr/>
                    <a:lstStyle/>
                    <a:p>
                      <a:endParaRPr lang="en-US" dirty="0"/>
                    </a:p>
                  </a:txBody>
                  <a:tcPr/>
                </a:tc>
                <a:tc>
                  <a:txBody>
                    <a:bodyPr/>
                    <a:lstStyle/>
                    <a:p>
                      <a:pPr marL="0" marR="0" algn="ctr">
                        <a:lnSpc>
                          <a:spcPct val="107000"/>
                        </a:lnSpc>
                        <a:spcBef>
                          <a:spcPts val="0"/>
                        </a:spcBef>
                        <a:spcAft>
                          <a:spcPts val="800"/>
                        </a:spcAft>
                      </a:pPr>
                      <a:r>
                        <a:rPr lang="en-US" sz="1800" dirty="0">
                          <a:solidFill>
                            <a:schemeClr val="tx1"/>
                          </a:solidFill>
                          <a:effectLst/>
                        </a:rPr>
                        <a:t>2015–2016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800"/>
                        </a:spcAft>
                      </a:pPr>
                      <a:r>
                        <a:rPr lang="en-US" sz="1800" dirty="0">
                          <a:solidFill>
                            <a:schemeClr val="tx1"/>
                          </a:solidFill>
                          <a:effectLst/>
                        </a:rPr>
                        <a:t>2016–2017</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800"/>
                        </a:spcAft>
                      </a:pPr>
                      <a:r>
                        <a:rPr lang="en-US" sz="1800" dirty="0">
                          <a:solidFill>
                            <a:schemeClr val="tx1"/>
                          </a:solidFill>
                          <a:effectLst/>
                        </a:rPr>
                        <a:t>2017–2018</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r>
                        <a:rPr lang="en-US" dirty="0"/>
                        <a:t>2018-2019</a:t>
                      </a:r>
                    </a:p>
                  </a:txBody>
                  <a:tcPr/>
                </a:tc>
                <a:extLst>
                  <a:ext uri="{0D108BD9-81ED-4DB2-BD59-A6C34878D82A}">
                    <a16:rowId xmlns:a16="http://schemas.microsoft.com/office/drawing/2014/main" val="801596898"/>
                  </a:ext>
                </a:extLst>
              </a:tr>
              <a:tr h="370840">
                <a:tc>
                  <a:txBody>
                    <a:bodyPr/>
                    <a:lstStyle/>
                    <a:p>
                      <a:pPr marL="0" marR="0">
                        <a:lnSpc>
                          <a:spcPct val="107000"/>
                        </a:lnSpc>
                        <a:spcBef>
                          <a:spcPts val="0"/>
                        </a:spcBef>
                        <a:spcAft>
                          <a:spcPts val="0"/>
                        </a:spcAft>
                      </a:pPr>
                      <a:r>
                        <a:rPr lang="en-US" sz="1800" dirty="0">
                          <a:solidFill>
                            <a:schemeClr val="tx1"/>
                          </a:solidFill>
                          <a:effectLst/>
                        </a:rPr>
                        <a:t># of all TAs conducted</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solidFill>
                            <a:schemeClr val="tx1"/>
                          </a:solidFill>
                          <a:effectLst/>
                        </a:rPr>
                        <a:t>7298</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solidFill>
                            <a:schemeClr val="tx1"/>
                          </a:solidFill>
                          <a:effectLst/>
                        </a:rPr>
                        <a:t>9238</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solidFill>
                            <a:schemeClr val="tx1"/>
                          </a:solidFill>
                          <a:effectLst/>
                        </a:rPr>
                        <a:t>14890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r>
                        <a:rPr lang="en-US" dirty="0"/>
                        <a:t>16545</a:t>
                      </a:r>
                    </a:p>
                  </a:txBody>
                  <a:tcPr anchor="ctr"/>
                </a:tc>
                <a:extLst>
                  <a:ext uri="{0D108BD9-81ED-4DB2-BD59-A6C34878D82A}">
                    <a16:rowId xmlns:a16="http://schemas.microsoft.com/office/drawing/2014/main" val="1042089239"/>
                  </a:ext>
                </a:extLst>
              </a:tr>
              <a:tr h="370840">
                <a:tc>
                  <a:txBody>
                    <a:bodyPr/>
                    <a:lstStyle/>
                    <a:p>
                      <a:pPr marL="0" marR="0">
                        <a:lnSpc>
                          <a:spcPct val="107000"/>
                        </a:lnSpc>
                        <a:spcBef>
                          <a:spcPts val="0"/>
                        </a:spcBef>
                        <a:spcAft>
                          <a:spcPts val="0"/>
                        </a:spcAft>
                      </a:pPr>
                      <a:r>
                        <a:rPr lang="en-US" sz="1800" dirty="0">
                          <a:solidFill>
                            <a:schemeClr val="tx1"/>
                          </a:solidFill>
                          <a:effectLst/>
                        </a:rPr>
                        <a:t># TAs deemed HLTs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solidFill>
                            <a:schemeClr val="tx1"/>
                          </a:solidFill>
                          <a:effectLst/>
                        </a:rPr>
                        <a:t>657</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solidFill>
                            <a:schemeClr val="tx1"/>
                          </a:solidFill>
                          <a:effectLst/>
                        </a:rPr>
                        <a:t>928</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solidFill>
                            <a:schemeClr val="tx1"/>
                          </a:solidFill>
                          <a:effectLst/>
                        </a:rPr>
                        <a:t>1472</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r>
                        <a:rPr lang="en-US" dirty="0"/>
                        <a:t>1169</a:t>
                      </a:r>
                    </a:p>
                  </a:txBody>
                  <a:tcPr anchor="ctr"/>
                </a:tc>
                <a:extLst>
                  <a:ext uri="{0D108BD9-81ED-4DB2-BD59-A6C34878D82A}">
                    <a16:rowId xmlns:a16="http://schemas.microsoft.com/office/drawing/2014/main" val="4153781027"/>
                  </a:ext>
                </a:extLst>
              </a:tr>
              <a:tr h="370840">
                <a:tc>
                  <a:txBody>
                    <a:bodyPr/>
                    <a:lstStyle/>
                    <a:p>
                      <a:pPr marL="0" marR="0">
                        <a:lnSpc>
                          <a:spcPct val="107000"/>
                        </a:lnSpc>
                        <a:spcBef>
                          <a:spcPts val="0"/>
                        </a:spcBef>
                        <a:spcAft>
                          <a:spcPts val="0"/>
                        </a:spcAft>
                      </a:pPr>
                      <a:r>
                        <a:rPr lang="en-US" sz="1800" dirty="0">
                          <a:solidFill>
                            <a:schemeClr val="tx1"/>
                          </a:solidFill>
                          <a:effectLst/>
                        </a:rPr>
                        <a:t>% all TAs that were HLTs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solidFill>
                            <a:schemeClr val="tx1"/>
                          </a:solidFill>
                          <a:effectLst/>
                        </a:rPr>
                        <a:t>9%</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solidFill>
                            <a:schemeClr val="tx1"/>
                          </a:solidFill>
                          <a:effectLst/>
                        </a:rPr>
                        <a:t>10%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solidFill>
                            <a:schemeClr val="tx1"/>
                          </a:solidFill>
                          <a:effectLst/>
                        </a:rPr>
                        <a:t>10%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defTabSz="914400" rtl="0" eaLnBrk="1" latinLnBrk="0" hangingPunct="1">
                        <a:lnSpc>
                          <a:spcPct val="107000"/>
                        </a:lnSpc>
                        <a:spcBef>
                          <a:spcPts val="0"/>
                        </a:spcBef>
                        <a:spcAft>
                          <a:spcPts val="0"/>
                        </a:spcAft>
                      </a:pPr>
                      <a:r>
                        <a:rPr lang="en-US" sz="1800" kern="1200" dirty="0">
                          <a:solidFill>
                            <a:schemeClr val="tx1"/>
                          </a:solidFill>
                          <a:effectLst/>
                          <a:latin typeface="+mn-lt"/>
                          <a:ea typeface="+mn-ea"/>
                          <a:cs typeface="+mn-cs"/>
                        </a:rPr>
                        <a:t>7%</a:t>
                      </a:r>
                    </a:p>
                  </a:txBody>
                  <a:tcPr anchor="ctr"/>
                </a:tc>
                <a:extLst>
                  <a:ext uri="{0D108BD9-81ED-4DB2-BD59-A6C34878D82A}">
                    <a16:rowId xmlns:a16="http://schemas.microsoft.com/office/drawing/2014/main" val="2858931857"/>
                  </a:ext>
                </a:extLst>
              </a:tr>
              <a:tr h="370840">
                <a:tc>
                  <a:txBody>
                    <a:bodyPr/>
                    <a:lstStyle/>
                    <a:p>
                      <a:pPr marL="0" marR="0">
                        <a:lnSpc>
                          <a:spcPct val="107000"/>
                        </a:lnSpc>
                        <a:spcBef>
                          <a:spcPts val="0"/>
                        </a:spcBef>
                        <a:spcAft>
                          <a:spcPts val="0"/>
                        </a:spcAft>
                      </a:pPr>
                      <a:r>
                        <a:rPr lang="en-US" sz="1800" dirty="0">
                          <a:solidFill>
                            <a:schemeClr val="tx1"/>
                          </a:solidFill>
                          <a:effectLst/>
                        </a:rPr>
                        <a:t># HLTs carried out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solidFill>
                            <a:schemeClr val="tx1"/>
                          </a:solidFill>
                          <a:effectLst/>
                        </a:rPr>
                        <a:t>42</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solidFill>
                            <a:schemeClr val="tx1"/>
                          </a:solidFill>
                          <a:effectLst/>
                        </a:rPr>
                        <a:t>40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effectLst/>
                        </a:rPr>
                        <a:t>42</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r>
                        <a:rPr lang="en-US" dirty="0"/>
                        <a:t>38</a:t>
                      </a:r>
                    </a:p>
                  </a:txBody>
                  <a:tcPr anchor="ctr"/>
                </a:tc>
                <a:extLst>
                  <a:ext uri="{0D108BD9-81ED-4DB2-BD59-A6C34878D82A}">
                    <a16:rowId xmlns:a16="http://schemas.microsoft.com/office/drawing/2014/main" val="1008043867"/>
                  </a:ext>
                </a:extLst>
              </a:tr>
              <a:tr h="370840">
                <a:tc>
                  <a:txBody>
                    <a:bodyPr/>
                    <a:lstStyle/>
                    <a:p>
                      <a:pPr marL="0" marR="0">
                        <a:lnSpc>
                          <a:spcPct val="107000"/>
                        </a:lnSpc>
                        <a:spcBef>
                          <a:spcPts val="0"/>
                        </a:spcBef>
                        <a:spcAft>
                          <a:spcPts val="0"/>
                        </a:spcAft>
                      </a:pPr>
                      <a:r>
                        <a:rPr lang="en-US" sz="1800" dirty="0">
                          <a:solidFill>
                            <a:schemeClr val="tx1"/>
                          </a:solidFill>
                          <a:effectLst/>
                        </a:rPr>
                        <a:t>% of HLTs carried out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solidFill>
                            <a:schemeClr val="tx1"/>
                          </a:solidFill>
                          <a:effectLst/>
                        </a:rPr>
                        <a:t>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solidFill>
                            <a:schemeClr val="tx1"/>
                          </a:solidFill>
                          <a:effectLst/>
                        </a:rPr>
                        <a:t>4%</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solidFill>
                            <a:schemeClr val="tx1"/>
                          </a:solidFill>
                          <a:effectLst/>
                        </a:rPr>
                        <a:t>3%</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r>
                        <a:rPr lang="en-US" dirty="0"/>
                        <a:t>3%</a:t>
                      </a:r>
                    </a:p>
                  </a:txBody>
                  <a:tcPr anchor="ctr">
                    <a:solidFill>
                      <a:srgbClr val="FFFF00"/>
                    </a:solidFill>
                  </a:tcPr>
                </a:tc>
                <a:extLst>
                  <a:ext uri="{0D108BD9-81ED-4DB2-BD59-A6C34878D82A}">
                    <a16:rowId xmlns:a16="http://schemas.microsoft.com/office/drawing/2014/main" val="2990530185"/>
                  </a:ext>
                </a:extLst>
              </a:tr>
              <a:tr h="370840">
                <a:tc>
                  <a:txBody>
                    <a:bodyPr/>
                    <a:lstStyle/>
                    <a:p>
                      <a:pPr marL="0" marR="0">
                        <a:lnSpc>
                          <a:spcPct val="107000"/>
                        </a:lnSpc>
                        <a:spcBef>
                          <a:spcPts val="0"/>
                        </a:spcBef>
                        <a:spcAft>
                          <a:spcPts val="0"/>
                        </a:spcAft>
                      </a:pPr>
                      <a:r>
                        <a:rPr lang="en-US" sz="1800" dirty="0">
                          <a:solidFill>
                            <a:schemeClr val="tx1"/>
                          </a:solidFill>
                          <a:effectLst/>
                        </a:rPr>
                        <a:t>% of all TAs that were HLTs carried out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solidFill>
                            <a:schemeClr val="tx1"/>
                          </a:solidFill>
                          <a:effectLst/>
                        </a:rPr>
                        <a:t>0.6%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solidFill>
                            <a:schemeClr val="tx1"/>
                          </a:solidFill>
                          <a:effectLst/>
                        </a:rPr>
                        <a:t>0.4%</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solidFill>
                            <a:schemeClr val="tx1"/>
                          </a:solidFill>
                          <a:effectLst/>
                        </a:rPr>
                        <a:t>0.3%</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r>
                        <a:rPr lang="en-US" dirty="0"/>
                        <a:t>0.2%</a:t>
                      </a:r>
                    </a:p>
                  </a:txBody>
                  <a:tcPr anchor="ctr">
                    <a:solidFill>
                      <a:srgbClr val="FFFF00"/>
                    </a:solidFill>
                  </a:tcPr>
                </a:tc>
                <a:extLst>
                  <a:ext uri="{0D108BD9-81ED-4DB2-BD59-A6C34878D82A}">
                    <a16:rowId xmlns:a16="http://schemas.microsoft.com/office/drawing/2014/main" val="3773864919"/>
                  </a:ext>
                </a:extLst>
              </a:tr>
            </a:tbl>
          </a:graphicData>
        </a:graphic>
      </p:graphicFrame>
    </p:spTree>
    <p:extLst>
      <p:ext uri="{BB962C8B-B14F-4D97-AF65-F5344CB8AC3E}">
        <p14:creationId xmlns:p14="http://schemas.microsoft.com/office/powerpoint/2010/main" val="2272385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644" y="990600"/>
            <a:ext cx="8153400" cy="1638300"/>
          </a:xfrm>
          <a:ln w="31750"/>
        </p:spPr>
        <p:txBody>
          <a:bodyPr>
            <a:noAutofit/>
          </a:bodyPr>
          <a:lstStyle/>
          <a:p>
            <a:pPr algn="ctr"/>
            <a:r>
              <a:rPr lang="en-US" sz="4800" b="1" dirty="0">
                <a:latin typeface="Calibri" panose="020F0502020204030204" pitchFamily="34" charset="0"/>
                <a:cs typeface="Calibri" panose="020F0502020204030204" pitchFamily="34" charset="0"/>
              </a:rPr>
              <a:t>Building Block #5</a:t>
            </a:r>
            <a:r>
              <a:rPr lang="en-US" sz="4800" b="1" dirty="0">
                <a:latin typeface="Constantia" panose="02030602050306030303" pitchFamily="18" charset="0"/>
              </a:rPr>
              <a:t/>
            </a:r>
            <a:br>
              <a:rPr lang="en-US" sz="4800" b="1" dirty="0">
                <a:latin typeface="Constantia" panose="02030602050306030303" pitchFamily="18" charset="0"/>
              </a:rPr>
            </a:br>
            <a:endParaRPr lang="en-US" sz="4800" b="1" dirty="0">
              <a:latin typeface="Constantia" panose="02030602050306030303" pitchFamily="18" charset="0"/>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8E46A-E660-456E-8C13-E738F01C6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2971800" y="2587625"/>
            <a:ext cx="4114799" cy="1905000"/>
          </a:xfrm>
          <a:prstGeom prst="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24201" y="2871122"/>
            <a:ext cx="3962398" cy="1447861"/>
          </a:xfrm>
          <a:prstGeom prst="rect">
            <a:avLst/>
          </a:prstGeom>
          <a:noFill/>
        </p:spPr>
        <p:txBody>
          <a:bodyPr wrap="square" lIns="91440" tIns="45720" rIns="91440" bIns="45720">
            <a:normAutofit fontScale="85000" lnSpcReduction="10000"/>
          </a:bodyPr>
          <a:lstStyle/>
          <a:p>
            <a:pPr algn="ctr"/>
            <a:r>
              <a:rPr lang="en-US" sz="5400" b="1" cap="none" spc="0" dirty="0">
                <a:ln w="22225">
                  <a:solidFill>
                    <a:schemeClr val="accent2"/>
                  </a:solidFill>
                  <a:prstDash val="solid"/>
                </a:ln>
                <a:effectLst/>
              </a:rPr>
              <a:t>Positive School Climate</a:t>
            </a:r>
          </a:p>
        </p:txBody>
      </p:sp>
    </p:spTree>
    <p:extLst>
      <p:ext uri="{BB962C8B-B14F-4D97-AF65-F5344CB8AC3E}">
        <p14:creationId xmlns:p14="http://schemas.microsoft.com/office/powerpoint/2010/main" val="482081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434975"/>
            <a:ext cx="8660130" cy="708025"/>
          </a:xfrm>
        </p:spPr>
        <p:txBody>
          <a:bodyPr>
            <a:noAutofit/>
          </a:bodyPr>
          <a:lstStyle/>
          <a:p>
            <a:pPr algn="l"/>
            <a:r>
              <a:rPr lang="en-US" sz="4400" dirty="0">
                <a:latin typeface="Calibri" panose="020F0502020204030204" pitchFamily="34" charset="0"/>
                <a:cs typeface="Calibri" panose="020F0502020204030204" pitchFamily="34" charset="0"/>
              </a:rPr>
              <a:t>Positive School Climate</a:t>
            </a:r>
          </a:p>
        </p:txBody>
      </p:sp>
      <p:sp>
        <p:nvSpPr>
          <p:cNvPr id="8" name="Rectangle 7"/>
          <p:cNvSpPr/>
          <p:nvPr/>
        </p:nvSpPr>
        <p:spPr>
          <a:xfrm>
            <a:off x="304800" y="1359699"/>
            <a:ext cx="8686800" cy="3493264"/>
          </a:xfrm>
          <a:prstGeom prst="rect">
            <a:avLst/>
          </a:prstGeom>
        </p:spPr>
        <p:txBody>
          <a:bodyPr wrap="square">
            <a:spAutoFit/>
          </a:bodyPr>
          <a:lstStyle/>
          <a:p>
            <a:pPr lvl="0">
              <a:spcBef>
                <a:spcPts val="600"/>
              </a:spcBef>
              <a:defRPr/>
            </a:pPr>
            <a:r>
              <a:rPr lang="en-US" sz="2400" dirty="0">
                <a:latin typeface="Calibri" panose="020F0502020204030204" pitchFamily="34" charset="0"/>
                <a:cs typeface="Calibri" panose="020F0502020204030204" pitchFamily="34" charset="0"/>
              </a:rPr>
              <a:t>“School climate is a broad, multifaceted concept that involves many aspects of the student’s educational experience. A </a:t>
            </a:r>
            <a:r>
              <a:rPr lang="en-US" sz="2400" b="1" i="1" dirty="0">
                <a:latin typeface="Calibri" panose="020F0502020204030204" pitchFamily="34" charset="0"/>
                <a:cs typeface="Calibri" panose="020F0502020204030204" pitchFamily="34" charset="0"/>
              </a:rPr>
              <a:t>positive school climate</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 the product of a school’s attention to </a:t>
            </a:r>
            <a:r>
              <a:rPr lang="en-US" sz="2400" b="1" i="1" dirty="0">
                <a:latin typeface="Calibri" panose="020F0502020204030204" pitchFamily="34" charset="0"/>
                <a:cs typeface="Calibri" panose="020F0502020204030204" pitchFamily="34" charset="0"/>
              </a:rPr>
              <a:t>fostering safety</a:t>
            </a:r>
            <a:r>
              <a:rPr lang="en-US" sz="2400" dirty="0">
                <a:latin typeface="Calibri" panose="020F0502020204030204" pitchFamily="34" charset="0"/>
                <a:cs typeface="Calibri" panose="020F0502020204030204" pitchFamily="34" charset="0"/>
              </a:rPr>
              <a:t>; promoting a </a:t>
            </a:r>
            <a:r>
              <a:rPr lang="en-US" sz="2400" b="1" i="1" dirty="0">
                <a:latin typeface="Calibri" panose="020F0502020204030204" pitchFamily="34" charset="0"/>
                <a:cs typeface="Calibri" panose="020F0502020204030204" pitchFamily="34" charset="0"/>
              </a:rPr>
              <a:t>supportive academic, disciplinary, and physical environment</a:t>
            </a:r>
            <a:r>
              <a:rPr lang="en-US" sz="2400" dirty="0">
                <a:latin typeface="Calibri" panose="020F0502020204030204" pitchFamily="34" charset="0"/>
                <a:cs typeface="Calibri" panose="020F0502020204030204" pitchFamily="34" charset="0"/>
              </a:rPr>
              <a:t>; and </a:t>
            </a:r>
            <a:r>
              <a:rPr lang="en-US" sz="2400" b="1" i="1" dirty="0">
                <a:latin typeface="Calibri" panose="020F0502020204030204" pitchFamily="34" charset="0"/>
                <a:cs typeface="Calibri" panose="020F0502020204030204" pitchFamily="34" charset="0"/>
              </a:rPr>
              <a:t>encouraging</a:t>
            </a:r>
            <a:r>
              <a:rPr lang="en-US" sz="2400" dirty="0">
                <a:latin typeface="Calibri" panose="020F0502020204030204" pitchFamily="34" charset="0"/>
                <a:cs typeface="Calibri" panose="020F0502020204030204" pitchFamily="34" charset="0"/>
              </a:rPr>
              <a:t> and </a:t>
            </a:r>
            <a:r>
              <a:rPr lang="en-US" sz="2400" b="1" i="1" dirty="0">
                <a:latin typeface="Calibri" panose="020F0502020204030204" pitchFamily="34" charset="0"/>
                <a:cs typeface="Calibri" panose="020F0502020204030204" pitchFamily="34" charset="0"/>
              </a:rPr>
              <a:t>maintaining respectful, trusting, and caring relationships </a:t>
            </a:r>
            <a:r>
              <a:rPr lang="en-US" sz="2400" dirty="0">
                <a:latin typeface="Calibri" panose="020F0502020204030204" pitchFamily="34" charset="0"/>
                <a:cs typeface="Calibri" panose="020F0502020204030204" pitchFamily="34" charset="0"/>
              </a:rPr>
              <a:t>throughout the school community no matter the setting—from Pre-K/Elementary School to higher education.”</a:t>
            </a:r>
            <a:endParaRPr kumimoji="0" lang="en-US" sz="24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lvl="0">
              <a:spcBef>
                <a:spcPts val="600"/>
              </a:spcBef>
              <a:defRPr/>
            </a:pPr>
            <a:r>
              <a:rPr lang="en-US" sz="2400" dirty="0">
                <a:solidFill>
                  <a:prstClr val="black"/>
                </a:solidFill>
                <a:latin typeface="Calibri" panose="020F0502020204030204" pitchFamily="34" charset="0"/>
                <a:cs typeface="Calibri" panose="020F0502020204030204" pitchFamily="34" charset="0"/>
              </a:rPr>
              <a:t>(National Center on Safe Supportive Learning Environments)</a:t>
            </a:r>
          </a:p>
        </p:txBody>
      </p:sp>
    </p:spTree>
    <p:extLst>
      <p:ext uri="{BB962C8B-B14F-4D97-AF65-F5344CB8AC3E}">
        <p14:creationId xmlns:p14="http://schemas.microsoft.com/office/powerpoint/2010/main" val="1473021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685800"/>
          </a:xfrm>
        </p:spPr>
        <p:txBody>
          <a:bodyPr>
            <a:noAutofit/>
          </a:bodyPr>
          <a:lstStyle/>
          <a:p>
            <a:r>
              <a:rPr lang="en-US" sz="4400" dirty="0">
                <a:latin typeface="Calibri" panose="020F0502020204030204" pitchFamily="34" charset="0"/>
                <a:cs typeface="Calibri" panose="020F0502020204030204" pitchFamily="34" charset="0"/>
              </a:rPr>
              <a:t>Positive School Climate</a:t>
            </a:r>
            <a:endParaRPr lang="en-US" sz="4400" dirty="0">
              <a:latin typeface="Constantia" panose="02030602050306030303" pitchFamily="18" charset="0"/>
            </a:endParaRPr>
          </a:p>
        </p:txBody>
      </p:sp>
      <p:sp>
        <p:nvSpPr>
          <p:cNvPr id="3" name="Content Placeholder 2"/>
          <p:cNvSpPr>
            <a:spLocks noGrp="1"/>
          </p:cNvSpPr>
          <p:nvPr>
            <p:ph idx="1"/>
          </p:nvPr>
        </p:nvSpPr>
        <p:spPr>
          <a:xfrm>
            <a:off x="457200" y="1600201"/>
            <a:ext cx="8077200" cy="4501138"/>
          </a:xfrm>
        </p:spPr>
        <p:txBody>
          <a:bodyPr>
            <a:noAutofit/>
          </a:bodyPr>
          <a:lstStyle/>
          <a:p>
            <a:pPr marL="457200" indent="-457200"/>
            <a:r>
              <a:rPr lang="en-US" dirty="0">
                <a:solidFill>
                  <a:prstClr val="black"/>
                </a:solidFill>
                <a:latin typeface="Calibri" panose="020F0502020204030204" pitchFamily="34" charset="0"/>
                <a:cs typeface="Calibri" panose="020F0502020204030204" pitchFamily="34" charset="0"/>
              </a:rPr>
              <a:t>79% reported that they feel safe in their </a:t>
            </a:r>
            <a:r>
              <a:rPr lang="en-US" dirty="0" smtClean="0">
                <a:solidFill>
                  <a:prstClr val="black"/>
                </a:solidFill>
                <a:latin typeface="Calibri" panose="020F0502020204030204" pitchFamily="34" charset="0"/>
                <a:cs typeface="Calibri" panose="020F0502020204030204" pitchFamily="34" charset="0"/>
              </a:rPr>
              <a:t>school</a:t>
            </a:r>
            <a:endParaRPr lang="en-US" dirty="0">
              <a:solidFill>
                <a:prstClr val="black"/>
              </a:solidFill>
              <a:latin typeface="Calibri" panose="020F0502020204030204" pitchFamily="34" charset="0"/>
              <a:cs typeface="Calibri" panose="020F0502020204030204" pitchFamily="34" charset="0"/>
            </a:endParaRPr>
          </a:p>
          <a:p>
            <a:pPr marL="457200" indent="-457200"/>
            <a:r>
              <a:rPr lang="en-US" dirty="0"/>
              <a:t>78% reported students are treated fairly regardless of their race or ethnicity</a:t>
            </a:r>
          </a:p>
          <a:p>
            <a:pPr marL="457200" lvl="0" indent="-457200"/>
            <a:r>
              <a:rPr lang="en-US" sz="2800" dirty="0">
                <a:solidFill>
                  <a:prstClr val="black"/>
                </a:solidFill>
                <a:latin typeface="Calibri" panose="020F0502020204030204" pitchFamily="34" charset="0"/>
                <a:cs typeface="Calibri" panose="020F0502020204030204" pitchFamily="34" charset="0"/>
              </a:rPr>
              <a:t>89% reported teachers care about all students </a:t>
            </a:r>
          </a:p>
          <a:p>
            <a:pPr marL="457200" lvl="0" indent="-457200"/>
            <a:r>
              <a:rPr lang="en-US" sz="2800" dirty="0">
                <a:solidFill>
                  <a:prstClr val="black"/>
                </a:solidFill>
                <a:latin typeface="Calibri" panose="020F0502020204030204" pitchFamily="34" charset="0"/>
                <a:cs typeface="Calibri" panose="020F0502020204030204" pitchFamily="34" charset="0"/>
              </a:rPr>
              <a:t>94% reported that there was at least one teacher at their school who really wants them to do well </a:t>
            </a:r>
          </a:p>
          <a:p>
            <a:pPr marL="457200" lvl="0" indent="-457200"/>
            <a:r>
              <a:rPr lang="en-US" sz="2800" dirty="0">
                <a:solidFill>
                  <a:prstClr val="black"/>
                </a:solidFill>
                <a:latin typeface="Calibri" panose="020F0502020204030204" pitchFamily="34" charset="0"/>
                <a:cs typeface="Calibri" panose="020F0502020204030204" pitchFamily="34" charset="0"/>
              </a:rPr>
              <a:t>75% said there was an adult at school they could talk with if they had a personal </a:t>
            </a:r>
            <a:r>
              <a:rPr lang="en-US" sz="2800" dirty="0" smtClean="0">
                <a:solidFill>
                  <a:prstClr val="black"/>
                </a:solidFill>
                <a:latin typeface="Calibri" panose="020F0502020204030204" pitchFamily="34" charset="0"/>
                <a:cs typeface="Calibri" panose="020F0502020204030204" pitchFamily="34" charset="0"/>
              </a:rPr>
              <a:t>problem</a:t>
            </a:r>
            <a:endParaRPr lang="en-US" sz="2800" dirty="0">
              <a:solidFill>
                <a:prstClr val="black"/>
              </a:solidFill>
              <a:latin typeface="Calibri" panose="020F0502020204030204" pitchFamily="34" charset="0"/>
              <a:cs typeface="Calibri" panose="020F0502020204030204" pitchFamily="34" charset="0"/>
            </a:endParaRPr>
          </a:p>
          <a:p>
            <a:pPr marL="457200" indent="-457200"/>
            <a:r>
              <a:rPr lang="en-US" dirty="0"/>
              <a:t>77%  are proud to be a student at their school and feel like they belong</a:t>
            </a:r>
          </a:p>
          <a:p>
            <a:pPr marL="457200" lvl="0" indent="-457200"/>
            <a:endParaRPr lang="en-US" sz="2800" dirty="0">
              <a:solidFill>
                <a:prstClr val="black"/>
              </a:solidFill>
              <a:latin typeface="Calibri" panose="020F0502020204030204" pitchFamily="34" charset="0"/>
              <a:cs typeface="Calibri" panose="020F0502020204030204" pitchFamily="34" charset="0"/>
            </a:endParaRPr>
          </a:p>
          <a:p>
            <a:pPr marL="0" indent="0">
              <a:buNone/>
            </a:pPr>
            <a:endParaRPr lang="en-US" sz="2800" dirty="0">
              <a:latin typeface="Constantia" panose="02030602050306030303" pitchFamily="18" charset="0"/>
            </a:endParaRPr>
          </a:p>
        </p:txBody>
      </p:sp>
      <p:sp>
        <p:nvSpPr>
          <p:cNvPr id="4" name="Rectangle 3"/>
          <p:cNvSpPr/>
          <p:nvPr/>
        </p:nvSpPr>
        <p:spPr>
          <a:xfrm>
            <a:off x="609600" y="914400"/>
            <a:ext cx="6896099" cy="584775"/>
          </a:xfrm>
          <a:prstGeom prst="rect">
            <a:avLst/>
          </a:prstGeom>
        </p:spPr>
        <p:txBody>
          <a:bodyPr wrap="square">
            <a:spAutoFit/>
          </a:bodyPr>
          <a:lstStyle/>
          <a:p>
            <a:pPr marL="6350" lvl="1">
              <a:spcAft>
                <a:spcPts val="600"/>
              </a:spcAft>
              <a:defRPr/>
            </a:pPr>
            <a:r>
              <a:rPr lang="en-US" sz="3200" b="1" i="1" dirty="0">
                <a:solidFill>
                  <a:prstClr val="black"/>
                </a:solidFill>
                <a:latin typeface="Calibri" panose="020F0502020204030204" pitchFamily="34" charset="0"/>
                <a:cs typeface="Calibri" panose="020F0502020204030204" pitchFamily="34" charset="0"/>
              </a:rPr>
              <a:t>Climate Survey – Student Results</a:t>
            </a:r>
          </a:p>
        </p:txBody>
      </p:sp>
    </p:spTree>
    <p:extLst>
      <p:ext uri="{BB962C8B-B14F-4D97-AF65-F5344CB8AC3E}">
        <p14:creationId xmlns:p14="http://schemas.microsoft.com/office/powerpoint/2010/main" val="111373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644" y="990600"/>
            <a:ext cx="8153400" cy="1638300"/>
          </a:xfrm>
          <a:ln w="31750"/>
        </p:spPr>
        <p:txBody>
          <a:bodyPr>
            <a:noAutofit/>
          </a:bodyPr>
          <a:lstStyle/>
          <a:p>
            <a:pPr algn="ctr"/>
            <a:r>
              <a:rPr lang="en-US" sz="4800" b="1" dirty="0">
                <a:latin typeface="Calibri" panose="020F0502020204030204" pitchFamily="34" charset="0"/>
                <a:cs typeface="Calibri" panose="020F0502020204030204" pitchFamily="34" charset="0"/>
              </a:rPr>
              <a:t>Building Block #1</a:t>
            </a:r>
            <a:r>
              <a:rPr lang="en-US" sz="4800" b="1" dirty="0">
                <a:latin typeface="Constantia" panose="02030602050306030303" pitchFamily="18" charset="0"/>
              </a:rPr>
              <a:t/>
            </a:r>
            <a:br>
              <a:rPr lang="en-US" sz="4800" b="1" dirty="0">
                <a:latin typeface="Constantia" panose="02030602050306030303" pitchFamily="18" charset="0"/>
              </a:rPr>
            </a:br>
            <a:endParaRPr lang="en-US" sz="4800" b="1" dirty="0">
              <a:latin typeface="Constantia" panose="02030602050306030303" pitchFamily="18" charset="0"/>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8E46A-E660-456E-8C13-E738F01C6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2667000" y="2628900"/>
            <a:ext cx="4419600" cy="1905000"/>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2895600" y="2895601"/>
            <a:ext cx="4038600" cy="1371599"/>
          </a:xfrm>
          <a:prstGeom prst="rect">
            <a:avLst/>
          </a:prstGeom>
          <a:noFill/>
        </p:spPr>
        <p:txBody>
          <a:bodyPr wrap="square" lIns="91440" tIns="45720" rIns="91440" bIns="45720">
            <a:normAutofit/>
          </a:bodyPr>
          <a:lstStyle/>
          <a:p>
            <a:pPr algn="ctr"/>
            <a:r>
              <a:rPr lang="en-US" sz="4800" b="1" cap="none" spc="0" dirty="0">
                <a:ln w="22225">
                  <a:solidFill>
                    <a:schemeClr val="accent2"/>
                  </a:solidFill>
                  <a:prstDash val="solid"/>
                </a:ln>
                <a:effectLst/>
              </a:rPr>
              <a:t>Legislation</a:t>
            </a:r>
          </a:p>
        </p:txBody>
      </p:sp>
    </p:spTree>
    <p:extLst>
      <p:ext uri="{BB962C8B-B14F-4D97-AF65-F5344CB8AC3E}">
        <p14:creationId xmlns:p14="http://schemas.microsoft.com/office/powerpoint/2010/main" val="2306264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Positive School Climate</a:t>
            </a:r>
            <a:endParaRPr lang="en-US" sz="4400" dirty="0"/>
          </a:p>
        </p:txBody>
      </p:sp>
      <p:sp>
        <p:nvSpPr>
          <p:cNvPr id="10" name="Content Placeholder 9"/>
          <p:cNvSpPr>
            <a:spLocks noGrp="1"/>
          </p:cNvSpPr>
          <p:nvPr>
            <p:ph idx="1"/>
          </p:nvPr>
        </p:nvSpPr>
        <p:spPr>
          <a:xfrm>
            <a:off x="477286" y="1592455"/>
            <a:ext cx="8229600" cy="4578982"/>
          </a:xfrm>
        </p:spPr>
        <p:txBody>
          <a:bodyPr/>
          <a:lstStyle/>
          <a:p>
            <a:pPr marL="0" indent="0">
              <a:buNone/>
            </a:pPr>
            <a:r>
              <a:rPr lang="en-US" sz="3200" b="1" dirty="0"/>
              <a:t>Climate Survey – Staff Results</a:t>
            </a:r>
          </a:p>
          <a:p>
            <a:pPr lvl="1"/>
            <a:r>
              <a:rPr lang="en-US" dirty="0"/>
              <a:t>69% of staff reported that they feel physically safe at their school </a:t>
            </a:r>
            <a:r>
              <a:rPr lang="en-US" b="1" dirty="0"/>
              <a:t>BUT</a:t>
            </a:r>
          </a:p>
          <a:p>
            <a:pPr lvl="1"/>
            <a:r>
              <a:rPr lang="en-US" b="1" dirty="0"/>
              <a:t>Only</a:t>
            </a:r>
            <a:r>
              <a:rPr lang="en-US" dirty="0"/>
              <a:t> 47%  feel that there is adequate safety and security at their school</a:t>
            </a:r>
          </a:p>
          <a:p>
            <a:pPr lvl="1"/>
            <a:r>
              <a:rPr lang="en-US" dirty="0"/>
              <a:t>Only 9% of staff agreed that bullying is a problem at their school</a:t>
            </a:r>
          </a:p>
          <a:p>
            <a:pPr lvl="1"/>
            <a:r>
              <a:rPr lang="en-US" dirty="0"/>
              <a:t>63% reported that their students treat them with respect</a:t>
            </a:r>
          </a:p>
          <a:p>
            <a:pPr lvl="1"/>
            <a:r>
              <a:rPr lang="en-US" dirty="0"/>
              <a:t>91% of staff agreed that the SRO makes a positive contribution to the school and makes them feel safer at school</a:t>
            </a:r>
          </a:p>
          <a:p>
            <a:endParaRPr lang="en-US" dirty="0"/>
          </a:p>
          <a:p>
            <a:endParaRPr lang="en-US" dirty="0"/>
          </a:p>
        </p:txBody>
      </p:sp>
      <p:sp>
        <p:nvSpPr>
          <p:cNvPr id="14" name="Slide Number Placeholder 2"/>
          <p:cNvSpPr>
            <a:spLocks noGrp="1"/>
          </p:cNvSpPr>
          <p:nvPr>
            <p:ph type="sldNum" sz="quarter" idx="12"/>
          </p:nvPr>
        </p:nvSpPr>
        <p:spPr>
          <a:xfrm>
            <a:off x="6626626" y="6356351"/>
            <a:ext cx="2057400" cy="365125"/>
          </a:xfrm>
        </p:spPr>
        <p:txBody>
          <a:bodyPr/>
          <a:lstStyle/>
          <a:p>
            <a:fld id="{51C1D835-5CF4-405E-AD6F-EB0021701735}" type="slidenum">
              <a:rPr lang="en-US" smtClean="0"/>
              <a:pPr/>
              <a:t>40</a:t>
            </a:fld>
            <a:endParaRPr lang="en-US" dirty="0"/>
          </a:p>
        </p:txBody>
      </p:sp>
    </p:spTree>
    <p:extLst>
      <p:ext uri="{BB962C8B-B14F-4D97-AF65-F5344CB8AC3E}">
        <p14:creationId xmlns:p14="http://schemas.microsoft.com/office/powerpoint/2010/main" val="864546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Climate Survey Summary</a:t>
            </a:r>
            <a:br>
              <a:rPr lang="en-US" sz="4400" dirty="0"/>
            </a:br>
            <a:r>
              <a:rPr lang="en-US" sz="4400" dirty="0"/>
              <a:t>A Virginia High School</a:t>
            </a:r>
          </a:p>
        </p:txBody>
      </p:sp>
      <p:grpSp>
        <p:nvGrpSpPr>
          <p:cNvPr id="4" name="Group 3"/>
          <p:cNvGrpSpPr/>
          <p:nvPr/>
        </p:nvGrpSpPr>
        <p:grpSpPr>
          <a:xfrm>
            <a:off x="381000" y="1447800"/>
            <a:ext cx="8382000" cy="4724400"/>
            <a:chOff x="304800" y="1524000"/>
            <a:chExt cx="8750135" cy="5029200"/>
          </a:xfrm>
        </p:grpSpPr>
        <p:pic>
          <p:nvPicPr>
            <p:cNvPr id="230402" name="Picture 2"/>
            <p:cNvPicPr>
              <a:picLocks noChangeAspect="1" noChangeArrowheads="1"/>
            </p:cNvPicPr>
            <p:nvPr/>
          </p:nvPicPr>
          <p:blipFill rotWithShape="1">
            <a:blip r:embed="rId3" cstate="print"/>
            <a:srcRect l="6249" t="14063" r="7827" b="25781"/>
            <a:stretch/>
          </p:blipFill>
          <p:spPr bwMode="auto">
            <a:xfrm>
              <a:off x="304800" y="1524000"/>
              <a:ext cx="8750135" cy="494284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781800" y="1676400"/>
              <a:ext cx="2209800" cy="369332"/>
            </a:xfrm>
            <a:prstGeom prst="rect">
              <a:avLst/>
            </a:prstGeom>
            <a:noFill/>
          </p:spPr>
          <p:txBody>
            <a:bodyPr wrap="square" rtlCol="0">
              <a:spAutoFit/>
            </a:bodyPr>
            <a:lstStyle/>
            <a:p>
              <a:r>
                <a:rPr lang="en-US" sz="1600" dirty="0"/>
                <a:t>School    Region   State</a:t>
              </a:r>
            </a:p>
          </p:txBody>
        </p:sp>
        <p:sp>
          <p:nvSpPr>
            <p:cNvPr id="7" name="5-Point Star 6"/>
            <p:cNvSpPr/>
            <p:nvPr/>
          </p:nvSpPr>
          <p:spPr>
            <a:xfrm>
              <a:off x="6629400" y="4495800"/>
              <a:ext cx="3810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1" name="5-Point Star 10"/>
            <p:cNvSpPr/>
            <p:nvPr/>
          </p:nvSpPr>
          <p:spPr>
            <a:xfrm>
              <a:off x="6629400" y="3657600"/>
              <a:ext cx="3810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2" name="5-Point Star 11"/>
            <p:cNvSpPr/>
            <p:nvPr/>
          </p:nvSpPr>
          <p:spPr>
            <a:xfrm>
              <a:off x="6629400" y="6096000"/>
              <a:ext cx="4572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3" name="5-Point Star 12"/>
            <p:cNvSpPr/>
            <p:nvPr/>
          </p:nvSpPr>
          <p:spPr>
            <a:xfrm>
              <a:off x="6629400" y="5562600"/>
              <a:ext cx="3810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grpSp>
      <p:sp>
        <p:nvSpPr>
          <p:cNvPr id="14" name="Slide Number Placeholder 2"/>
          <p:cNvSpPr>
            <a:spLocks noGrp="1"/>
          </p:cNvSpPr>
          <p:nvPr>
            <p:ph type="sldNum" sz="quarter" idx="12"/>
          </p:nvPr>
        </p:nvSpPr>
        <p:spPr>
          <a:xfrm>
            <a:off x="6626626" y="6356351"/>
            <a:ext cx="2057400" cy="365125"/>
          </a:xfrm>
        </p:spPr>
        <p:txBody>
          <a:bodyPr/>
          <a:lstStyle/>
          <a:p>
            <a:fld id="{51C1D835-5CF4-405E-AD6F-EB0021701735}" type="slidenum">
              <a:rPr lang="en-US" smtClean="0"/>
              <a:pPr/>
              <a:t>41</a:t>
            </a:fld>
            <a:endParaRPr lang="en-US" dirty="0"/>
          </a:p>
        </p:txBody>
      </p:sp>
    </p:spTree>
    <p:extLst>
      <p:ext uri="{BB962C8B-B14F-4D97-AF65-F5344CB8AC3E}">
        <p14:creationId xmlns:p14="http://schemas.microsoft.com/office/powerpoint/2010/main" val="2070006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Resources</a:t>
            </a:r>
            <a:endParaRPr lang="en-US" sz="4400" dirty="0"/>
          </a:p>
        </p:txBody>
      </p:sp>
      <p:sp>
        <p:nvSpPr>
          <p:cNvPr id="3" name="Content Placeholder 2"/>
          <p:cNvSpPr>
            <a:spLocks noGrp="1"/>
          </p:cNvSpPr>
          <p:nvPr>
            <p:ph idx="1"/>
          </p:nvPr>
        </p:nvSpPr>
        <p:spPr/>
        <p:txBody>
          <a:bodyPr/>
          <a:lstStyle/>
          <a:p>
            <a:r>
              <a:rPr lang="en-US"/>
              <a:t>Resource Development and Technical Assistance Tools</a:t>
            </a:r>
          </a:p>
          <a:p>
            <a:pPr lvl="1"/>
            <a:r>
              <a:rPr lang="en-US"/>
              <a:t>Publications</a:t>
            </a:r>
          </a:p>
          <a:p>
            <a:pPr lvl="1"/>
            <a:r>
              <a:rPr lang="en-US"/>
              <a:t>Videos</a:t>
            </a:r>
          </a:p>
          <a:p>
            <a:pPr lvl="1"/>
            <a:r>
              <a:rPr lang="en-US"/>
              <a:t>Guidance</a:t>
            </a:r>
          </a:p>
          <a:p>
            <a:pPr lvl="1"/>
            <a:r>
              <a:rPr lang="en-US"/>
              <a:t>Curriculum to support sustainability of trainings</a:t>
            </a:r>
          </a:p>
          <a:p>
            <a:pPr lvl="1"/>
            <a:endParaRPr lang="en-US"/>
          </a:p>
          <a:p>
            <a:pPr lvl="1"/>
            <a:endParaRPr lang="en-US"/>
          </a:p>
          <a:p>
            <a:pPr lvl="1"/>
            <a:endParaRPr lang="en-US"/>
          </a:p>
          <a:p>
            <a:pPr lvl="1"/>
            <a:endParaRPr lang="en-US"/>
          </a:p>
          <a:p>
            <a:endParaRPr lang="en-US"/>
          </a:p>
          <a:p>
            <a:endParaRPr lang="en-US" dirty="0"/>
          </a:p>
        </p:txBody>
      </p:sp>
      <p:sp>
        <p:nvSpPr>
          <p:cNvPr id="6" name="Slide Number Placeholder 5"/>
          <p:cNvSpPr>
            <a:spLocks noGrp="1"/>
          </p:cNvSpPr>
          <p:nvPr>
            <p:ph type="sldNum" sz="quarter" idx="12"/>
          </p:nvPr>
        </p:nvSpPr>
        <p:spPr/>
        <p:txBody>
          <a:bodyPr/>
          <a:lstStyle/>
          <a:p>
            <a:fld id="{51C1D835-5CF4-405E-AD6F-EB0021701735}" type="slidenum">
              <a:rPr lang="en-US" smtClean="0"/>
              <a:pPr/>
              <a:t>42</a:t>
            </a:fld>
            <a:endParaRPr lang="en-US" dirty="0"/>
          </a:p>
        </p:txBody>
      </p:sp>
    </p:spTree>
    <p:extLst>
      <p:ext uri="{BB962C8B-B14F-4D97-AF65-F5344CB8AC3E}">
        <p14:creationId xmlns:p14="http://schemas.microsoft.com/office/powerpoint/2010/main" val="387015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6583" y="5257800"/>
            <a:ext cx="4890835" cy="646331"/>
          </a:xfrm>
          <a:prstGeom prst="rect">
            <a:avLst/>
          </a:prstGeom>
          <a:noFill/>
        </p:spPr>
        <p:txBody>
          <a:bodyPr wrap="square" rtlCol="0">
            <a:spAutoFit/>
          </a:bodyPr>
          <a:lstStyle/>
          <a:p>
            <a:pPr algn="ctr"/>
            <a:r>
              <a:rPr lang="en-US" sz="3600" dirty="0">
                <a:latin typeface="Calibri" panose="020F0502020204030204" pitchFamily="34" charset="0"/>
                <a:cs typeface="Calibri" panose="020F0502020204030204" pitchFamily="34" charset="0"/>
              </a:rPr>
              <a:t>Mandated</a:t>
            </a:r>
          </a:p>
        </p:txBody>
      </p:sp>
      <p:sp>
        <p:nvSpPr>
          <p:cNvPr id="10" name="Title 9"/>
          <p:cNvSpPr>
            <a:spLocks noGrp="1"/>
          </p:cNvSpPr>
          <p:nvPr>
            <p:ph type="title"/>
          </p:nvPr>
        </p:nvSpPr>
        <p:spPr/>
        <p:txBody>
          <a:bodyPr/>
          <a:lstStyle/>
          <a:p>
            <a:r>
              <a:rPr lang="en-US" dirty="0"/>
              <a:t> </a:t>
            </a:r>
            <a:r>
              <a:rPr lang="en-US" sz="4400" dirty="0"/>
              <a:t>Resources</a:t>
            </a:r>
            <a:r>
              <a:rPr lang="en-US" dirty="0"/>
              <a:t> </a:t>
            </a:r>
          </a:p>
        </p:txBody>
      </p:sp>
      <p:sp>
        <p:nvSpPr>
          <p:cNvPr id="3" name="Slide Number Placeholder 2"/>
          <p:cNvSpPr>
            <a:spLocks noGrp="1"/>
          </p:cNvSpPr>
          <p:nvPr>
            <p:ph type="sldNum" sz="quarter" idx="12"/>
          </p:nvPr>
        </p:nvSpPr>
        <p:spPr/>
        <p:txBody>
          <a:bodyPr/>
          <a:lstStyle/>
          <a:p>
            <a:fld id="{51C1D835-5CF4-405E-AD6F-EB0021701735}" type="slidenum">
              <a:rPr lang="en-US" smtClean="0"/>
              <a:pPr/>
              <a:t>43</a:t>
            </a:fld>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762000"/>
            <a:ext cx="2743200" cy="3578352"/>
          </a:xfrm>
          <a:prstGeom prst="rect">
            <a:avLst/>
          </a:prstGeom>
          <a:ln w="6350">
            <a:solidFill>
              <a:schemeClr val="tx1"/>
            </a:solidFill>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18728">
            <a:off x="5868437" y="1999611"/>
            <a:ext cx="2743200" cy="3547872"/>
          </a:xfrm>
          <a:prstGeom prst="rect">
            <a:avLst/>
          </a:prstGeom>
          <a:ln w="6350" cap="sq" cmpd="thickThin">
            <a:solidFill>
              <a:srgbClr val="000000"/>
            </a:solidFill>
            <a:prstDash val="solid"/>
            <a:miter lim="800000"/>
          </a:ln>
          <a:effectLst>
            <a:innerShdw blurRad="76200">
              <a:srgbClr val="000000"/>
            </a:innerShdw>
          </a:effec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99522">
            <a:off x="489176" y="1971020"/>
            <a:ext cx="2743200" cy="355092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644007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1"/>
            <a:r>
              <a:rPr lang="en-US" sz="4400" dirty="0">
                <a:latin typeface="+mn-lt"/>
              </a:rPr>
              <a:t>Resources</a:t>
            </a:r>
          </a:p>
        </p:txBody>
      </p:sp>
      <p:sp>
        <p:nvSpPr>
          <p:cNvPr id="8" name="Content Placeholder 7"/>
          <p:cNvSpPr>
            <a:spLocks noGrp="1"/>
          </p:cNvSpPr>
          <p:nvPr>
            <p:ph idx="1"/>
          </p:nvPr>
        </p:nvSpPr>
        <p:spPr/>
        <p:txBody>
          <a:bodyPr/>
          <a:lstStyle/>
          <a:p>
            <a:pPr marL="0" indent="0">
              <a:buNone/>
            </a:pPr>
            <a:r>
              <a:rPr lang="en-US" dirty="0"/>
              <a:t>K12 Threat Assessment Prevention Manual &amp; Video</a:t>
            </a:r>
          </a:p>
          <a:p>
            <a:endParaRPr lang="en-US"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287" t="7070" r="21926" b="5635"/>
          <a:stretch/>
        </p:blipFill>
        <p:spPr bwMode="auto">
          <a:xfrm>
            <a:off x="1371600" y="1981200"/>
            <a:ext cx="3338699" cy="4034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205" t="31660" r="30112" b="35976"/>
          <a:stretch/>
        </p:blipFill>
        <p:spPr bwMode="auto">
          <a:xfrm>
            <a:off x="4876800" y="2286000"/>
            <a:ext cx="361450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lide Number Placeholder 2"/>
          <p:cNvSpPr>
            <a:spLocks noGrp="1"/>
          </p:cNvSpPr>
          <p:nvPr>
            <p:ph type="sldNum" sz="quarter" idx="12"/>
          </p:nvPr>
        </p:nvSpPr>
        <p:spPr>
          <a:xfrm>
            <a:off x="6626626" y="6356351"/>
            <a:ext cx="2057400" cy="365125"/>
          </a:xfrm>
        </p:spPr>
        <p:txBody>
          <a:bodyPr/>
          <a:lstStyle/>
          <a:p>
            <a:fld id="{51C1D835-5CF4-405E-AD6F-EB0021701735}" type="slidenum">
              <a:rPr lang="en-US" smtClean="0"/>
              <a:pPr/>
              <a:t>44</a:t>
            </a:fld>
            <a:endParaRPr lang="en-US" dirty="0"/>
          </a:p>
        </p:txBody>
      </p:sp>
    </p:spTree>
    <p:extLst>
      <p:ext uri="{BB962C8B-B14F-4D97-AF65-F5344CB8AC3E}">
        <p14:creationId xmlns:p14="http://schemas.microsoft.com/office/powerpoint/2010/main" val="2180537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Resources</a:t>
            </a:r>
          </a:p>
        </p:txBody>
      </p:sp>
      <p:sp>
        <p:nvSpPr>
          <p:cNvPr id="3" name="Content Placeholder 2"/>
          <p:cNvSpPr>
            <a:spLocks noGrp="1"/>
          </p:cNvSpPr>
          <p:nvPr>
            <p:ph idx="1"/>
          </p:nvPr>
        </p:nvSpPr>
        <p:spPr/>
        <p:txBody>
          <a:bodyPr/>
          <a:lstStyle/>
          <a:p>
            <a:r>
              <a:rPr lang="en-US" sz="2000" dirty="0">
                <a:hlinkClick r:id="rId3" tooltip="threat-assessment-model-policies-procedures-and-guidelinespdf.pdf"/>
              </a:rPr>
              <a:t>Threat Assessment Model Policies, Procedures, and Guidelines.pdf</a:t>
            </a:r>
            <a:r>
              <a:rPr lang="en-US" sz="2000" dirty="0"/>
              <a:t/>
            </a:r>
            <a:br>
              <a:rPr lang="en-US" sz="2000" dirty="0"/>
            </a:br>
            <a:r>
              <a:rPr lang="en-US" sz="2000" dirty="0">
                <a:hlinkClick r:id="rId4" tooltip="threat-assessment-model-policies-procedures-and-guidelinesdocx.docx"/>
              </a:rPr>
              <a:t>Threat Assessment Model Policies, Procedures, and Guidelines.docx</a:t>
            </a:r>
            <a:r>
              <a:rPr lang="en-US" sz="2000" dirty="0"/>
              <a:t>	</a:t>
            </a:r>
          </a:p>
          <a:p>
            <a:r>
              <a:rPr lang="en-US" sz="2000" dirty="0">
                <a:hlinkClick r:id="rId5" tooltip=".pdf"/>
              </a:rPr>
              <a:t>School Threat Assessment Training: Participant Manual</a:t>
            </a:r>
            <a:r>
              <a:rPr lang="en-US" sz="2000" dirty="0"/>
              <a:t>	</a:t>
            </a:r>
          </a:p>
          <a:p>
            <a:r>
              <a:rPr lang="en-US" sz="2000" dirty="0">
                <a:hlinkClick r:id="rId6" tooltip=".docx"/>
              </a:rPr>
              <a:t>Fillable Threat Assessment Form (Word)</a:t>
            </a:r>
            <a:r>
              <a:rPr lang="en-US" sz="2000" dirty="0"/>
              <a:t>	</a:t>
            </a:r>
          </a:p>
          <a:p>
            <a:r>
              <a:rPr lang="en-US" sz="2000" dirty="0">
                <a:hlinkClick r:id="rId7" tooltip="k12-threat-assessment-prevention-overview.pdf"/>
              </a:rPr>
              <a:t>K12 Threat Assessment: A Prevention Overview</a:t>
            </a:r>
            <a:r>
              <a:rPr lang="en-US" sz="2000" dirty="0"/>
              <a:t>	</a:t>
            </a:r>
          </a:p>
          <a:p>
            <a:r>
              <a:rPr lang="en-US" sz="2000" dirty="0">
                <a:hlinkClick r:id="rId8" tooltip="fillable-threat-assessment-form-2016.pdf"/>
              </a:rPr>
              <a:t>Fillable Threat Assessment Form (2016)</a:t>
            </a:r>
            <a:r>
              <a:rPr lang="en-US" sz="2000" dirty="0"/>
              <a:t>	</a:t>
            </a:r>
          </a:p>
          <a:p>
            <a:r>
              <a:rPr lang="en-US" sz="2000" dirty="0">
                <a:hlinkClick r:id="rId9" tooltip=".pdf"/>
              </a:rPr>
              <a:t>K12 Threat Assessment Updates (Summer 2016)</a:t>
            </a:r>
            <a:r>
              <a:rPr lang="en-US" sz="2000" dirty="0"/>
              <a:t>	</a:t>
            </a:r>
          </a:p>
          <a:p>
            <a:r>
              <a:rPr lang="en-US" sz="2000" dirty="0">
                <a:hlinkClick r:id="rId10"/>
              </a:rPr>
              <a:t>K12 Threat Assessment Video</a:t>
            </a:r>
            <a:r>
              <a:rPr lang="en-US" sz="2000" dirty="0"/>
              <a:t>	</a:t>
            </a:r>
          </a:p>
          <a:p>
            <a:r>
              <a:rPr lang="en-US" sz="2000" dirty="0">
                <a:hlinkClick r:id="rId11" tooltip="request-service-technical-assistance-threat-assessment-and-management-teams.pdf"/>
              </a:rPr>
              <a:t>Request for Service Technical Assistance for Threat Assessment and Management Teams</a:t>
            </a:r>
            <a:r>
              <a:rPr lang="en-US" sz="2000" dirty="0"/>
              <a:t>	</a:t>
            </a:r>
          </a:p>
          <a:p>
            <a:r>
              <a:rPr lang="en-US" sz="2000" dirty="0">
                <a:hlinkClick r:id="rId12" tooltip="technical-assistance-threat-assessment-and-management-teams-virginia-schools-and-institutions-higher.pdf"/>
              </a:rPr>
              <a:t>Technical Assistance for Threat Assessment and Management Teams for Virginia Schools and Institutions of Higher Education</a:t>
            </a:r>
            <a:endParaRPr lang="en-US" sz="2000" dirty="0"/>
          </a:p>
        </p:txBody>
      </p:sp>
      <p:sp>
        <p:nvSpPr>
          <p:cNvPr id="8" name="Slide Number Placeholder 2"/>
          <p:cNvSpPr>
            <a:spLocks noGrp="1"/>
          </p:cNvSpPr>
          <p:nvPr>
            <p:ph type="sldNum" sz="quarter" idx="12"/>
          </p:nvPr>
        </p:nvSpPr>
        <p:spPr>
          <a:xfrm>
            <a:off x="6626626" y="6356351"/>
            <a:ext cx="2057400" cy="365125"/>
          </a:xfrm>
        </p:spPr>
        <p:txBody>
          <a:bodyPr/>
          <a:lstStyle/>
          <a:p>
            <a:fld id="{51C1D835-5CF4-405E-AD6F-EB0021701735}" type="slidenum">
              <a:rPr lang="en-US" smtClean="0"/>
              <a:pPr/>
              <a:t>45</a:t>
            </a:fld>
            <a:endParaRPr lang="en-US" dirty="0"/>
          </a:p>
        </p:txBody>
      </p:sp>
    </p:spTree>
    <p:extLst>
      <p:ext uri="{BB962C8B-B14F-4D97-AF65-F5344CB8AC3E}">
        <p14:creationId xmlns:p14="http://schemas.microsoft.com/office/powerpoint/2010/main" val="771313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5996"/>
            <a:ext cx="8229600" cy="1042416"/>
          </a:xfrm>
        </p:spPr>
        <p:txBody>
          <a:bodyPr/>
          <a:lstStyle/>
          <a:p>
            <a:r>
              <a:rPr lang="en-US" sz="4400" dirty="0"/>
              <a:t>More Resources</a:t>
            </a:r>
          </a:p>
        </p:txBody>
      </p:sp>
      <p:sp>
        <p:nvSpPr>
          <p:cNvPr id="3" name="Content Placeholder 2"/>
          <p:cNvSpPr>
            <a:spLocks noGrp="1"/>
          </p:cNvSpPr>
          <p:nvPr>
            <p:ph idx="1"/>
          </p:nvPr>
        </p:nvSpPr>
        <p:spPr>
          <a:xfrm>
            <a:off x="457200" y="1447800"/>
            <a:ext cx="8229600" cy="4729163"/>
          </a:xfrm>
        </p:spPr>
        <p:txBody>
          <a:bodyPr/>
          <a:lstStyle/>
          <a:p>
            <a:pPr lvl="0">
              <a:lnSpc>
                <a:spcPct val="100000"/>
              </a:lnSpc>
              <a:spcBef>
                <a:spcPts val="0"/>
              </a:spcBef>
            </a:pPr>
            <a:r>
              <a:rPr lang="en-US" sz="1800" i="1" dirty="0"/>
              <a:t>Critical Incident Response Video and Accompanying Manual</a:t>
            </a:r>
          </a:p>
          <a:p>
            <a:pPr lvl="0">
              <a:lnSpc>
                <a:spcPct val="100000"/>
              </a:lnSpc>
              <a:spcBef>
                <a:spcPts val="0"/>
              </a:spcBef>
            </a:pPr>
            <a:r>
              <a:rPr lang="en-US" sz="1800" i="1" dirty="0"/>
              <a:t>Guidance for Emergency Manager Designee</a:t>
            </a:r>
          </a:p>
          <a:p>
            <a:pPr lvl="0">
              <a:lnSpc>
                <a:spcPct val="100000"/>
              </a:lnSpc>
              <a:spcBef>
                <a:spcPts val="0"/>
              </a:spcBef>
            </a:pPr>
            <a:r>
              <a:rPr lang="en-US" sz="1800" i="1" dirty="0"/>
              <a:t>Guidance for School Systems in the Event That Victims Arise from an Emergency</a:t>
            </a:r>
          </a:p>
          <a:p>
            <a:pPr lvl="0">
              <a:lnSpc>
                <a:spcPct val="100000"/>
              </a:lnSpc>
              <a:spcBef>
                <a:spcPts val="0"/>
              </a:spcBef>
            </a:pPr>
            <a:r>
              <a:rPr lang="en-US" sz="1800" i="1" dirty="0"/>
              <a:t>Guidance on Required Drill</a:t>
            </a:r>
          </a:p>
          <a:p>
            <a:pPr lvl="0">
              <a:lnSpc>
                <a:spcPct val="100000"/>
              </a:lnSpc>
              <a:spcBef>
                <a:spcPts val="0"/>
              </a:spcBef>
            </a:pPr>
            <a:r>
              <a:rPr lang="en-US" sz="1800" i="1" dirty="0"/>
              <a:t>Juvenile Law Handbook</a:t>
            </a:r>
          </a:p>
          <a:p>
            <a:pPr lvl="0">
              <a:lnSpc>
                <a:spcPct val="100000"/>
              </a:lnSpc>
              <a:spcBef>
                <a:spcPts val="0"/>
              </a:spcBef>
            </a:pPr>
            <a:r>
              <a:rPr lang="en-US" sz="1800" i="1" dirty="0"/>
              <a:t>Model School Resource  Officer (SRO) Memorandum of Understanding (</a:t>
            </a:r>
            <a:r>
              <a:rPr lang="en-US" sz="1800" i="1" dirty="0" err="1"/>
              <a:t>MOU</a:t>
            </a:r>
            <a:r>
              <a:rPr lang="en-US" sz="1800" i="1" dirty="0"/>
              <a:t>) and Program Guide</a:t>
            </a:r>
          </a:p>
          <a:p>
            <a:pPr lvl="0">
              <a:lnSpc>
                <a:spcPct val="100000"/>
              </a:lnSpc>
              <a:spcBef>
                <a:spcPts val="0"/>
              </a:spcBef>
            </a:pPr>
            <a:r>
              <a:rPr lang="en-US" sz="1800" i="1" dirty="0"/>
              <a:t>School – Law Enforcement Partnership Guide </a:t>
            </a:r>
          </a:p>
          <a:p>
            <a:pPr lvl="0">
              <a:lnSpc>
                <a:spcPct val="100000"/>
              </a:lnSpc>
              <a:spcBef>
                <a:spcPts val="0"/>
              </a:spcBef>
            </a:pPr>
            <a:r>
              <a:rPr lang="en-US" sz="1800" i="1" dirty="0"/>
              <a:t>School Crisis, Emergency Management and Medical Emergency Response Plan and Quick Guide</a:t>
            </a:r>
          </a:p>
          <a:p>
            <a:pPr lvl="0">
              <a:lnSpc>
                <a:spcPct val="100000"/>
              </a:lnSpc>
              <a:spcBef>
                <a:spcPts val="0"/>
              </a:spcBef>
            </a:pPr>
            <a:r>
              <a:rPr lang="en-US" sz="1800" i="1" dirty="0"/>
              <a:t>School Safety Audit Infographic</a:t>
            </a:r>
          </a:p>
          <a:p>
            <a:pPr lvl="0">
              <a:lnSpc>
                <a:spcPct val="100000"/>
              </a:lnSpc>
              <a:spcBef>
                <a:spcPts val="0"/>
              </a:spcBef>
            </a:pPr>
            <a:r>
              <a:rPr lang="en-US" sz="1800" i="1" dirty="0"/>
              <a:t>School Safety Audit Template for Divisions</a:t>
            </a:r>
          </a:p>
          <a:p>
            <a:pPr lvl="0">
              <a:lnSpc>
                <a:spcPct val="100000"/>
              </a:lnSpc>
              <a:spcBef>
                <a:spcPts val="0"/>
              </a:spcBef>
            </a:pPr>
            <a:r>
              <a:rPr lang="en-US" sz="1800" i="1" dirty="0"/>
              <a:t>School Safety Audit Template for Schools</a:t>
            </a:r>
          </a:p>
          <a:p>
            <a:pPr lvl="0">
              <a:lnSpc>
                <a:spcPct val="100000"/>
              </a:lnSpc>
              <a:spcBef>
                <a:spcPts val="0"/>
              </a:spcBef>
            </a:pPr>
            <a:r>
              <a:rPr lang="en-US" sz="1800" i="1" dirty="0"/>
              <a:t>School Safety Inspection Checklist </a:t>
            </a:r>
          </a:p>
          <a:p>
            <a:pPr lvl="0">
              <a:lnSpc>
                <a:spcPct val="100000"/>
              </a:lnSpc>
              <a:spcBef>
                <a:spcPts val="0"/>
              </a:spcBef>
            </a:pPr>
            <a:r>
              <a:rPr lang="en-US" sz="1800" i="1" dirty="0"/>
              <a:t>Virginia’s Educator’s Guide to Conducting Drills</a:t>
            </a:r>
          </a:p>
          <a:p>
            <a:pPr lvl="0">
              <a:lnSpc>
                <a:spcPct val="100000"/>
              </a:lnSpc>
              <a:spcBef>
                <a:spcPts val="0"/>
              </a:spcBef>
            </a:pPr>
            <a:r>
              <a:rPr lang="en-US" sz="1800" i="1" dirty="0"/>
              <a:t>Virginia School Bus Driver and Monitor Video and Manual </a:t>
            </a:r>
          </a:p>
        </p:txBody>
      </p:sp>
      <p:sp>
        <p:nvSpPr>
          <p:cNvPr id="6" name="Slide Number Placeholder 5"/>
          <p:cNvSpPr>
            <a:spLocks noGrp="1"/>
          </p:cNvSpPr>
          <p:nvPr>
            <p:ph type="sldNum" sz="quarter" idx="12"/>
          </p:nvPr>
        </p:nvSpPr>
        <p:spPr/>
        <p:txBody>
          <a:bodyPr/>
          <a:lstStyle/>
          <a:p>
            <a:fld id="{51C1D835-5CF4-405E-AD6F-EB0021701735}" type="slidenum">
              <a:rPr lang="en-US" smtClean="0"/>
              <a:pPr/>
              <a:t>46</a:t>
            </a:fld>
            <a:endParaRPr lang="en-US" dirty="0"/>
          </a:p>
        </p:txBody>
      </p:sp>
    </p:spTree>
    <p:extLst>
      <p:ext uri="{BB962C8B-B14F-4D97-AF65-F5344CB8AC3E}">
        <p14:creationId xmlns:p14="http://schemas.microsoft.com/office/powerpoint/2010/main" val="873792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7"/>
            <a:ext cx="8382000" cy="1046424"/>
          </a:xfrm>
        </p:spPr>
        <p:txBody>
          <a:bodyPr/>
          <a:lstStyle/>
          <a:p>
            <a:r>
              <a:rPr lang="en-US" sz="4400" dirty="0"/>
              <a:t>Trainings and Conferences</a:t>
            </a:r>
          </a:p>
        </p:txBody>
      </p:sp>
      <p:sp>
        <p:nvSpPr>
          <p:cNvPr id="3" name="Slide Number Placeholder 2"/>
          <p:cNvSpPr>
            <a:spLocks noGrp="1"/>
          </p:cNvSpPr>
          <p:nvPr>
            <p:ph type="sldNum" sz="quarter" idx="12"/>
          </p:nvPr>
        </p:nvSpPr>
        <p:spPr/>
        <p:txBody>
          <a:bodyPr/>
          <a:lstStyle/>
          <a:p>
            <a:fld id="{51C1D835-5CF4-405E-AD6F-EB0021701735}" type="slidenum">
              <a:rPr lang="en-US" smtClean="0"/>
              <a:pPr/>
              <a:t>47</a:t>
            </a:fld>
            <a:endParaRPr lang="en-US" dirty="0"/>
          </a:p>
        </p:txBody>
      </p:sp>
      <p:graphicFrame>
        <p:nvGraphicFramePr>
          <p:cNvPr id="7" name="Diagram 6"/>
          <p:cNvGraphicFramePr/>
          <p:nvPr>
            <p:extLst>
              <p:ext uri="{D42A27DB-BD31-4B8C-83A1-F6EECF244321}">
                <p14:modId xmlns:p14="http://schemas.microsoft.com/office/powerpoint/2010/main" val="697158142"/>
              </p:ext>
            </p:extLst>
          </p:nvPr>
        </p:nvGraphicFramePr>
        <p:xfrm>
          <a:off x="1295400" y="1447800"/>
          <a:ext cx="6629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70387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Trainings and Conferences</a:t>
            </a:r>
          </a:p>
        </p:txBody>
      </p:sp>
      <p:sp>
        <p:nvSpPr>
          <p:cNvPr id="3" name="Content Placeholder 2"/>
          <p:cNvSpPr>
            <a:spLocks noGrp="1"/>
          </p:cNvSpPr>
          <p:nvPr>
            <p:ph idx="1"/>
          </p:nvPr>
        </p:nvSpPr>
        <p:spPr/>
        <p:txBody>
          <a:bodyPr/>
          <a:lstStyle/>
          <a:p>
            <a:pPr marL="0" indent="0">
              <a:buNone/>
            </a:pPr>
            <a:r>
              <a:rPr lang="en-US" b="1" dirty="0"/>
              <a:t>Conferences</a:t>
            </a:r>
          </a:p>
          <a:p>
            <a:r>
              <a:rPr lang="en-US" dirty="0"/>
              <a:t>Annual School Safety Training Forum</a:t>
            </a:r>
          </a:p>
          <a:p>
            <a:r>
              <a:rPr lang="en-US" dirty="0"/>
              <a:t>Campus Safety and Violence Prevention Forum</a:t>
            </a:r>
          </a:p>
          <a:p>
            <a:r>
              <a:rPr lang="en-US" dirty="0"/>
              <a:t>The Briefings: A National School Safety Symposium</a:t>
            </a:r>
          </a:p>
          <a:p>
            <a:r>
              <a:rPr lang="en-US" dirty="0"/>
              <a:t>Strengthening Connections: School Climate </a:t>
            </a:r>
            <a:r>
              <a:rPr lang="en-US" dirty="0" smtClean="0"/>
              <a:t>Conference</a:t>
            </a:r>
          </a:p>
          <a:p>
            <a:r>
              <a:rPr lang="en-US" dirty="0" smtClean="0"/>
              <a:t>Impact of Trauma on Law Enforcement Officers Conference</a:t>
            </a:r>
          </a:p>
          <a:p>
            <a:r>
              <a:rPr lang="en-US" dirty="0" smtClean="0"/>
              <a:t>Violent Crime Reduction Conference</a:t>
            </a:r>
          </a:p>
          <a:p>
            <a:r>
              <a:rPr lang="en-US" dirty="0" smtClean="0"/>
              <a:t>Threat Assessment Conference</a:t>
            </a: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lvl="0"/>
            <a:fld id="{51C1D835-5CF4-405E-AD6F-EB0021701735}" type="slidenum">
              <a:rPr lang="en-US" noProof="0" smtClean="0"/>
              <a:pPr lvl="0"/>
              <a:t>48</a:t>
            </a:fld>
            <a:endParaRPr lang="en-US" noProof="0" dirty="0"/>
          </a:p>
        </p:txBody>
      </p:sp>
    </p:spTree>
    <p:extLst>
      <p:ext uri="{BB962C8B-B14F-4D97-AF65-F5344CB8AC3E}">
        <p14:creationId xmlns:p14="http://schemas.microsoft.com/office/powerpoint/2010/main" val="3665482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Trainings and Conferences</a:t>
            </a:r>
            <a:endParaRPr lang="en-US" dirty="0"/>
          </a:p>
        </p:txBody>
      </p:sp>
      <p:sp>
        <p:nvSpPr>
          <p:cNvPr id="3" name="Content Placeholder 2"/>
          <p:cNvSpPr>
            <a:spLocks noGrp="1"/>
          </p:cNvSpPr>
          <p:nvPr>
            <p:ph idx="1"/>
          </p:nvPr>
        </p:nvSpPr>
        <p:spPr/>
        <p:txBody>
          <a:bodyPr/>
          <a:lstStyle/>
          <a:p>
            <a:pPr marL="0" indent="0" algn="ctr">
              <a:buNone/>
            </a:pPr>
            <a:r>
              <a:rPr lang="en-US" b="1" dirty="0" smtClean="0"/>
              <a:t>New Conference for 2019!</a:t>
            </a:r>
          </a:p>
          <a:p>
            <a:endParaRPr lang="en-US" dirty="0" smtClean="0"/>
          </a:p>
          <a:p>
            <a:pPr marL="0" indent="0" algn="ctr">
              <a:buNone/>
            </a:pPr>
            <a:r>
              <a:rPr lang="en-US" sz="3200" b="1" dirty="0" smtClean="0"/>
              <a:t>National Threat Assessment Conference </a:t>
            </a:r>
            <a:br>
              <a:rPr lang="en-US" sz="3200" b="1" dirty="0" smtClean="0"/>
            </a:br>
            <a:r>
              <a:rPr lang="en-US" sz="3200" b="1" dirty="0" smtClean="0"/>
              <a:t>for Educational Institutions</a:t>
            </a:r>
          </a:p>
          <a:p>
            <a:pPr marL="0" indent="0" algn="ctr">
              <a:buNone/>
            </a:pPr>
            <a:r>
              <a:rPr lang="en-US" dirty="0" smtClean="0"/>
              <a:t>November 4–6, 2019</a:t>
            </a:r>
          </a:p>
          <a:p>
            <a:pPr marL="0" indent="0" algn="ctr">
              <a:buNone/>
            </a:pPr>
            <a:r>
              <a:rPr lang="en-US" dirty="0" smtClean="0"/>
              <a:t>Richmond, Virginia</a:t>
            </a:r>
          </a:p>
          <a:p>
            <a:pPr marL="0" indent="0" algn="ctr">
              <a:buNone/>
            </a:pPr>
            <a:r>
              <a:rPr lang="en-US" dirty="0" smtClean="0"/>
              <a:t>900 participants</a:t>
            </a:r>
          </a:p>
          <a:p>
            <a:pPr marL="0" indent="0" algn="ctr">
              <a:buNone/>
            </a:pPr>
            <a:r>
              <a:rPr lang="en-US" dirty="0" smtClean="0"/>
              <a:t>From 35 states and 3 countries!</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1D835-5CF4-405E-AD6F-EB0021701735}"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732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Virginia is for…</a:t>
            </a:r>
            <a:endParaRPr lang="en-US" dirty="0"/>
          </a:p>
        </p:txBody>
      </p:sp>
      <p:sp>
        <p:nvSpPr>
          <p:cNvPr id="4" name="Slide Number Placeholder 3"/>
          <p:cNvSpPr>
            <a:spLocks noGrp="1"/>
          </p:cNvSpPr>
          <p:nvPr>
            <p:ph type="sldNum" sz="quarter" idx="12"/>
          </p:nvPr>
        </p:nvSpPr>
        <p:spPr/>
        <p:txBody>
          <a:bodyPr/>
          <a:lstStyle/>
          <a:p>
            <a:fld id="{51C1D835-5CF4-405E-AD6F-EB0021701735}" type="slidenum">
              <a:rPr lang="en-US" smtClean="0"/>
              <a:pPr/>
              <a:t>5</a:t>
            </a:fld>
            <a:endParaRPr lang="en-US" dirty="0"/>
          </a:p>
        </p:txBody>
      </p:sp>
      <p:grpSp>
        <p:nvGrpSpPr>
          <p:cNvPr id="11" name="Group 10"/>
          <p:cNvGrpSpPr/>
          <p:nvPr/>
        </p:nvGrpSpPr>
        <p:grpSpPr>
          <a:xfrm>
            <a:off x="2133600" y="1600200"/>
            <a:ext cx="5143500" cy="4082715"/>
            <a:chOff x="2971800" y="1828800"/>
            <a:chExt cx="5143500" cy="4082715"/>
          </a:xfrm>
        </p:grpSpPr>
        <p:pic>
          <p:nvPicPr>
            <p:cNvPr id="6" name="Picture 5" descr="http://www.virginia.org/uploadedImages/virginiaorg/Images/Features/Vifl_retro(1).jpg?n=8131?width=300&amp;height=200"/>
            <p:cNvPicPr/>
            <p:nvPr/>
          </p:nvPicPr>
          <p:blipFill>
            <a:blip r:embed="rId2" cstate="print"/>
            <a:srcRect/>
            <a:stretch>
              <a:fillRect/>
            </a:stretch>
          </p:blipFill>
          <p:spPr bwMode="auto">
            <a:xfrm>
              <a:off x="2971800" y="1828800"/>
              <a:ext cx="5143500" cy="3495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1972" name="AutoShape 4"/>
            <p:cNvSpPr>
              <a:spLocks noChangeShapeType="1"/>
            </p:cNvSpPr>
            <p:nvPr/>
          </p:nvSpPr>
          <p:spPr bwMode="auto">
            <a:xfrm flipV="1">
              <a:off x="3886200" y="4419600"/>
              <a:ext cx="3819525" cy="295275"/>
            </a:xfrm>
            <a:prstGeom prst="straightConnector1">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973" name="WordArt 5"/>
            <p:cNvSpPr>
              <a:spLocks noChangeArrowheads="1" noChangeShapeType="1" noTextEdit="1"/>
            </p:cNvSpPr>
            <p:nvPr/>
          </p:nvSpPr>
          <p:spPr bwMode="auto">
            <a:xfrm rot="-147965">
              <a:off x="3828439" y="4965365"/>
              <a:ext cx="4137025" cy="946150"/>
            </a:xfrm>
            <a:prstGeom prst="rect">
              <a:avLst/>
            </a:prstGeom>
          </p:spPr>
          <p:txBody>
            <a:bodyPr wrap="none" fromWordArt="1">
              <a:prstTxWarp prst="textPlain">
                <a:avLst>
                  <a:gd name="adj" fmla="val 50000"/>
                </a:avLst>
              </a:prstTxWarp>
            </a:bodyPr>
            <a:lstStyle/>
            <a:p>
              <a:pPr algn="ctr" rtl="0"/>
              <a:r>
                <a:rPr lang="en-US" sz="3600" kern="10" spc="0" dirty="0">
                  <a:ln w="9525">
                    <a:solidFill>
                      <a:srgbClr val="000000"/>
                    </a:solidFill>
                    <a:round/>
                    <a:headEnd/>
                    <a:tailEnd/>
                  </a:ln>
                  <a:gradFill rotWithShape="0">
                    <a:gsLst>
                      <a:gs pos="0">
                        <a:srgbClr val="4F81BD"/>
                      </a:gs>
                      <a:gs pos="100000">
                        <a:srgbClr val="4F81BD">
                          <a:gamma/>
                          <a:shade val="60000"/>
                          <a:invGamma/>
                        </a:srgbClr>
                      </a:gs>
                    </a:gsLst>
                    <a:path path="rect">
                      <a:fillToRect l="50000" t="50000" r="50000" b="50000"/>
                    </a:path>
                  </a:gradFill>
                  <a:effectLst/>
                  <a:latin typeface="Arial Black"/>
                </a:rPr>
                <a:t>LEGISLATION</a:t>
              </a:r>
            </a:p>
          </p:txBody>
        </p:sp>
      </p:grpSp>
      <p:sp>
        <p:nvSpPr>
          <p:cNvPr id="2119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1975"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00817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Trainings and Conferences</a:t>
            </a:r>
            <a:endParaRPr lang="en-US" dirty="0"/>
          </a:p>
        </p:txBody>
      </p:sp>
      <p:sp>
        <p:nvSpPr>
          <p:cNvPr id="3" name="Content Placeholder 2"/>
          <p:cNvSpPr>
            <a:spLocks noGrp="1"/>
          </p:cNvSpPr>
          <p:nvPr>
            <p:ph idx="1"/>
          </p:nvPr>
        </p:nvSpPr>
        <p:spPr/>
        <p:txBody>
          <a:bodyPr/>
          <a:lstStyle/>
          <a:p>
            <a:endParaRPr lang="en-US" dirty="0" smtClean="0"/>
          </a:p>
          <a:p>
            <a:pPr marL="0" indent="0" algn="ctr">
              <a:buNone/>
            </a:pPr>
            <a:r>
              <a:rPr lang="en-US" sz="3200" b="1" dirty="0"/>
              <a:t>19</a:t>
            </a:r>
            <a:r>
              <a:rPr lang="en-US" sz="3200" b="1" baseline="30000" dirty="0"/>
              <a:t>th</a:t>
            </a:r>
            <a:r>
              <a:rPr lang="en-US" sz="3200" b="1" dirty="0"/>
              <a:t> Annual School Safety Training Forum</a:t>
            </a:r>
          </a:p>
          <a:p>
            <a:pPr marL="0" indent="0" algn="ctr">
              <a:buNone/>
            </a:pPr>
            <a:r>
              <a:rPr lang="en-US" dirty="0" smtClean="0"/>
              <a:t>July 30- August 1, 2019</a:t>
            </a:r>
          </a:p>
          <a:p>
            <a:pPr marL="0" indent="0" algn="ctr">
              <a:buNone/>
            </a:pPr>
            <a:r>
              <a:rPr lang="en-US" dirty="0" smtClean="0"/>
              <a:t>Hampton,  Virginia</a:t>
            </a:r>
          </a:p>
          <a:p>
            <a:pPr marL="0" indent="0" algn="ctr">
              <a:buNone/>
            </a:pPr>
            <a:endParaRPr lang="en-US" dirty="0"/>
          </a:p>
          <a:p>
            <a:pPr marL="0" indent="0" algn="ctr">
              <a:buNone/>
            </a:pPr>
            <a:r>
              <a:rPr lang="en-US" dirty="0" smtClean="0"/>
              <a:t>What did you miss????</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1D835-5CF4-405E-AD6F-EB0021701735}"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6004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723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07542"/>
            <a:ext cx="8382000" cy="5755258"/>
          </a:xfrm>
        </p:spPr>
        <p:txBody>
          <a:bodyPr>
            <a:normAutofit/>
          </a:bodyPr>
          <a:lstStyle/>
          <a:p>
            <a:r>
              <a:rPr lang="en-US" dirty="0" smtClean="0"/>
              <a:t>This conference is a </a:t>
            </a:r>
            <a:r>
              <a:rPr lang="en-US" sz="4400" dirty="0" smtClean="0">
                <a:effectLst>
                  <a:outerShdw blurRad="38100" dist="38100" dir="2700000" algn="tl">
                    <a:srgbClr val="000000">
                      <a:alpha val="43137"/>
                    </a:srgbClr>
                  </a:outerShdw>
                </a:effectLst>
              </a:rPr>
              <a:t>19</a:t>
            </a:r>
            <a:r>
              <a:rPr lang="en-US" dirty="0" smtClean="0"/>
              <a:t> year tradition!</a:t>
            </a:r>
          </a:p>
          <a:p>
            <a:r>
              <a:rPr lang="en-US" dirty="0" smtClean="0"/>
              <a:t>It has grown from just over 100 participants to over </a:t>
            </a:r>
            <a:r>
              <a:rPr lang="en-US" sz="4400" dirty="0" smtClean="0">
                <a:effectLst>
                  <a:outerShdw blurRad="38100" dist="38100" dir="2700000" algn="tl">
                    <a:srgbClr val="000000">
                      <a:alpha val="43137"/>
                    </a:srgbClr>
                  </a:outerShdw>
                </a:effectLst>
              </a:rPr>
              <a:t>1000 this year</a:t>
            </a:r>
            <a:r>
              <a:rPr lang="en-US" dirty="0" smtClean="0"/>
              <a:t>!</a:t>
            </a:r>
          </a:p>
          <a:p>
            <a:r>
              <a:rPr lang="en-US" dirty="0" smtClean="0"/>
              <a:t>Law enforcement officers, school security officers, division leaders, school administrators, counselors, and others with a stake in school safety are in attendance from </a:t>
            </a:r>
            <a:r>
              <a:rPr lang="en-US" dirty="0" smtClean="0">
                <a:effectLst>
                  <a:outerShdw blurRad="38100" dist="38100" dir="2700000" algn="tl">
                    <a:srgbClr val="000000">
                      <a:alpha val="43137"/>
                    </a:srgbClr>
                  </a:outerShdw>
                </a:effectLst>
              </a:rPr>
              <a:t>Virginia</a:t>
            </a:r>
            <a:r>
              <a:rPr lang="en-US" dirty="0" smtClean="0"/>
              <a:t>, </a:t>
            </a:r>
            <a:r>
              <a:rPr lang="en-US" dirty="0" smtClean="0">
                <a:effectLst>
                  <a:outerShdw blurRad="38100" dist="38100" dir="2700000" algn="tl">
                    <a:srgbClr val="000000">
                      <a:alpha val="43137"/>
                    </a:srgbClr>
                  </a:outerShdw>
                </a:effectLst>
              </a:rPr>
              <a:t>Washington DC, Maryland, California, Colorado, Massachusetts, Missouri, Florida, North Carolina, New Jersey, Idaho, Ohio, Vermont, and Canada</a:t>
            </a:r>
            <a:r>
              <a:rPr lang="en-US" dirty="0" smtClean="0"/>
              <a:t>!</a:t>
            </a:r>
            <a:endParaRPr lang="en-US" dirty="0"/>
          </a:p>
        </p:txBody>
      </p:sp>
      <p:sp>
        <p:nvSpPr>
          <p:cNvPr id="4" name="Title 3"/>
          <p:cNvSpPr>
            <a:spLocks noGrp="1"/>
          </p:cNvSpPr>
          <p:nvPr>
            <p:ph type="title"/>
          </p:nvPr>
        </p:nvSpPr>
        <p:spPr/>
        <p:txBody>
          <a:bodyPr/>
          <a:lstStyle/>
          <a:p>
            <a:pPr algn="ctr"/>
            <a:r>
              <a:rPr lang="en-US" dirty="0" smtClean="0"/>
              <a:t>Who was there??</a:t>
            </a:r>
            <a:endParaRPr lang="en-US" dirty="0"/>
          </a:p>
        </p:txBody>
      </p:sp>
    </p:spTree>
    <p:extLst>
      <p:ext uri="{BB962C8B-B14F-4D97-AF65-F5344CB8AC3E}">
        <p14:creationId xmlns:p14="http://schemas.microsoft.com/office/powerpoint/2010/main" val="356690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DAY ONE: Leading the Pledge of Allegiance</a:t>
            </a:r>
            <a:endParaRPr lang="en-US" dirty="0"/>
          </a:p>
        </p:txBody>
      </p:sp>
      <p:sp>
        <p:nvSpPr>
          <p:cNvPr id="4" name="Content Placeholder 3"/>
          <p:cNvSpPr>
            <a:spLocks noGrp="1"/>
          </p:cNvSpPr>
          <p:nvPr>
            <p:ph idx="1"/>
          </p:nvPr>
        </p:nvSpPr>
        <p:spPr>
          <a:xfrm>
            <a:off x="1828800" y="5334000"/>
            <a:ext cx="7315200" cy="1524000"/>
          </a:xfrm>
        </p:spPr>
        <p:txBody>
          <a:bodyPr>
            <a:normAutofit/>
          </a:bodyPr>
          <a:lstStyle/>
          <a:p>
            <a:pPr algn="ctr">
              <a:buNone/>
            </a:pPr>
            <a:r>
              <a:rPr lang="en-US" b="1" dirty="0" smtClean="0"/>
              <a:t>STUDENT AMBASSADORS:</a:t>
            </a:r>
          </a:p>
          <a:p>
            <a:pPr marL="0" indent="0" algn="ctr">
              <a:buNone/>
            </a:pPr>
            <a:r>
              <a:rPr lang="en-US" i="1" dirty="0" smtClean="0"/>
              <a:t>Alexa </a:t>
            </a:r>
            <a:r>
              <a:rPr lang="en-US" i="1" dirty="0" err="1" smtClean="0"/>
              <a:t>Deckert</a:t>
            </a:r>
            <a:r>
              <a:rPr lang="en-US" i="1" dirty="0" smtClean="0"/>
              <a:t> &amp; </a:t>
            </a:r>
            <a:r>
              <a:rPr lang="en-US" i="1" dirty="0" err="1" smtClean="0"/>
              <a:t>Kaiden</a:t>
            </a:r>
            <a:r>
              <a:rPr lang="en-US" i="1" dirty="0" smtClean="0"/>
              <a:t> Walters</a:t>
            </a:r>
            <a:endParaRPr lang="en-US" dirty="0"/>
          </a:p>
        </p:txBody>
      </p:sp>
      <p:sp>
        <p:nvSpPr>
          <p:cNvPr id="25604" name="AutoShape 4"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 name="Picture 2" descr="https://localtvwtvr.files.wordpress.com/2019/05/lexi.jpeg?quality=85&amp;strip=all&amp;w=770&amp;h=433"/>
          <p:cNvPicPr>
            <a:picLocks noChangeAspect="1" noChangeArrowheads="1"/>
          </p:cNvPicPr>
          <p:nvPr/>
        </p:nvPicPr>
        <p:blipFill rotWithShape="1">
          <a:blip r:embed="rId2">
            <a:extLst>
              <a:ext uri="{28A0092B-C50C-407E-A947-70E740481C1C}">
                <a14:useLocalDpi xmlns:a14="http://schemas.microsoft.com/office/drawing/2010/main" val="0"/>
              </a:ext>
            </a:extLst>
          </a:blip>
          <a:srcRect l="18702" b="9912"/>
          <a:stretch/>
        </p:blipFill>
        <p:spPr bwMode="auto">
          <a:xfrm>
            <a:off x="2505075" y="1618456"/>
            <a:ext cx="5962650" cy="371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252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Welcoming Remarks</a:t>
            </a:r>
            <a:endParaRPr lang="en-US" dirty="0"/>
          </a:p>
        </p:txBody>
      </p:sp>
      <p:sp>
        <p:nvSpPr>
          <p:cNvPr id="3" name="Rectangle 2"/>
          <p:cNvSpPr/>
          <p:nvPr/>
        </p:nvSpPr>
        <p:spPr>
          <a:xfrm>
            <a:off x="1982923" y="1295400"/>
            <a:ext cx="3009900" cy="4832092"/>
          </a:xfrm>
          <a:prstGeom prst="rect">
            <a:avLst/>
          </a:prstGeom>
        </p:spPr>
        <p:txBody>
          <a:bodyPr wrap="square">
            <a:spAutoFit/>
          </a:bodyPr>
          <a:lstStyle/>
          <a:p>
            <a:pPr marR="0">
              <a:spcBef>
                <a:spcPts val="0"/>
              </a:spcBef>
              <a:spcAft>
                <a:spcPts val="0"/>
              </a:spcAft>
            </a:pPr>
            <a:r>
              <a:rPr lang="en-US" sz="2800" i="1" dirty="0">
                <a:latin typeface="Calibri" panose="020F0502020204030204" pitchFamily="34" charset="0"/>
                <a:ea typeface="Times New Roman" panose="02020603050405020304" pitchFamily="18" charset="0"/>
                <a:cs typeface="Calibri" panose="020F0502020204030204" pitchFamily="34" charset="0"/>
              </a:rPr>
              <a:t>Donna </a:t>
            </a:r>
            <a:r>
              <a:rPr lang="en-US" sz="2800" i="1" dirty="0" smtClean="0">
                <a:latin typeface="Calibri" panose="020F0502020204030204" pitchFamily="34" charset="0"/>
                <a:ea typeface="Times New Roman" panose="02020603050405020304" pitchFamily="18" charset="0"/>
                <a:cs typeface="Calibri" panose="020F0502020204030204" pitchFamily="34" charset="0"/>
              </a:rPr>
              <a:t>Michaelis</a:t>
            </a:r>
          </a:p>
          <a:p>
            <a:pPr marR="0">
              <a:spcBef>
                <a:spcPts val="0"/>
              </a:spcBef>
              <a:spcAft>
                <a:spcPts val="0"/>
              </a:spcAft>
            </a:pPr>
            <a:r>
              <a:rPr lang="en-US" sz="2800" i="1" dirty="0" smtClean="0">
                <a:latin typeface="Calibri" panose="020F0502020204030204" pitchFamily="34" charset="0"/>
                <a:ea typeface="Times New Roman" panose="02020603050405020304" pitchFamily="18" charset="0"/>
                <a:cs typeface="Calibri" panose="020F0502020204030204" pitchFamily="34" charset="0"/>
              </a:rPr>
              <a:t>VCSCS Director</a:t>
            </a:r>
          </a:p>
          <a:p>
            <a:pPr marR="0">
              <a:spcBef>
                <a:spcPts val="0"/>
              </a:spcBef>
              <a:spcAft>
                <a:spcPts val="0"/>
              </a:spcAft>
            </a:pPr>
            <a:endParaRPr lang="en-US" sz="2800" i="1" dirty="0" smtClean="0">
              <a:latin typeface="Calibri" panose="020F0502020204030204" pitchFamily="34" charset="0"/>
              <a:ea typeface="Times New Roman" panose="02020603050405020304" pitchFamily="18" charset="0"/>
              <a:cs typeface="Calibri" panose="020F0502020204030204" pitchFamily="34" charset="0"/>
            </a:endParaRPr>
          </a:p>
          <a:p>
            <a:pPr marR="0">
              <a:spcBef>
                <a:spcPts val="0"/>
              </a:spcBef>
              <a:spcAft>
                <a:spcPts val="0"/>
              </a:spcAft>
            </a:pPr>
            <a:endParaRPr lang="en-US" sz="2800" i="1" dirty="0">
              <a:latin typeface="Calibri" panose="020F0502020204030204" pitchFamily="34" charset="0"/>
              <a:ea typeface="Times New Roman" panose="02020603050405020304" pitchFamily="18" charset="0"/>
              <a:cs typeface="Calibri" panose="020F0502020204030204" pitchFamily="34" charset="0"/>
            </a:endParaRPr>
          </a:p>
          <a:p>
            <a:pPr marR="0">
              <a:spcBef>
                <a:spcPts val="0"/>
              </a:spcBef>
              <a:spcAft>
                <a:spcPts val="0"/>
              </a:spcAft>
            </a:pPr>
            <a:endParaRPr lang="en-US" sz="2800" i="1" dirty="0" smtClean="0">
              <a:latin typeface="Calibri" panose="020F0502020204030204" pitchFamily="34" charset="0"/>
              <a:ea typeface="Times New Roman" panose="02020603050405020304" pitchFamily="18" charset="0"/>
              <a:cs typeface="Calibri" panose="020F0502020204030204" pitchFamily="34" charset="0"/>
            </a:endParaRPr>
          </a:p>
          <a:p>
            <a:pPr marR="0">
              <a:spcBef>
                <a:spcPts val="0"/>
              </a:spcBef>
              <a:spcAft>
                <a:spcPts val="0"/>
              </a:spcAft>
            </a:pPr>
            <a:endParaRPr lang="en-US" sz="2800" i="1" dirty="0" smtClean="0">
              <a:latin typeface="Calibri" panose="020F0502020204030204" pitchFamily="34" charset="0"/>
              <a:ea typeface="Times New Roman" panose="02020603050405020304" pitchFamily="18" charset="0"/>
              <a:cs typeface="Calibri" panose="020F0502020204030204" pitchFamily="34" charset="0"/>
            </a:endParaRPr>
          </a:p>
          <a:p>
            <a:pPr marR="0">
              <a:spcBef>
                <a:spcPts val="0"/>
              </a:spcBef>
              <a:spcAft>
                <a:spcPts val="0"/>
              </a:spcAft>
            </a:pPr>
            <a:r>
              <a:rPr lang="en-US" sz="2800" i="1" dirty="0" smtClean="0">
                <a:latin typeface="Calibri" panose="020F0502020204030204" pitchFamily="34" charset="0"/>
                <a:ea typeface="Times New Roman" panose="02020603050405020304" pitchFamily="18" charset="0"/>
                <a:cs typeface="Calibri" panose="020F0502020204030204" pitchFamily="34" charset="0"/>
              </a:rPr>
              <a:t>The </a:t>
            </a:r>
            <a:r>
              <a:rPr lang="en-US" sz="2800" i="1" dirty="0">
                <a:latin typeface="Calibri" panose="020F0502020204030204" pitchFamily="34" charset="0"/>
                <a:ea typeface="Times New Roman" panose="02020603050405020304" pitchFamily="18" charset="0"/>
                <a:cs typeface="Calibri" panose="020F0502020204030204" pitchFamily="34" charset="0"/>
              </a:rPr>
              <a:t>Honorable Brian Moran, Secretary of Public Safety and Homeland Security </a:t>
            </a:r>
            <a:endParaRPr lang="en-US" sz="2800" dirty="0">
              <a:latin typeface="Times New Roman" panose="02020603050405020304" pitchFamily="18" charset="0"/>
              <a:ea typeface="Times New Roman" panose="02020603050405020304" pitchFamily="18" charset="0"/>
            </a:endParaRPr>
          </a:p>
        </p:txBody>
      </p:sp>
      <p:pic>
        <p:nvPicPr>
          <p:cNvPr id="1026" name="Picture 2" descr="Dir. Shannon D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7420" y="2133600"/>
            <a:ext cx="1649855" cy="2135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Portrait of Public Safety and Homeland Security Secretary Brian Mo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039" y="4021137"/>
            <a:ext cx="1626745" cy="2440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donna michael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5161" y="1219200"/>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781800" y="4377282"/>
            <a:ext cx="2362199" cy="954107"/>
          </a:xfrm>
          <a:prstGeom prst="rect">
            <a:avLst/>
          </a:prstGeom>
        </p:spPr>
        <p:txBody>
          <a:bodyPr wrap="square">
            <a:spAutoFit/>
          </a:bodyPr>
          <a:lstStyle/>
          <a:p>
            <a:pPr marR="0">
              <a:spcBef>
                <a:spcPts val="0"/>
              </a:spcBef>
              <a:spcAft>
                <a:spcPts val="0"/>
              </a:spcAft>
            </a:pPr>
            <a:r>
              <a:rPr lang="en-US" sz="2800" i="1" dirty="0">
                <a:latin typeface="Calibri" panose="020F0502020204030204" pitchFamily="34" charset="0"/>
                <a:ea typeface="Times New Roman" panose="02020603050405020304" pitchFamily="18" charset="0"/>
                <a:cs typeface="Calibri" panose="020F0502020204030204" pitchFamily="34" charset="0"/>
              </a:rPr>
              <a:t>Shannon Dion</a:t>
            </a:r>
          </a:p>
          <a:p>
            <a:pPr marR="0">
              <a:spcBef>
                <a:spcPts val="0"/>
              </a:spcBef>
              <a:spcAft>
                <a:spcPts val="0"/>
              </a:spcAft>
            </a:pPr>
            <a:r>
              <a:rPr lang="en-US" sz="2800" i="1" dirty="0">
                <a:latin typeface="Calibri" panose="020F0502020204030204" pitchFamily="34" charset="0"/>
                <a:ea typeface="Times New Roman" panose="02020603050405020304" pitchFamily="18" charset="0"/>
                <a:cs typeface="Calibri" panose="020F0502020204030204" pitchFamily="34" charset="0"/>
              </a:rPr>
              <a:t>DCJS Director</a:t>
            </a:r>
          </a:p>
        </p:txBody>
      </p:sp>
    </p:spTree>
    <p:extLst>
      <p:ext uri="{BB962C8B-B14F-4D97-AF65-F5344CB8AC3E}">
        <p14:creationId xmlns:p14="http://schemas.microsoft.com/office/powerpoint/2010/main" val="2638913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utoShape 4"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Kind Kid Clubâ launches shoe drive for Soles4Souls"/>
          <p:cNvPicPr>
            <a:picLocks noChangeAspect="1" noChangeArrowheads="1"/>
          </p:cNvPicPr>
          <p:nvPr/>
        </p:nvPicPr>
        <p:blipFill rotWithShape="1">
          <a:blip r:embed="rId2">
            <a:extLst>
              <a:ext uri="{28A0092B-C50C-407E-A947-70E740481C1C}">
                <a14:useLocalDpi xmlns:a14="http://schemas.microsoft.com/office/drawing/2010/main" val="0"/>
              </a:ext>
            </a:extLst>
          </a:blip>
          <a:srcRect l="8001" r="37333"/>
          <a:stretch/>
        </p:blipFill>
        <p:spPr bwMode="auto">
          <a:xfrm>
            <a:off x="0" y="27878"/>
            <a:ext cx="7467600" cy="6830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62350" y="457200"/>
            <a:ext cx="3886200" cy="1143000"/>
          </a:xfrm>
        </p:spPr>
        <p:txBody>
          <a:bodyPr>
            <a:normAutofit fontScale="90000"/>
          </a:bodyPr>
          <a:lstStyle/>
          <a:p>
            <a:pPr algn="ctr"/>
            <a:r>
              <a:rPr lang="en-US" dirty="0" smtClean="0"/>
              <a:t>DAY ONE: Introducing </a:t>
            </a:r>
            <a:br>
              <a:rPr lang="en-US" dirty="0" smtClean="0"/>
            </a:br>
            <a:r>
              <a:rPr lang="en-US" dirty="0" smtClean="0"/>
              <a:t>Donna Michaelis</a:t>
            </a:r>
            <a:endParaRPr lang="en-US" dirty="0"/>
          </a:p>
        </p:txBody>
      </p:sp>
      <p:sp>
        <p:nvSpPr>
          <p:cNvPr id="4" name="Content Placeholder 3"/>
          <p:cNvSpPr>
            <a:spLocks noGrp="1"/>
          </p:cNvSpPr>
          <p:nvPr>
            <p:ph idx="1"/>
          </p:nvPr>
        </p:nvSpPr>
        <p:spPr>
          <a:xfrm>
            <a:off x="3733800" y="4953000"/>
            <a:ext cx="3505200" cy="1524000"/>
          </a:xfrm>
        </p:spPr>
        <p:txBody>
          <a:bodyPr>
            <a:normAutofit/>
          </a:bodyPr>
          <a:lstStyle/>
          <a:p>
            <a:pPr algn="ctr">
              <a:buNone/>
            </a:pPr>
            <a:r>
              <a:rPr lang="en-US" b="1" dirty="0" smtClean="0"/>
              <a:t>STUDENT AMBASSADOR:</a:t>
            </a:r>
          </a:p>
          <a:p>
            <a:pPr marL="0" indent="0" algn="ctr">
              <a:buNone/>
            </a:pPr>
            <a:r>
              <a:rPr lang="en-US" i="1" dirty="0" smtClean="0"/>
              <a:t>Sawyer Walters</a:t>
            </a:r>
            <a:endParaRPr lang="en-US" dirty="0"/>
          </a:p>
        </p:txBody>
      </p:sp>
    </p:spTree>
    <p:extLst>
      <p:ext uri="{BB962C8B-B14F-4D97-AF65-F5344CB8AC3E}">
        <p14:creationId xmlns:p14="http://schemas.microsoft.com/office/powerpoint/2010/main" val="1467774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977329"/>
            <a:ext cx="3962400" cy="1143000"/>
          </a:xfrm>
        </p:spPr>
        <p:txBody>
          <a:bodyPr>
            <a:normAutofit fontScale="90000"/>
          </a:bodyPr>
          <a:lstStyle/>
          <a:p>
            <a:pPr algn="ctr"/>
            <a:r>
              <a:rPr lang="en-US" dirty="0" smtClean="0"/>
              <a:t>DAY ONE: Introducing </a:t>
            </a:r>
            <a:br>
              <a:rPr lang="en-US" dirty="0" smtClean="0"/>
            </a:br>
            <a:r>
              <a:rPr lang="en-US" dirty="0" smtClean="0"/>
              <a:t>Secretary Moran</a:t>
            </a:r>
            <a:endParaRPr lang="en-US" dirty="0"/>
          </a:p>
        </p:txBody>
      </p:sp>
      <p:sp>
        <p:nvSpPr>
          <p:cNvPr id="4" name="Content Placeholder 3"/>
          <p:cNvSpPr>
            <a:spLocks noGrp="1"/>
          </p:cNvSpPr>
          <p:nvPr>
            <p:ph idx="1"/>
          </p:nvPr>
        </p:nvSpPr>
        <p:spPr>
          <a:xfrm>
            <a:off x="1921266" y="4572000"/>
            <a:ext cx="4387065" cy="1524000"/>
          </a:xfrm>
        </p:spPr>
        <p:txBody>
          <a:bodyPr>
            <a:normAutofit/>
          </a:bodyPr>
          <a:lstStyle/>
          <a:p>
            <a:pPr algn="ctr">
              <a:buNone/>
            </a:pPr>
            <a:r>
              <a:rPr lang="en-US" b="1" dirty="0" smtClean="0"/>
              <a:t>STUDENT AMBASSADOR:</a:t>
            </a:r>
          </a:p>
          <a:p>
            <a:pPr marL="0" indent="0" algn="ctr">
              <a:buNone/>
            </a:pPr>
            <a:r>
              <a:rPr lang="en-US" i="1" dirty="0" smtClean="0"/>
              <a:t>Kelsey </a:t>
            </a:r>
            <a:r>
              <a:rPr lang="en-US" i="1" dirty="0" err="1" smtClean="0"/>
              <a:t>Deckert</a:t>
            </a:r>
            <a:endParaRPr lang="en-US" dirty="0"/>
          </a:p>
        </p:txBody>
      </p:sp>
      <p:sp>
        <p:nvSpPr>
          <p:cNvPr id="25604" name="AutoShape 4"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4815" t="22222" r="27778"/>
          <a:stretch/>
        </p:blipFill>
        <p:spPr>
          <a:xfrm>
            <a:off x="6095999" y="261081"/>
            <a:ext cx="2819401" cy="6167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7492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253728"/>
            <a:ext cx="5864225" cy="1143000"/>
          </a:xfrm>
        </p:spPr>
        <p:txBody>
          <a:bodyPr>
            <a:normAutofit fontScale="90000"/>
          </a:bodyPr>
          <a:lstStyle/>
          <a:p>
            <a:pPr algn="ctr"/>
            <a:r>
              <a:rPr lang="en-US" b="1" dirty="0"/>
              <a:t>Don’t Fall for the Rope-A-Dope: </a:t>
            </a:r>
            <a:br>
              <a:rPr lang="en-US" b="1" dirty="0"/>
            </a:br>
            <a:r>
              <a:rPr lang="en-US" b="1" dirty="0"/>
              <a:t>De-Escalation in Schools</a:t>
            </a:r>
            <a:r>
              <a:rPr lang="en-US" dirty="0"/>
              <a:t/>
            </a:r>
            <a:br>
              <a:rPr lang="en-US" dirty="0"/>
            </a:br>
            <a:endParaRPr lang="en-US" dirty="0"/>
          </a:p>
        </p:txBody>
      </p:sp>
      <p:sp>
        <p:nvSpPr>
          <p:cNvPr id="25604" name="AutoShape 4"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m_1441042293206449347m_-4173382219846956885Picture 1" descr="bc8da949ae639de9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0338"/>
            <a:ext cx="28194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990600" y="4191000"/>
            <a:ext cx="7315200" cy="1652589"/>
          </a:xfrm>
        </p:spPr>
        <p:txBody>
          <a:bodyPr>
            <a:normAutofit/>
          </a:bodyPr>
          <a:lstStyle/>
          <a:p>
            <a:pPr algn="ctr">
              <a:buNone/>
            </a:pPr>
            <a:r>
              <a:rPr lang="en-US" b="1" dirty="0" smtClean="0"/>
              <a:t>SPEAKER:</a:t>
            </a:r>
          </a:p>
          <a:p>
            <a:pPr marL="0" indent="0" algn="ctr">
              <a:buNone/>
            </a:pPr>
            <a:r>
              <a:rPr lang="en-US" i="1" dirty="0"/>
              <a:t>Harry Dolan, Dolan Consulting Group, LLC, Raleigh, </a:t>
            </a:r>
            <a:r>
              <a:rPr lang="en-US" i="1" dirty="0" smtClean="0"/>
              <a:t>NC</a:t>
            </a:r>
            <a:endParaRPr lang="en-US" b="1" dirty="0" smtClean="0"/>
          </a:p>
        </p:txBody>
      </p:sp>
    </p:spTree>
    <p:extLst>
      <p:ext uri="{BB962C8B-B14F-4D97-AF65-F5344CB8AC3E}">
        <p14:creationId xmlns:p14="http://schemas.microsoft.com/office/powerpoint/2010/main" val="302521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274638"/>
            <a:ext cx="8836025" cy="1143000"/>
          </a:xfrm>
        </p:spPr>
        <p:txBody>
          <a:bodyPr>
            <a:normAutofit fontScale="90000"/>
          </a:bodyPr>
          <a:lstStyle/>
          <a:p>
            <a:pPr algn="ctr"/>
            <a:r>
              <a:rPr lang="en-US" b="1" dirty="0"/>
              <a:t>Digital Threats: Accessing Publicly Available Social Media Data to Ensure Safe Schools</a:t>
            </a:r>
            <a:endParaRPr lang="en-US" i="1" dirty="0"/>
          </a:p>
        </p:txBody>
      </p:sp>
      <p:sp>
        <p:nvSpPr>
          <p:cNvPr id="4" name="Content Placeholder 3"/>
          <p:cNvSpPr>
            <a:spLocks noGrp="1"/>
          </p:cNvSpPr>
          <p:nvPr>
            <p:ph idx="1"/>
          </p:nvPr>
        </p:nvSpPr>
        <p:spPr>
          <a:xfrm>
            <a:off x="1981200" y="4724400"/>
            <a:ext cx="7162800" cy="2133600"/>
          </a:xfrm>
        </p:spPr>
        <p:txBody>
          <a:bodyPr>
            <a:normAutofit/>
          </a:bodyPr>
          <a:lstStyle/>
          <a:p>
            <a:pPr algn="ctr">
              <a:buNone/>
            </a:pPr>
            <a:r>
              <a:rPr lang="en-US" b="1" dirty="0" smtClean="0"/>
              <a:t>SPEAKER:</a:t>
            </a:r>
          </a:p>
          <a:p>
            <a:pPr algn="ctr">
              <a:buNone/>
            </a:pPr>
            <a:r>
              <a:rPr lang="en-US" i="1" dirty="0" smtClean="0"/>
              <a:t>Nick </a:t>
            </a:r>
            <a:r>
              <a:rPr lang="en-US" i="1" dirty="0" err="1" smtClean="0"/>
              <a:t>Chernoff</a:t>
            </a:r>
            <a:r>
              <a:rPr lang="en-US" i="1" dirty="0" smtClean="0"/>
              <a:t>, Safer </a:t>
            </a:r>
            <a:r>
              <a:rPr lang="en-US" i="1" dirty="0"/>
              <a:t>Schools Together (SST) </a:t>
            </a:r>
            <a:endParaRPr lang="en-US" i="1" dirty="0" smtClean="0"/>
          </a:p>
        </p:txBody>
      </p:sp>
      <p:sp>
        <p:nvSpPr>
          <p:cNvPr id="25604" name="AutoShape 4"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2" descr="Image result for nick chernof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3944938" y="1529557"/>
            <a:ext cx="3082924" cy="3082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607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normAutofit fontScale="90000"/>
          </a:bodyPr>
          <a:lstStyle/>
          <a:p>
            <a:pPr algn="ctr"/>
            <a:r>
              <a:rPr lang="en-US" i="1" dirty="0"/>
              <a:t>Near Miss: An Averted Attack in Vermont</a:t>
            </a:r>
            <a:br>
              <a:rPr lang="en-US" i="1" dirty="0"/>
            </a:br>
            <a:r>
              <a:rPr lang="en-US" dirty="0" smtClean="0"/>
              <a:t>	</a:t>
            </a:r>
            <a:endParaRPr lang="en-US" dirty="0"/>
          </a:p>
        </p:txBody>
      </p:sp>
      <p:sp>
        <p:nvSpPr>
          <p:cNvPr id="4" name="Content Placeholder 3"/>
          <p:cNvSpPr>
            <a:spLocks noGrp="1"/>
          </p:cNvSpPr>
          <p:nvPr>
            <p:ph idx="1"/>
          </p:nvPr>
        </p:nvSpPr>
        <p:spPr>
          <a:xfrm>
            <a:off x="2057400" y="3276600"/>
            <a:ext cx="7204991" cy="2903538"/>
          </a:xfrm>
        </p:spPr>
        <p:txBody>
          <a:bodyPr>
            <a:normAutofit/>
          </a:bodyPr>
          <a:lstStyle/>
          <a:p>
            <a:r>
              <a:rPr lang="en-US" sz="2000" dirty="0" smtClean="0"/>
              <a:t>Brooke </a:t>
            </a:r>
            <a:r>
              <a:rPr lang="en-US" sz="2000" dirty="0"/>
              <a:t>Olsen-Farrell, Superintendent, Slate Valley Unified School District</a:t>
            </a:r>
          </a:p>
          <a:p>
            <a:r>
              <a:rPr lang="en-US" sz="2000" dirty="0"/>
              <a:t>Jason Rasco, Fair Haven High School Principal, Slate Valley Unified School District</a:t>
            </a:r>
          </a:p>
          <a:p>
            <a:r>
              <a:rPr lang="en-US" sz="2000" dirty="0"/>
              <a:t>Bill Humphries, Chief of Police, Fair Haven</a:t>
            </a:r>
          </a:p>
          <a:p>
            <a:r>
              <a:rPr lang="en-US" sz="2000" dirty="0"/>
              <a:t>Henry Alberico, Detective Sargent, Vermont State Police </a:t>
            </a:r>
          </a:p>
          <a:p>
            <a:r>
              <a:rPr lang="en-US" sz="2000" dirty="0"/>
              <a:t>Rob Evans, Vermont School Safety Liaison</a:t>
            </a:r>
          </a:p>
          <a:p>
            <a:r>
              <a:rPr lang="en-US" sz="2000" dirty="0"/>
              <a:t>Rosemary Kennedy, State's </a:t>
            </a:r>
            <a:r>
              <a:rPr lang="en-US" sz="2000" dirty="0" smtClean="0"/>
              <a:t>Attorney</a:t>
            </a:r>
            <a:endParaRPr lang="en-US" sz="2000" dirty="0"/>
          </a:p>
        </p:txBody>
      </p:sp>
      <p:sp>
        <p:nvSpPr>
          <p:cNvPr id="25604" name="AutoShape 4"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2" descr="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17524"/>
            <a:ext cx="1939009" cy="294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image.png"/>
          <p:cNvPicPr>
            <a:picLocks noChangeAspect="1" noChangeArrowheads="1"/>
          </p:cNvPicPr>
          <p:nvPr/>
        </p:nvPicPr>
        <p:blipFill rotWithShape="1">
          <a:blip r:embed="rId4">
            <a:extLst>
              <a:ext uri="{28A0092B-C50C-407E-A947-70E740481C1C}">
                <a14:useLocalDpi xmlns:a14="http://schemas.microsoft.com/office/drawing/2010/main" val="0"/>
              </a:ext>
            </a:extLst>
          </a:blip>
          <a:srcRect b="9157"/>
          <a:stretch/>
        </p:blipFill>
        <p:spPr bwMode="auto">
          <a:xfrm>
            <a:off x="2315476" y="1203227"/>
            <a:ext cx="1562101" cy="189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mag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9465"/>
          <a:stretch/>
        </p:blipFill>
        <p:spPr bwMode="auto">
          <a:xfrm>
            <a:off x="0" y="0"/>
            <a:ext cx="1906806"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32500" r="29166" b="28688"/>
          <a:stretch/>
        </p:blipFill>
        <p:spPr>
          <a:xfrm>
            <a:off x="6336520" y="1138690"/>
            <a:ext cx="1517406" cy="1876426"/>
          </a:xfrm>
          <a:prstGeom prst="rect">
            <a:avLst/>
          </a:prstGeom>
        </p:spPr>
      </p:pic>
      <p:pic>
        <p:nvPicPr>
          <p:cNvPr id="9" name="Picture 5" descr="image.png"/>
          <p:cNvPicPr>
            <a:picLocks noChangeAspect="1" noChangeArrowheads="1"/>
          </p:cNvPicPr>
          <p:nvPr/>
        </p:nvPicPr>
        <p:blipFill rotWithShape="1">
          <a:blip r:embed="rId7">
            <a:extLst>
              <a:ext uri="{28A0092B-C50C-407E-A947-70E740481C1C}">
                <a14:useLocalDpi xmlns:a14="http://schemas.microsoft.com/office/drawing/2010/main" val="0"/>
              </a:ext>
            </a:extLst>
          </a:blip>
          <a:srcRect l="8801"/>
          <a:stretch/>
        </p:blipFill>
        <p:spPr bwMode="auto">
          <a:xfrm>
            <a:off x="4343400" y="1283397"/>
            <a:ext cx="1579318" cy="173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70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6177"/>
            <a:ext cx="8610600" cy="1042416"/>
          </a:xfrm>
        </p:spPr>
        <p:txBody>
          <a:bodyPr/>
          <a:lstStyle/>
          <a:p>
            <a:r>
              <a:rPr lang="en-US" sz="4400" dirty="0"/>
              <a:t>Legislation</a:t>
            </a:r>
          </a:p>
        </p:txBody>
      </p:sp>
      <p:sp>
        <p:nvSpPr>
          <p:cNvPr id="3" name="Content Placeholder 2"/>
          <p:cNvSpPr>
            <a:spLocks noGrp="1"/>
          </p:cNvSpPr>
          <p:nvPr>
            <p:ph idx="1"/>
          </p:nvPr>
        </p:nvSpPr>
        <p:spPr/>
        <p:txBody>
          <a:bodyPr/>
          <a:lstStyle/>
          <a:p>
            <a:r>
              <a:rPr lang="en-US" dirty="0"/>
              <a:t>1999 – Columbine</a:t>
            </a:r>
          </a:p>
          <a:p>
            <a:r>
              <a:rPr lang="en-US" dirty="0"/>
              <a:t>2000</a:t>
            </a:r>
          </a:p>
          <a:p>
            <a:r>
              <a:rPr lang="en-US" dirty="0"/>
              <a:t>Established the Virginia Center for School Safety (</a:t>
            </a:r>
            <a:r>
              <a:rPr lang="en-US" i="1" dirty="0"/>
              <a:t>Virginia Code </a:t>
            </a:r>
            <a:r>
              <a:rPr lang="en-US" dirty="0"/>
              <a:t>§ 9.1-184)</a:t>
            </a:r>
          </a:p>
          <a:p>
            <a:r>
              <a:rPr lang="en-US" dirty="0"/>
              <a:t>Placed at DCJS</a:t>
            </a:r>
          </a:p>
          <a:p>
            <a:r>
              <a:rPr lang="en-US" dirty="0"/>
              <a:t>Provide services to K-12 public schools</a:t>
            </a:r>
          </a:p>
          <a:p>
            <a:pPr lvl="1"/>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pPr lvl="0"/>
            <a:fld id="{51C1D835-5CF4-405E-AD6F-EB0021701735}" type="slidenum">
              <a:rPr lang="en-US" noProof="0" smtClean="0"/>
              <a:pPr lvl="0"/>
              <a:t>6</a:t>
            </a:fld>
            <a:endParaRPr lang="en-US" noProof="0" dirty="0"/>
          </a:p>
        </p:txBody>
      </p:sp>
    </p:spTree>
    <p:extLst>
      <p:ext uri="{BB962C8B-B14F-4D97-AF65-F5344CB8AC3E}">
        <p14:creationId xmlns:p14="http://schemas.microsoft.com/office/powerpoint/2010/main" val="2282911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519"/>
            <a:ext cx="8229600" cy="1194023"/>
          </a:xfrm>
        </p:spPr>
        <p:txBody>
          <a:bodyPr>
            <a:normAutofit/>
          </a:bodyPr>
          <a:lstStyle/>
          <a:p>
            <a:pPr algn="ctr"/>
            <a:r>
              <a:rPr lang="en-US" dirty="0"/>
              <a:t>FERPA, HIPPA, and Other Key Information Sharing Tidbits</a:t>
            </a:r>
            <a:endParaRPr lang="en-US" i="1" dirty="0"/>
          </a:p>
        </p:txBody>
      </p:sp>
      <p:sp>
        <p:nvSpPr>
          <p:cNvPr id="4" name="Content Placeholder 3"/>
          <p:cNvSpPr>
            <a:spLocks noGrp="1"/>
          </p:cNvSpPr>
          <p:nvPr>
            <p:ph idx="1"/>
          </p:nvPr>
        </p:nvSpPr>
        <p:spPr>
          <a:xfrm>
            <a:off x="762000" y="5029200"/>
            <a:ext cx="8382000" cy="1143000"/>
          </a:xfrm>
        </p:spPr>
        <p:txBody>
          <a:bodyPr>
            <a:normAutofit/>
          </a:bodyPr>
          <a:lstStyle/>
          <a:p>
            <a:pPr algn="ctr">
              <a:buNone/>
            </a:pPr>
            <a:r>
              <a:rPr lang="en-US" b="1" dirty="0" smtClean="0"/>
              <a:t>SPEAKER:</a:t>
            </a:r>
          </a:p>
          <a:p>
            <a:pPr algn="ctr">
              <a:buNone/>
            </a:pPr>
            <a:r>
              <a:rPr lang="en-US" i="1" dirty="0" smtClean="0"/>
              <a:t>Bradford King, Attorney, Sands Anderson</a:t>
            </a:r>
          </a:p>
        </p:txBody>
      </p:sp>
      <p:sp>
        <p:nvSpPr>
          <p:cNvPr id="25604" name="AutoShape 4"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8765" t="3479" r="10757" b="14348"/>
          <a:stretch>
            <a:fillRect/>
          </a:stretch>
        </p:blipFill>
        <p:spPr bwMode="auto">
          <a:xfrm>
            <a:off x="3659386" y="1470819"/>
            <a:ext cx="3425428"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9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Day One Workshops</a:t>
            </a:r>
            <a:endParaRPr lang="en-US" dirty="0"/>
          </a:p>
        </p:txBody>
      </p:sp>
      <p:sp>
        <p:nvSpPr>
          <p:cNvPr id="4" name="Content Placeholder 4"/>
          <p:cNvSpPr txBox="1">
            <a:spLocks/>
          </p:cNvSpPr>
          <p:nvPr/>
        </p:nvSpPr>
        <p:spPr>
          <a:xfrm>
            <a:off x="381000" y="914400"/>
            <a:ext cx="4090917" cy="5334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t>SOCIAL MEDIA: </a:t>
            </a:r>
            <a:r>
              <a:rPr lang="en-US" sz="2000" dirty="0" smtClean="0"/>
              <a:t>Online Safety and Cyber Threats</a:t>
            </a:r>
          </a:p>
          <a:p>
            <a:r>
              <a:rPr lang="en-US" sz="2000" b="1" dirty="0" smtClean="0"/>
              <a:t>DATA TRENDS: </a:t>
            </a:r>
            <a:r>
              <a:rPr lang="en-US" sz="2000" dirty="0" smtClean="0"/>
              <a:t>Criminal Justice Trends in Virginia</a:t>
            </a:r>
          </a:p>
          <a:p>
            <a:r>
              <a:rPr lang="en-US" sz="2000" b="1" dirty="0" smtClean="0"/>
              <a:t>DATA TRENDS: </a:t>
            </a:r>
            <a:r>
              <a:rPr lang="en-US" sz="2000" dirty="0" smtClean="0"/>
              <a:t>SROs and SSOs in Virginia Schools: What the Data Says</a:t>
            </a:r>
          </a:p>
          <a:p>
            <a:r>
              <a:rPr lang="en-US" sz="2000" b="1" dirty="0" smtClean="0"/>
              <a:t>DRUGS &amp; ALCOHOL RESISTANCE:  </a:t>
            </a:r>
            <a:r>
              <a:rPr lang="en-US" sz="2000" dirty="0" smtClean="0"/>
              <a:t>JUULING and All That Jazzy Drug Technology </a:t>
            </a:r>
          </a:p>
          <a:p>
            <a:r>
              <a:rPr lang="en-US" sz="2000" b="1" dirty="0" smtClean="0"/>
              <a:t>DE-ESCALATION: </a:t>
            </a:r>
            <a:r>
              <a:rPr lang="en-US" sz="2000" dirty="0" smtClean="0"/>
              <a:t>Verbal De-escalation in Schools - Fundamentals of Success </a:t>
            </a:r>
          </a:p>
          <a:p>
            <a:r>
              <a:rPr lang="en-US" sz="2000" b="1" dirty="0" smtClean="0"/>
              <a:t>AVERTED THREAT: </a:t>
            </a:r>
            <a:r>
              <a:rPr lang="en-US" sz="2000" dirty="0" smtClean="0"/>
              <a:t>Question and Answer Panel Opportunity</a:t>
            </a:r>
          </a:p>
          <a:p>
            <a:endParaRPr lang="en-US" sz="2000" dirty="0"/>
          </a:p>
        </p:txBody>
      </p:sp>
      <p:sp>
        <p:nvSpPr>
          <p:cNvPr id="5" name="Content Placeholder 6"/>
          <p:cNvSpPr txBox="1">
            <a:spLocks/>
          </p:cNvSpPr>
          <p:nvPr/>
        </p:nvSpPr>
        <p:spPr>
          <a:xfrm>
            <a:off x="4953000" y="861219"/>
            <a:ext cx="3962400" cy="523478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t>GANGS:  </a:t>
            </a:r>
            <a:r>
              <a:rPr lang="en-US" sz="2000" dirty="0" smtClean="0"/>
              <a:t>Transnational Gang Training and Familiarization  </a:t>
            </a:r>
          </a:p>
          <a:p>
            <a:r>
              <a:rPr lang="en-US" sz="2000" b="1" dirty="0"/>
              <a:t>THREAT ASSESSMENT BEST PRACTICES</a:t>
            </a:r>
            <a:r>
              <a:rPr lang="en-US" sz="2000" b="1" dirty="0" smtClean="0"/>
              <a:t>: </a:t>
            </a:r>
            <a:r>
              <a:rPr lang="en-US" sz="2000" dirty="0" smtClean="0"/>
              <a:t>A Holistic Approach to Prevention</a:t>
            </a:r>
          </a:p>
          <a:p>
            <a:r>
              <a:rPr lang="en-US" sz="2000" b="1" dirty="0" smtClean="0"/>
              <a:t>NCMEC:</a:t>
            </a:r>
            <a:r>
              <a:rPr lang="en-US" sz="2000" dirty="0" smtClean="0"/>
              <a:t> Bringing Together the Best: How to Leverage Resources through the National Center for Missing &amp; Exploited Children</a:t>
            </a:r>
          </a:p>
          <a:p>
            <a:r>
              <a:rPr lang="en-US" sz="2000" b="1" dirty="0"/>
              <a:t>TITLE IX: </a:t>
            </a:r>
            <a:r>
              <a:rPr lang="en-US" sz="2000" dirty="0" smtClean="0"/>
              <a:t>What Schools Need to Know</a:t>
            </a:r>
          </a:p>
          <a:p>
            <a:r>
              <a:rPr lang="en-US" sz="2000" b="1" dirty="0"/>
              <a:t>VIRGINIA RULES:</a:t>
            </a:r>
            <a:r>
              <a:rPr lang="en-US" sz="2000" dirty="0" smtClean="0"/>
              <a:t>  The Basics </a:t>
            </a:r>
          </a:p>
          <a:p>
            <a:endParaRPr lang="en-US" sz="2000" dirty="0"/>
          </a:p>
        </p:txBody>
      </p:sp>
    </p:spTree>
    <p:extLst>
      <p:ext uri="{BB962C8B-B14F-4D97-AF65-F5344CB8AC3E}">
        <p14:creationId xmlns:p14="http://schemas.microsoft.com/office/powerpoint/2010/main" val="2293095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01776"/>
            <a:ext cx="7315200" cy="1143000"/>
          </a:xfrm>
        </p:spPr>
        <p:txBody>
          <a:bodyPr>
            <a:normAutofit fontScale="90000"/>
          </a:bodyPr>
          <a:lstStyle/>
          <a:p>
            <a:pPr algn="ctr"/>
            <a:r>
              <a:rPr lang="en-US" b="1" dirty="0"/>
              <a:t>Address by the Deputy </a:t>
            </a:r>
            <a:br>
              <a:rPr lang="en-US" b="1" dirty="0"/>
            </a:br>
            <a:r>
              <a:rPr lang="en-US" b="1" dirty="0"/>
              <a:t>Secretary of Education</a:t>
            </a:r>
            <a:br>
              <a:rPr lang="en-US" b="1" dirty="0"/>
            </a:br>
            <a:r>
              <a:rPr lang="en-US" i="1" dirty="0"/>
              <a:t>The Honorable Holly Coy</a:t>
            </a:r>
            <a:endParaRPr lang="en-US" b="1" dirty="0"/>
          </a:p>
        </p:txBody>
      </p:sp>
      <p:sp>
        <p:nvSpPr>
          <p:cNvPr id="25604" name="AutoShape 4"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2" descr="https://www.education.virginia.gov/media/governorvirginiagov/secretary-of-education/images/holly_coy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078" y="1985754"/>
            <a:ext cx="2325588" cy="3255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981200" y="2667000"/>
            <a:ext cx="2064411" cy="646331"/>
          </a:xfrm>
          <a:prstGeom prst="rect">
            <a:avLst/>
          </a:prstGeom>
        </p:spPr>
        <p:txBody>
          <a:bodyPr wrap="none">
            <a:spAutoFit/>
          </a:bodyPr>
          <a:lstStyle/>
          <a:p>
            <a:r>
              <a:rPr lang="en-US" sz="3600" dirty="0"/>
              <a:t>DAY </a:t>
            </a:r>
            <a:r>
              <a:rPr lang="en-US" sz="3600" dirty="0" smtClean="0"/>
              <a:t>TWO </a:t>
            </a:r>
            <a:endParaRPr lang="en-US" sz="3600" dirty="0"/>
          </a:p>
        </p:txBody>
      </p:sp>
    </p:spTree>
    <p:extLst>
      <p:ext uri="{BB962C8B-B14F-4D97-AF65-F5344CB8AC3E}">
        <p14:creationId xmlns:p14="http://schemas.microsoft.com/office/powerpoint/2010/main" val="145728875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465138"/>
            <a:ext cx="8988425" cy="952500"/>
          </a:xfrm>
        </p:spPr>
        <p:txBody>
          <a:bodyPr>
            <a:normAutofit fontScale="90000"/>
          </a:bodyPr>
          <a:lstStyle/>
          <a:p>
            <a:pPr algn="ctr"/>
            <a:r>
              <a:rPr lang="en-US" b="1" dirty="0"/>
              <a:t>An Overview of the Findings of the Marjory </a:t>
            </a:r>
            <a:r>
              <a:rPr lang="en-US" b="1" dirty="0" err="1"/>
              <a:t>Stoneman</a:t>
            </a:r>
            <a:r>
              <a:rPr lang="en-US" b="1" dirty="0"/>
              <a:t> Douglas Public Safety Commission</a:t>
            </a:r>
            <a:r>
              <a:rPr lang="en-US" i="1" dirty="0"/>
              <a:t/>
            </a:r>
            <a:br>
              <a:rPr lang="en-US" i="1" dirty="0"/>
            </a:br>
            <a:r>
              <a:rPr lang="en-US" dirty="0" smtClean="0"/>
              <a:t>	</a:t>
            </a:r>
            <a:endParaRPr lang="en-US" dirty="0"/>
          </a:p>
        </p:txBody>
      </p:sp>
      <p:sp>
        <p:nvSpPr>
          <p:cNvPr id="4" name="Content Placeholder 3"/>
          <p:cNvSpPr>
            <a:spLocks noGrp="1"/>
          </p:cNvSpPr>
          <p:nvPr>
            <p:ph idx="1"/>
          </p:nvPr>
        </p:nvSpPr>
        <p:spPr>
          <a:xfrm>
            <a:off x="990600" y="4693602"/>
            <a:ext cx="7162800" cy="1189038"/>
          </a:xfrm>
        </p:spPr>
        <p:txBody>
          <a:bodyPr>
            <a:normAutofit/>
          </a:bodyPr>
          <a:lstStyle/>
          <a:p>
            <a:pPr algn="ctr">
              <a:buNone/>
            </a:pPr>
            <a:r>
              <a:rPr lang="en-US" b="1" dirty="0" smtClean="0"/>
              <a:t>SPEAKER:</a:t>
            </a:r>
          </a:p>
          <a:p>
            <a:pPr algn="ctr">
              <a:buNone/>
            </a:pPr>
            <a:r>
              <a:rPr lang="en-US" i="1" dirty="0" smtClean="0"/>
              <a:t>Sgt. John </a:t>
            </a:r>
            <a:r>
              <a:rPr lang="en-US" i="1" dirty="0" err="1" smtClean="0"/>
              <a:t>Suess</a:t>
            </a:r>
            <a:endParaRPr lang="en-US" i="1" dirty="0" smtClean="0"/>
          </a:p>
        </p:txBody>
      </p:sp>
      <p:sp>
        <p:nvSpPr>
          <p:cNvPr id="25604" name="AutoShape 4"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2" descr="Image result for nick chernof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4" descr="MSD Public Safety Comm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815108"/>
            <a:ext cx="1607392" cy="1584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8487" y="1400532"/>
            <a:ext cx="1967025"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990600" y="2086123"/>
            <a:ext cx="2064411" cy="646331"/>
          </a:xfrm>
          <a:prstGeom prst="rect">
            <a:avLst/>
          </a:prstGeom>
        </p:spPr>
        <p:txBody>
          <a:bodyPr wrap="none">
            <a:spAutoFit/>
          </a:bodyPr>
          <a:lstStyle/>
          <a:p>
            <a:r>
              <a:rPr lang="en-US" sz="3600" dirty="0"/>
              <a:t>DAY </a:t>
            </a:r>
            <a:r>
              <a:rPr lang="en-US" sz="3600" dirty="0" smtClean="0"/>
              <a:t>TWO </a:t>
            </a:r>
            <a:endParaRPr lang="en-US" sz="3600" dirty="0"/>
          </a:p>
        </p:txBody>
      </p:sp>
    </p:spTree>
    <p:extLst>
      <p:ext uri="{BB962C8B-B14F-4D97-AF65-F5344CB8AC3E}">
        <p14:creationId xmlns:p14="http://schemas.microsoft.com/office/powerpoint/2010/main" val="177607071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Hate Speech, Crime, and </a:t>
            </a:r>
            <a:br>
              <a:rPr lang="en-US" b="1" dirty="0"/>
            </a:br>
            <a:r>
              <a:rPr lang="en-US" b="1" dirty="0"/>
              <a:t>Recruitment in Schools</a:t>
            </a:r>
            <a:endParaRPr lang="en-US" i="1" dirty="0"/>
          </a:p>
        </p:txBody>
      </p:sp>
      <p:sp>
        <p:nvSpPr>
          <p:cNvPr id="4" name="Content Placeholder 3"/>
          <p:cNvSpPr>
            <a:spLocks noGrp="1"/>
          </p:cNvSpPr>
          <p:nvPr>
            <p:ph idx="1"/>
          </p:nvPr>
        </p:nvSpPr>
        <p:spPr>
          <a:xfrm>
            <a:off x="1295400" y="4734496"/>
            <a:ext cx="7239000" cy="1371600"/>
          </a:xfrm>
        </p:spPr>
        <p:txBody>
          <a:bodyPr>
            <a:normAutofit/>
          </a:bodyPr>
          <a:lstStyle/>
          <a:p>
            <a:pPr algn="ctr">
              <a:buNone/>
            </a:pPr>
            <a:r>
              <a:rPr lang="en-US" b="1" dirty="0" smtClean="0"/>
              <a:t>SPEAKER:</a:t>
            </a:r>
          </a:p>
          <a:p>
            <a:pPr algn="ctr">
              <a:buNone/>
            </a:pPr>
            <a:r>
              <a:rPr lang="en-US" i="1" dirty="0" smtClean="0"/>
              <a:t>Dr. John More, President &amp; CEO, Response Law, LLC </a:t>
            </a:r>
          </a:p>
        </p:txBody>
      </p:sp>
      <p:sp>
        <p:nvSpPr>
          <p:cNvPr id="25604" name="AutoShape 4"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Image result for mean gi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p:cNvPicPr/>
          <p:nvPr/>
        </p:nvPicPr>
        <p:blipFill>
          <a:blip r:embed="rId2" cstate="print"/>
          <a:srcRect/>
          <a:stretch>
            <a:fillRect/>
          </a:stretch>
        </p:blipFill>
        <p:spPr bwMode="auto">
          <a:xfrm>
            <a:off x="3429000" y="1573848"/>
            <a:ext cx="2438400" cy="3048000"/>
          </a:xfrm>
          <a:prstGeom prst="rect">
            <a:avLst/>
          </a:prstGeom>
          <a:ln w="88900" cap="sq" cmpd="thickThin">
            <a:solidFill>
              <a:srgbClr val="000000"/>
            </a:solidFill>
            <a:prstDash val="solid"/>
            <a:miter lim="800000"/>
          </a:ln>
          <a:effectLst>
            <a:innerShdw blurRad="76200">
              <a:srgbClr val="000000"/>
            </a:innerShdw>
          </a:effectLst>
        </p:spPr>
      </p:pic>
      <p:sp>
        <p:nvSpPr>
          <p:cNvPr id="10" name="Rectangle 9"/>
          <p:cNvSpPr/>
          <p:nvPr/>
        </p:nvSpPr>
        <p:spPr>
          <a:xfrm>
            <a:off x="990600" y="2086123"/>
            <a:ext cx="2064411" cy="646331"/>
          </a:xfrm>
          <a:prstGeom prst="rect">
            <a:avLst/>
          </a:prstGeom>
        </p:spPr>
        <p:txBody>
          <a:bodyPr wrap="none">
            <a:spAutoFit/>
          </a:bodyPr>
          <a:lstStyle/>
          <a:p>
            <a:r>
              <a:rPr lang="en-US" sz="3600" dirty="0"/>
              <a:t>DAY </a:t>
            </a:r>
            <a:r>
              <a:rPr lang="en-US" sz="3600" dirty="0" smtClean="0"/>
              <a:t>TWO </a:t>
            </a:r>
            <a:endParaRPr lang="en-US" sz="3600" dirty="0"/>
          </a:p>
        </p:txBody>
      </p:sp>
    </p:spTree>
    <p:extLst>
      <p:ext uri="{BB962C8B-B14F-4D97-AF65-F5344CB8AC3E}">
        <p14:creationId xmlns:p14="http://schemas.microsoft.com/office/powerpoint/2010/main" val="89161712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Day Two Workshops</a:t>
            </a:r>
            <a:endParaRPr lang="en-US" dirty="0"/>
          </a:p>
        </p:txBody>
      </p:sp>
      <p:sp>
        <p:nvSpPr>
          <p:cNvPr id="4" name="Content Placeholder 4"/>
          <p:cNvSpPr txBox="1">
            <a:spLocks/>
          </p:cNvSpPr>
          <p:nvPr/>
        </p:nvSpPr>
        <p:spPr>
          <a:xfrm>
            <a:off x="609600" y="1292290"/>
            <a:ext cx="4156597" cy="5334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700" b="1" dirty="0"/>
              <a:t>D.A.R.E. UPDATES: </a:t>
            </a:r>
            <a:r>
              <a:rPr lang="en-US" sz="1700" dirty="0"/>
              <a:t>D.A.R.E. Rx/OTC and Opioid Enhancement Lesson Certification Training, D.A.R.E. America and Virginia D.A.R.E. Training Center (VDTC) Updates</a:t>
            </a:r>
          </a:p>
          <a:p>
            <a:r>
              <a:rPr lang="en-US" sz="1700" b="1" dirty="0"/>
              <a:t>EMERGENCY PLANNING: </a:t>
            </a:r>
            <a:endParaRPr lang="en-US" sz="1700" b="1" dirty="0" smtClean="0"/>
          </a:p>
          <a:p>
            <a:r>
              <a:rPr lang="en-US" sz="1700" dirty="0" smtClean="0"/>
              <a:t>Building </a:t>
            </a:r>
            <a:r>
              <a:rPr lang="en-US" sz="1700" dirty="0"/>
              <a:t>Resilient Communities - The Holy Grail of Preparedness </a:t>
            </a:r>
          </a:p>
          <a:p>
            <a:r>
              <a:rPr lang="en-US" sz="1700" dirty="0" smtClean="0"/>
              <a:t>Unpacking </a:t>
            </a:r>
            <a:r>
              <a:rPr lang="en-US" sz="1700" dirty="0"/>
              <a:t>the Department of Homeland Security Tabletops</a:t>
            </a:r>
          </a:p>
          <a:p>
            <a:r>
              <a:rPr lang="en-US" sz="1700" b="1" dirty="0"/>
              <a:t>HUMAN TRAFFICKING: </a:t>
            </a:r>
            <a:r>
              <a:rPr lang="en-US" sz="1700" dirty="0"/>
              <a:t>Identification and Advocacy for Human Trafficking Victims in Schools</a:t>
            </a:r>
          </a:p>
          <a:p>
            <a:r>
              <a:rPr lang="en-US" sz="1700" b="1" dirty="0"/>
              <a:t>LEGAL: </a:t>
            </a:r>
            <a:r>
              <a:rPr lang="en-US" sz="1700" dirty="0"/>
              <a:t>Legal Update and Information Sharing for School Administration and LEOs</a:t>
            </a:r>
          </a:p>
          <a:p>
            <a:endParaRPr lang="en-US" sz="1700" dirty="0"/>
          </a:p>
        </p:txBody>
      </p:sp>
      <p:sp>
        <p:nvSpPr>
          <p:cNvPr id="5" name="Content Placeholder 6"/>
          <p:cNvSpPr txBox="1">
            <a:spLocks/>
          </p:cNvSpPr>
          <p:nvPr/>
        </p:nvSpPr>
        <p:spPr>
          <a:xfrm>
            <a:off x="5029200" y="1295400"/>
            <a:ext cx="3917477" cy="54403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t>DE-ESCALATION: </a:t>
            </a:r>
            <a:r>
              <a:rPr lang="en-US" sz="1800" dirty="0"/>
              <a:t>Tilt the Prism - De-escalation Techniques for School-based Super Heroes </a:t>
            </a:r>
          </a:p>
          <a:p>
            <a:r>
              <a:rPr lang="en-US" sz="1800" b="1" dirty="0"/>
              <a:t>DISABILITY AWARENESS FOR </a:t>
            </a:r>
            <a:r>
              <a:rPr lang="en-US" sz="1800" b="1" dirty="0" smtClean="0"/>
              <a:t>SCHOOLS</a:t>
            </a:r>
          </a:p>
          <a:p>
            <a:r>
              <a:rPr lang="en-US" sz="1800" b="1" dirty="0" smtClean="0"/>
              <a:t>INTERVENTIONS</a:t>
            </a:r>
            <a:r>
              <a:rPr lang="en-US" sz="1800" b="1" dirty="0"/>
              <a:t>: </a:t>
            </a:r>
            <a:r>
              <a:rPr lang="en-US" sz="1800" dirty="0"/>
              <a:t>What Students Need </a:t>
            </a:r>
            <a:r>
              <a:rPr lang="en-US" sz="1800" dirty="0" smtClean="0"/>
              <a:t>and </a:t>
            </a:r>
            <a:r>
              <a:rPr lang="en-US" sz="1800" dirty="0"/>
              <a:t>How to Ensure They Receive It, From a School Counselor’s Perspective</a:t>
            </a:r>
          </a:p>
          <a:p>
            <a:r>
              <a:rPr lang="en-US" sz="1800" b="1" dirty="0"/>
              <a:t>EMERGENCY PLANNING: </a:t>
            </a:r>
            <a:r>
              <a:rPr lang="en-US" sz="1800" dirty="0"/>
              <a:t>Drills and Barricades from the Fire Marshal’s Perspective</a:t>
            </a:r>
          </a:p>
          <a:p>
            <a:r>
              <a:rPr lang="en-US" sz="1800" b="1" dirty="0"/>
              <a:t>VIRGINIA RULES:  </a:t>
            </a:r>
            <a:r>
              <a:rPr lang="en-US" sz="1800" dirty="0"/>
              <a:t>Tips and Tricks for the Experienced User </a:t>
            </a:r>
          </a:p>
          <a:p>
            <a:endParaRPr lang="en-US" sz="1800" dirty="0"/>
          </a:p>
        </p:txBody>
      </p:sp>
    </p:spTree>
    <p:extLst>
      <p:ext uri="{BB962C8B-B14F-4D97-AF65-F5344CB8AC3E}">
        <p14:creationId xmlns:p14="http://schemas.microsoft.com/office/powerpoint/2010/main" val="3445482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7887" y="3441680"/>
            <a:ext cx="6705600" cy="2308324"/>
          </a:xfrm>
          <a:prstGeom prst="rect">
            <a:avLst/>
          </a:prstGeom>
        </p:spPr>
        <p:txBody>
          <a:bodyPr wrap="square">
            <a:spAutoFit/>
          </a:bodyPr>
          <a:lstStyle/>
          <a:p>
            <a:r>
              <a:rPr lang="en-US" sz="3600" b="1" dirty="0" smtClean="0"/>
              <a:t>Tragedy to Triumph: A Story of Resilience</a:t>
            </a:r>
          </a:p>
          <a:p>
            <a:r>
              <a:rPr lang="en-US" sz="3600" i="1" dirty="0" smtClean="0"/>
              <a:t>C.J. Huff, </a:t>
            </a:r>
            <a:r>
              <a:rPr lang="en-US" sz="3600" i="1" dirty="0" err="1" smtClean="0"/>
              <a:t>Ed.D</a:t>
            </a:r>
            <a:r>
              <a:rPr lang="en-US" sz="3600" i="1" dirty="0" smtClean="0"/>
              <a:t>., Former Superintendent, Joplin, Missouri</a:t>
            </a:r>
            <a:endParaRPr lang="en-US" sz="3600" dirty="0"/>
          </a:p>
        </p:txBody>
      </p:sp>
      <p:pic>
        <p:nvPicPr>
          <p:cNvPr id="8" name="Picture 2" descr="DSC_5097-1"/>
          <p:cNvPicPr>
            <a:picLocks noChangeAspect="1" noChangeArrowheads="1"/>
          </p:cNvPicPr>
          <p:nvPr/>
        </p:nvPicPr>
        <p:blipFill>
          <a:blip r:embed="rId2" cstate="print">
            <a:extLst>
              <a:ext uri="{28A0092B-C50C-407E-A947-70E740481C1C}">
                <a14:useLocalDpi xmlns:a14="http://schemas.microsoft.com/office/drawing/2010/main" val="0"/>
              </a:ext>
            </a:extLst>
          </a:blip>
          <a:srcRect l="16985" r="36833" b="27200"/>
          <a:stretch>
            <a:fillRect/>
          </a:stretch>
        </p:blipFill>
        <p:spPr bwMode="auto">
          <a:xfrm>
            <a:off x="3124200" y="204214"/>
            <a:ext cx="2819400" cy="3188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rot="16200000">
            <a:off x="-408057" y="3227457"/>
            <a:ext cx="2743200" cy="707886"/>
          </a:xfrm>
          <a:prstGeom prst="rect">
            <a:avLst/>
          </a:prstGeom>
          <a:noFill/>
        </p:spPr>
        <p:txBody>
          <a:bodyPr wrap="square" rtlCol="0">
            <a:spAutoFit/>
          </a:bodyPr>
          <a:lstStyle/>
          <a:p>
            <a:pPr algn="ctr"/>
            <a:r>
              <a:rPr lang="en-US" sz="4000" dirty="0" smtClean="0">
                <a:solidFill>
                  <a:schemeClr val="bg1"/>
                </a:solidFill>
              </a:rPr>
              <a:t>KEYNOTE</a:t>
            </a:r>
          </a:p>
        </p:txBody>
      </p:sp>
      <p:sp>
        <p:nvSpPr>
          <p:cNvPr id="5" name="Rectangle 4"/>
          <p:cNvSpPr/>
          <p:nvPr/>
        </p:nvSpPr>
        <p:spPr>
          <a:xfrm>
            <a:off x="685800" y="685800"/>
            <a:ext cx="2341860" cy="646331"/>
          </a:xfrm>
          <a:prstGeom prst="rect">
            <a:avLst/>
          </a:prstGeom>
        </p:spPr>
        <p:txBody>
          <a:bodyPr wrap="none">
            <a:spAutoFit/>
          </a:bodyPr>
          <a:lstStyle/>
          <a:p>
            <a:r>
              <a:rPr lang="en-US" sz="3600" dirty="0"/>
              <a:t>DAY </a:t>
            </a:r>
            <a:r>
              <a:rPr lang="en-US" sz="3600" dirty="0" smtClean="0"/>
              <a:t>THREE </a:t>
            </a:r>
            <a:endParaRPr lang="en-US" sz="3600" dirty="0"/>
          </a:p>
        </p:txBody>
      </p:sp>
    </p:spTree>
    <p:extLst>
      <p:ext uri="{BB962C8B-B14F-4D97-AF65-F5344CB8AC3E}">
        <p14:creationId xmlns:p14="http://schemas.microsoft.com/office/powerpoint/2010/main" val="169797781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Trainings and Conferences</a:t>
            </a:r>
            <a:endParaRPr lang="en-US" dirty="0"/>
          </a:p>
        </p:txBody>
      </p:sp>
      <p:sp>
        <p:nvSpPr>
          <p:cNvPr id="3" name="Content Placeholder 2"/>
          <p:cNvSpPr>
            <a:spLocks noGrp="1"/>
          </p:cNvSpPr>
          <p:nvPr>
            <p:ph idx="1"/>
          </p:nvPr>
        </p:nvSpPr>
        <p:spPr>
          <a:xfrm>
            <a:off x="457200" y="1597981"/>
            <a:ext cx="8534400" cy="4578982"/>
          </a:xfrm>
        </p:spPr>
        <p:txBody>
          <a:bodyPr/>
          <a:lstStyle/>
          <a:p>
            <a:pPr marL="0" indent="0" algn="ctr">
              <a:buNone/>
            </a:pPr>
            <a:r>
              <a:rPr lang="en-US" b="1" dirty="0" smtClean="0"/>
              <a:t>GET READY!!</a:t>
            </a:r>
          </a:p>
          <a:p>
            <a:pPr marL="0" indent="0" algn="ctr">
              <a:buNone/>
            </a:pPr>
            <a:endParaRPr lang="en-US" dirty="0" smtClean="0"/>
          </a:p>
          <a:p>
            <a:pPr marL="0" indent="0" algn="ctr">
              <a:buNone/>
            </a:pPr>
            <a:r>
              <a:rPr lang="en-US" sz="4400" dirty="0"/>
              <a:t>The Briefings: </a:t>
            </a:r>
            <a:r>
              <a:rPr lang="en-US" sz="4400" dirty="0" smtClean="0"/>
              <a:t>A National School Safety Symposium</a:t>
            </a:r>
            <a:endParaRPr lang="en-US" sz="4400" dirty="0"/>
          </a:p>
          <a:p>
            <a:pPr marL="0" indent="0" algn="ctr">
              <a:buNone/>
            </a:pPr>
            <a:r>
              <a:rPr lang="en-US" dirty="0" smtClean="0"/>
              <a:t>May 6, 2020</a:t>
            </a:r>
          </a:p>
          <a:p>
            <a:pPr marL="0" indent="0" algn="ctr">
              <a:buNone/>
            </a:pPr>
            <a:r>
              <a:rPr lang="en-US" dirty="0" smtClean="0"/>
              <a:t>Northern Virginia</a:t>
            </a:r>
          </a:p>
          <a:p>
            <a:pPr marL="0" indent="0" algn="ctr">
              <a:buNone/>
            </a:pP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1D835-5CF4-405E-AD6F-EB0021701735}"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2242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Trainings and Conferences</a:t>
            </a:r>
            <a:endParaRPr lang="en-US" dirty="0"/>
          </a:p>
        </p:txBody>
      </p:sp>
      <p:sp>
        <p:nvSpPr>
          <p:cNvPr id="3" name="Content Placeholder 2"/>
          <p:cNvSpPr>
            <a:spLocks noGrp="1"/>
          </p:cNvSpPr>
          <p:nvPr>
            <p:ph idx="1"/>
          </p:nvPr>
        </p:nvSpPr>
        <p:spPr>
          <a:xfrm>
            <a:off x="457200" y="1597981"/>
            <a:ext cx="8534400" cy="4578982"/>
          </a:xfrm>
        </p:spPr>
        <p:txBody>
          <a:bodyPr/>
          <a:lstStyle/>
          <a:p>
            <a:pPr marL="0" indent="0" algn="ctr">
              <a:buNone/>
            </a:pPr>
            <a:r>
              <a:rPr lang="en-US" b="1" dirty="0" smtClean="0"/>
              <a:t>GET READY!!</a:t>
            </a:r>
          </a:p>
          <a:p>
            <a:pPr marL="0" indent="0" algn="ctr">
              <a:buNone/>
            </a:pPr>
            <a:endParaRPr lang="en-US" dirty="0" smtClean="0"/>
          </a:p>
          <a:p>
            <a:pPr marL="0" indent="0" algn="ctr">
              <a:buNone/>
            </a:pPr>
            <a:r>
              <a:rPr lang="en-US" sz="4400" dirty="0" smtClean="0"/>
              <a:t>Two Day </a:t>
            </a:r>
          </a:p>
          <a:p>
            <a:pPr marL="0" indent="0" algn="ctr">
              <a:buNone/>
            </a:pPr>
            <a:r>
              <a:rPr lang="en-US" sz="4400" dirty="0" smtClean="0"/>
              <a:t>Crisis Management Institutes</a:t>
            </a:r>
            <a:endParaRPr lang="en-US" sz="4400" dirty="0"/>
          </a:p>
          <a:p>
            <a:pPr marL="0" indent="0" algn="ctr">
              <a:buNone/>
            </a:pPr>
            <a:r>
              <a:rPr lang="en-US" dirty="0" smtClean="0"/>
              <a:t>July 21-22, 2020 – Abingdon</a:t>
            </a:r>
          </a:p>
          <a:p>
            <a:pPr marL="0" indent="0" algn="ctr">
              <a:buNone/>
            </a:pPr>
            <a:r>
              <a:rPr lang="en-US" dirty="0" smtClean="0"/>
              <a:t>July 23-24, 2020 - Lynchburg</a:t>
            </a:r>
          </a:p>
          <a:p>
            <a:pPr marL="0" indent="0" algn="ctr">
              <a:buNone/>
            </a:pP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1D835-5CF4-405E-AD6F-EB0021701735}"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5283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Trainings and Conferences</a:t>
            </a:r>
            <a:endParaRPr lang="en-US" dirty="0"/>
          </a:p>
        </p:txBody>
      </p:sp>
      <p:sp>
        <p:nvSpPr>
          <p:cNvPr id="3" name="Content Placeholder 2"/>
          <p:cNvSpPr>
            <a:spLocks noGrp="1"/>
          </p:cNvSpPr>
          <p:nvPr>
            <p:ph idx="1"/>
          </p:nvPr>
        </p:nvSpPr>
        <p:spPr>
          <a:xfrm>
            <a:off x="457200" y="1597981"/>
            <a:ext cx="8534400" cy="4578982"/>
          </a:xfrm>
        </p:spPr>
        <p:txBody>
          <a:bodyPr/>
          <a:lstStyle/>
          <a:p>
            <a:pPr marL="0" indent="0" algn="ctr">
              <a:buNone/>
            </a:pPr>
            <a:r>
              <a:rPr lang="en-US" b="1" dirty="0" smtClean="0"/>
              <a:t>GET READY!!</a:t>
            </a:r>
          </a:p>
          <a:p>
            <a:pPr marL="0" indent="0" algn="ctr">
              <a:buNone/>
            </a:pPr>
            <a:endParaRPr lang="en-US" dirty="0" smtClean="0"/>
          </a:p>
          <a:p>
            <a:pPr marL="0" indent="0" algn="ctr">
              <a:buNone/>
            </a:pPr>
            <a:r>
              <a:rPr lang="en-US" sz="3200" b="1" baseline="30000" dirty="0" smtClean="0"/>
              <a:t>20th</a:t>
            </a:r>
            <a:r>
              <a:rPr lang="en-US" sz="3200" b="1" dirty="0" smtClean="0"/>
              <a:t> </a:t>
            </a:r>
            <a:r>
              <a:rPr lang="en-US" sz="3200" b="1" dirty="0"/>
              <a:t>Annual School Safety Training Forum</a:t>
            </a:r>
          </a:p>
          <a:p>
            <a:pPr marL="0" indent="0" algn="ctr">
              <a:buNone/>
            </a:pPr>
            <a:r>
              <a:rPr lang="en-US" dirty="0" smtClean="0"/>
              <a:t>July 28 - 30, 2020</a:t>
            </a:r>
          </a:p>
          <a:p>
            <a:pPr marL="0" indent="0" algn="ctr">
              <a:buNone/>
            </a:pPr>
            <a:r>
              <a:rPr lang="en-US" dirty="0" smtClean="0"/>
              <a:t>Hampton,  Virginia</a:t>
            </a:r>
          </a:p>
          <a:p>
            <a:pPr marL="0" indent="0" algn="ctr">
              <a:buNone/>
            </a:pPr>
            <a:endParaRPr lang="en-US" dirty="0"/>
          </a:p>
          <a:p>
            <a:pPr marL="0" indent="0" algn="ctr">
              <a:buNone/>
            </a:pPr>
            <a:r>
              <a:rPr lang="en-US" dirty="0" smtClean="0"/>
              <a:t>National School Safety Summit</a:t>
            </a:r>
          </a:p>
          <a:p>
            <a:pPr marL="0" indent="0" algn="ctr">
              <a:buNone/>
            </a:pPr>
            <a:r>
              <a:rPr lang="en-US" dirty="0" smtClean="0"/>
              <a:t>July 27, 2020</a:t>
            </a:r>
          </a:p>
          <a:p>
            <a:pPr marL="0" indent="0" algn="ctr">
              <a:buNone/>
            </a:pPr>
            <a:r>
              <a:rPr lang="en-US" dirty="0" smtClean="0"/>
              <a:t>Over 1200 participants expected!!</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1D835-5CF4-405E-AD6F-EB0021701735}"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740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6"/>
            <a:ext cx="8305799" cy="1042416"/>
          </a:xfrm>
        </p:spPr>
        <p:txBody>
          <a:bodyPr/>
          <a:lstStyle/>
          <a:p>
            <a:r>
              <a:rPr lang="en-US" sz="4400" dirty="0"/>
              <a:t>Legislation</a:t>
            </a:r>
          </a:p>
        </p:txBody>
      </p:sp>
      <p:sp>
        <p:nvSpPr>
          <p:cNvPr id="3" name="Content Placeholder 2"/>
          <p:cNvSpPr>
            <a:spLocks noGrp="1"/>
          </p:cNvSpPr>
          <p:nvPr>
            <p:ph idx="1"/>
          </p:nvPr>
        </p:nvSpPr>
        <p:spPr/>
        <p:txBody>
          <a:bodyPr/>
          <a:lstStyle/>
          <a:p>
            <a:r>
              <a:rPr lang="en-US" dirty="0"/>
              <a:t>Center is responsible for:</a:t>
            </a:r>
          </a:p>
          <a:p>
            <a:pPr lvl="1"/>
            <a:r>
              <a:rPr lang="en-US" dirty="0"/>
              <a:t>K-12</a:t>
            </a:r>
          </a:p>
          <a:p>
            <a:pPr lvl="1"/>
            <a:r>
              <a:rPr lang="en-US" dirty="0"/>
              <a:t>Providing </a:t>
            </a:r>
            <a:r>
              <a:rPr lang="en-US" b="1" dirty="0"/>
              <a:t>training </a:t>
            </a:r>
            <a:r>
              <a:rPr lang="en-US" dirty="0"/>
              <a:t>for all school personnel</a:t>
            </a:r>
          </a:p>
          <a:p>
            <a:pPr lvl="1"/>
            <a:r>
              <a:rPr lang="en-US" dirty="0"/>
              <a:t>Serving as a </a:t>
            </a:r>
            <a:r>
              <a:rPr lang="en-US" b="1" dirty="0"/>
              <a:t>resource and referral center </a:t>
            </a:r>
            <a:r>
              <a:rPr lang="en-US" dirty="0"/>
              <a:t>and providing </a:t>
            </a:r>
            <a:r>
              <a:rPr lang="en-US" b="1" dirty="0"/>
              <a:t>technical assistance </a:t>
            </a:r>
            <a:r>
              <a:rPr lang="en-US" dirty="0"/>
              <a:t>for Virginia school divisions</a:t>
            </a:r>
          </a:p>
          <a:p>
            <a:pPr lvl="1"/>
            <a:r>
              <a:rPr lang="en-US" dirty="0"/>
              <a:t>Facilitating the annual </a:t>
            </a:r>
            <a:r>
              <a:rPr lang="en-US" b="1" dirty="0"/>
              <a:t>school safety audit</a:t>
            </a:r>
            <a:r>
              <a:rPr lang="en-US" dirty="0"/>
              <a:t> pursuant to </a:t>
            </a:r>
            <a:r>
              <a:rPr lang="en-US" i="1" dirty="0"/>
              <a:t>Virginia Code </a:t>
            </a:r>
            <a:r>
              <a:rPr lang="en-US" dirty="0"/>
              <a:t>§ 22.1-279.8</a:t>
            </a:r>
          </a:p>
          <a:p>
            <a:pPr lvl="1"/>
            <a:r>
              <a:rPr lang="en-US" dirty="0"/>
              <a:t>Maintaining and </a:t>
            </a:r>
            <a:r>
              <a:rPr lang="en-US" b="1" dirty="0"/>
              <a:t>disseminating information </a:t>
            </a:r>
            <a:r>
              <a:rPr lang="en-US" dirty="0"/>
              <a:t>to local school divisions on effective school safety initiatives in Virginia and across the nation</a:t>
            </a:r>
          </a:p>
          <a:p>
            <a:pPr lvl="1"/>
            <a:r>
              <a:rPr lang="en-US" dirty="0"/>
              <a:t>Encouraging development of </a:t>
            </a:r>
            <a:r>
              <a:rPr lang="en-US" b="1" dirty="0"/>
              <a:t>partnerships</a:t>
            </a:r>
            <a:r>
              <a:rPr lang="en-US" dirty="0"/>
              <a:t> to promote school safety in Virginia</a:t>
            </a:r>
          </a:p>
          <a:p>
            <a:pPr lvl="1"/>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pPr lvl="0"/>
            <a:fld id="{51C1D835-5CF4-405E-AD6F-EB0021701735}" type="slidenum">
              <a:rPr lang="en-US" noProof="0" smtClean="0"/>
              <a:pPr lvl="0"/>
              <a:t>7</a:t>
            </a:fld>
            <a:endParaRPr lang="en-US" noProof="0" dirty="0"/>
          </a:p>
        </p:txBody>
      </p:sp>
    </p:spTree>
    <p:extLst>
      <p:ext uri="{BB962C8B-B14F-4D97-AF65-F5344CB8AC3E}">
        <p14:creationId xmlns:p14="http://schemas.microsoft.com/office/powerpoint/2010/main" val="16963736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 y="1543707"/>
            <a:ext cx="8229600" cy="4399893"/>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a:xfrm>
            <a:off x="457200" y="152400"/>
            <a:ext cx="8229600" cy="1255142"/>
          </a:xfrm>
        </p:spPr>
        <p:txBody>
          <a:bodyPr/>
          <a:lstStyle/>
          <a:p>
            <a:r>
              <a:rPr lang="en-US" sz="4400" dirty="0"/>
              <a:t>Trainings and Conferences</a:t>
            </a:r>
          </a:p>
        </p:txBody>
      </p:sp>
      <p:sp>
        <p:nvSpPr>
          <p:cNvPr id="3" name="Slide Number Placeholder 2"/>
          <p:cNvSpPr>
            <a:spLocks noGrp="1"/>
          </p:cNvSpPr>
          <p:nvPr>
            <p:ph type="sldNum" sz="quarter" idx="12"/>
          </p:nvPr>
        </p:nvSpPr>
        <p:spPr/>
        <p:txBody>
          <a:bodyPr/>
          <a:lstStyle/>
          <a:p>
            <a:fld id="{51C1D835-5CF4-405E-AD6F-EB0021701735}" type="slidenum">
              <a:rPr lang="en-US" smtClean="0"/>
              <a:pPr/>
              <a:t>70</a:t>
            </a:fld>
            <a:endParaRPr lang="en-US" dirty="0"/>
          </a:p>
        </p:txBody>
      </p:sp>
      <p:grpSp>
        <p:nvGrpSpPr>
          <p:cNvPr id="6" name="Group 5"/>
          <p:cNvGrpSpPr/>
          <p:nvPr/>
        </p:nvGrpSpPr>
        <p:grpSpPr>
          <a:xfrm>
            <a:off x="2251710" y="1219200"/>
            <a:ext cx="4640580" cy="661800"/>
            <a:chOff x="1894132" y="0"/>
            <a:chExt cx="4640580" cy="738000"/>
          </a:xfrm>
          <a:solidFill>
            <a:schemeClr val="accent5"/>
          </a:solidFill>
        </p:grpSpPr>
        <p:sp>
          <p:nvSpPr>
            <p:cNvPr id="8" name="Rounded Rectangle 7"/>
            <p:cNvSpPr/>
            <p:nvPr/>
          </p:nvSpPr>
          <p:spPr>
            <a:xfrm>
              <a:off x="1894132" y="0"/>
              <a:ext cx="4640580" cy="738000"/>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Rounded Rectangle 4"/>
            <p:cNvSpPr/>
            <p:nvPr/>
          </p:nvSpPr>
          <p:spPr>
            <a:xfrm>
              <a:off x="1930158" y="36026"/>
              <a:ext cx="4568528" cy="665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5403" tIns="0" rIns="175403" bIns="0" numCol="1" spcCol="1270" anchor="ctr" anchorCtr="0">
              <a:noAutofit/>
            </a:bodyPr>
            <a:lstStyle/>
            <a:p>
              <a:pPr lvl="0" algn="ctr" defTabSz="1244600">
                <a:lnSpc>
                  <a:spcPct val="90000"/>
                </a:lnSpc>
                <a:spcBef>
                  <a:spcPct val="0"/>
                </a:spcBef>
                <a:spcAft>
                  <a:spcPct val="35000"/>
                </a:spcAft>
              </a:pPr>
              <a:r>
                <a:rPr lang="en-US" sz="3200" b="1" kern="1200" dirty="0">
                  <a:latin typeface="Constantia" panose="02030602050306030303" pitchFamily="18" charset="0"/>
                </a:rPr>
                <a:t>School Safety</a:t>
              </a:r>
            </a:p>
          </p:txBody>
        </p:sp>
      </p:grpSp>
      <p:sp>
        <p:nvSpPr>
          <p:cNvPr id="11" name="Rectangle 10"/>
          <p:cNvSpPr/>
          <p:nvPr/>
        </p:nvSpPr>
        <p:spPr>
          <a:xfrm>
            <a:off x="457200" y="1899980"/>
            <a:ext cx="8305800" cy="3826689"/>
          </a:xfrm>
          <a:prstGeom prst="rect">
            <a:avLst/>
          </a:prstGeom>
        </p:spPr>
        <p:txBody>
          <a:bodyPr wrap="square">
            <a:spAutoFit/>
          </a:bodyPr>
          <a:lstStyle/>
          <a:p>
            <a:pPr marL="342900" lvl="3" indent="-3429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School Resource Officer and School Administrator Training</a:t>
            </a:r>
          </a:p>
          <a:p>
            <a:pPr marL="342900" lvl="3" indent="-3429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Adult Sexual Misconduct in Schools</a:t>
            </a:r>
          </a:p>
          <a:p>
            <a:pPr marL="342900" lvl="3" indent="-3429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Bomb Threat Management in Schools</a:t>
            </a:r>
          </a:p>
          <a:p>
            <a:pPr marL="342900" lvl="3" indent="-3429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Human Trafficking for Schools</a:t>
            </a:r>
          </a:p>
          <a:p>
            <a:pPr marL="342900" lvl="3" indent="-3429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K12 Threat Assessment</a:t>
            </a:r>
          </a:p>
          <a:p>
            <a:pPr marL="342900" lvl="3" indent="-3429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Identification of Aberrant Behavior</a:t>
            </a:r>
          </a:p>
          <a:p>
            <a:pPr marL="342900" lvl="3" indent="-3429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Legal Issues Concerning K12 Threat Assessment</a:t>
            </a:r>
          </a:p>
          <a:p>
            <a:pPr marL="342900" lvl="3" indent="-3429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Gang Awareness for School Personnel</a:t>
            </a:r>
          </a:p>
          <a:p>
            <a:pPr marL="342900" lvl="3" indent="-3429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Title IX Investigations and the Role of the Office for Civil Rights</a:t>
            </a:r>
          </a:p>
        </p:txBody>
      </p:sp>
    </p:spTree>
    <p:extLst>
      <p:ext uri="{BB962C8B-B14F-4D97-AF65-F5344CB8AC3E}">
        <p14:creationId xmlns:p14="http://schemas.microsoft.com/office/powerpoint/2010/main" val="40444262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 y="1597426"/>
            <a:ext cx="8229600" cy="4422374"/>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a:xfrm>
            <a:off x="457200" y="152400"/>
            <a:ext cx="8229600" cy="1255142"/>
          </a:xfrm>
        </p:spPr>
        <p:txBody>
          <a:bodyPr/>
          <a:lstStyle/>
          <a:p>
            <a:r>
              <a:rPr lang="en-US" sz="4400" dirty="0"/>
              <a:t>Trainings and Conferences</a:t>
            </a:r>
          </a:p>
        </p:txBody>
      </p:sp>
      <p:sp>
        <p:nvSpPr>
          <p:cNvPr id="3" name="Slide Number Placeholder 2"/>
          <p:cNvSpPr>
            <a:spLocks noGrp="1"/>
          </p:cNvSpPr>
          <p:nvPr>
            <p:ph type="sldNum" sz="quarter" idx="12"/>
          </p:nvPr>
        </p:nvSpPr>
        <p:spPr/>
        <p:txBody>
          <a:bodyPr/>
          <a:lstStyle/>
          <a:p>
            <a:fld id="{51C1D835-5CF4-405E-AD6F-EB0021701735}" type="slidenum">
              <a:rPr lang="en-US" smtClean="0"/>
              <a:pPr/>
              <a:t>71</a:t>
            </a:fld>
            <a:endParaRPr lang="en-US" dirty="0"/>
          </a:p>
        </p:txBody>
      </p:sp>
      <p:sp>
        <p:nvSpPr>
          <p:cNvPr id="11" name="Rectangle 10"/>
          <p:cNvSpPr/>
          <p:nvPr/>
        </p:nvSpPr>
        <p:spPr>
          <a:xfrm>
            <a:off x="533400" y="1927860"/>
            <a:ext cx="8077199" cy="4093428"/>
          </a:xfrm>
          <a:prstGeom prst="rect">
            <a:avLst/>
          </a:prstGeom>
        </p:spPr>
        <p:txBody>
          <a:bodyPr wrap="square">
            <a:spAutoFit/>
          </a:bodyPr>
          <a:lstStyle/>
          <a:p>
            <a:pPr marL="342900" lvl="3" indent="-342900">
              <a:spcAft>
                <a:spcPts val="400"/>
              </a:spcAft>
              <a:buFont typeface="Arial" panose="020B0604020202020204" pitchFamily="34" charset="0"/>
              <a:buChar char="•"/>
            </a:pPr>
            <a:r>
              <a:rPr lang="en-US" sz="2300" dirty="0">
                <a:latin typeface="Calibri" panose="020F0502020204030204" pitchFamily="34" charset="0"/>
                <a:cs typeface="Calibri" panose="020F0502020204030204" pitchFamily="34" charset="0"/>
              </a:rPr>
              <a:t>Trauma Informed Classrooms and Schools</a:t>
            </a:r>
          </a:p>
          <a:p>
            <a:pPr marL="342900" lvl="3" indent="-342900">
              <a:spcAft>
                <a:spcPts val="400"/>
              </a:spcAft>
              <a:buFont typeface="Arial" panose="020B0604020202020204" pitchFamily="34" charset="0"/>
              <a:buChar char="•"/>
            </a:pPr>
            <a:r>
              <a:rPr lang="en-US" sz="2300" dirty="0">
                <a:latin typeface="Calibri" panose="020F0502020204030204" pitchFamily="34" charset="0"/>
                <a:cs typeface="Calibri" panose="020F0502020204030204" pitchFamily="34" charset="0"/>
              </a:rPr>
              <a:t>Next Steps in Crisis Management Planning</a:t>
            </a:r>
          </a:p>
          <a:p>
            <a:pPr marL="342900" lvl="3" indent="-342900">
              <a:spcAft>
                <a:spcPts val="400"/>
              </a:spcAft>
              <a:buFont typeface="Arial" panose="020B0604020202020204" pitchFamily="34" charset="0"/>
              <a:buChar char="•"/>
            </a:pPr>
            <a:r>
              <a:rPr lang="en-US" sz="2300" dirty="0">
                <a:latin typeface="Calibri" panose="020F0502020204030204" pitchFamily="34" charset="0"/>
                <a:cs typeface="Calibri" panose="020F0502020204030204" pitchFamily="34" charset="0"/>
              </a:rPr>
              <a:t>Critical Incident Response</a:t>
            </a:r>
          </a:p>
          <a:p>
            <a:pPr marL="342900" lvl="3" indent="-342900">
              <a:spcAft>
                <a:spcPts val="400"/>
              </a:spcAft>
              <a:buFont typeface="Arial" panose="020B0604020202020204" pitchFamily="34" charset="0"/>
              <a:buChar char="•"/>
            </a:pPr>
            <a:r>
              <a:rPr lang="en-US" sz="2300" dirty="0">
                <a:latin typeface="Calibri" panose="020F0502020204030204" pitchFamily="34" charset="0"/>
                <a:cs typeface="Calibri" panose="020F0502020204030204" pitchFamily="34" charset="0"/>
              </a:rPr>
              <a:t>Civilian Response to Active Shooter Events </a:t>
            </a:r>
          </a:p>
          <a:p>
            <a:pPr marL="342900" lvl="3" indent="-342900">
              <a:spcAft>
                <a:spcPts val="400"/>
              </a:spcAft>
              <a:buFont typeface="Arial" panose="020B0604020202020204" pitchFamily="34" charset="0"/>
              <a:buChar char="•"/>
            </a:pPr>
            <a:r>
              <a:rPr lang="en-US" sz="2300" dirty="0">
                <a:latin typeface="Calibri" panose="020F0502020204030204" pitchFamily="34" charset="0"/>
                <a:cs typeface="Calibri" panose="020F0502020204030204" pitchFamily="34" charset="0"/>
              </a:rPr>
              <a:t>Social Media for Educators</a:t>
            </a:r>
          </a:p>
          <a:p>
            <a:pPr marL="342900" lvl="3" indent="-342900">
              <a:spcAft>
                <a:spcPts val="400"/>
              </a:spcAft>
              <a:buFont typeface="Arial" panose="020B0604020202020204" pitchFamily="34" charset="0"/>
              <a:buChar char="•"/>
            </a:pPr>
            <a:r>
              <a:rPr lang="en-US" sz="2300" dirty="0">
                <a:latin typeface="Calibri" panose="020F0502020204030204" pitchFamily="34" charset="0"/>
                <a:cs typeface="Calibri" panose="020F0502020204030204" pitchFamily="34" charset="0"/>
              </a:rPr>
              <a:t>Title IX Investigations and the Role of the Office for Civil Rights</a:t>
            </a:r>
          </a:p>
          <a:p>
            <a:pPr marL="342900" lvl="3" indent="-342900">
              <a:spcAft>
                <a:spcPts val="400"/>
              </a:spcAft>
              <a:buFont typeface="Arial" panose="020B0604020202020204" pitchFamily="34" charset="0"/>
              <a:buChar char="•"/>
            </a:pPr>
            <a:r>
              <a:rPr lang="en-US" sz="2300" dirty="0">
                <a:latin typeface="Calibri" panose="020F0502020204030204" pitchFamily="34" charset="0"/>
                <a:cs typeface="Calibri" panose="020F0502020204030204" pitchFamily="34" charset="0"/>
              </a:rPr>
              <a:t>Drug Abuse Awareness and Prevention</a:t>
            </a:r>
          </a:p>
          <a:p>
            <a:pPr marL="342900" lvl="3" indent="-342900">
              <a:spcAft>
                <a:spcPts val="400"/>
              </a:spcAft>
              <a:buFont typeface="Arial" panose="020B0604020202020204" pitchFamily="34" charset="0"/>
              <a:buChar char="•"/>
            </a:pPr>
            <a:r>
              <a:rPr lang="en-US" sz="2300" dirty="0">
                <a:latin typeface="Calibri" panose="020F0502020204030204" pitchFamily="34" charset="0"/>
                <a:cs typeface="Calibri" panose="020F0502020204030204" pitchFamily="34" charset="0"/>
              </a:rPr>
              <a:t>Trauma Informed Discipline Practices</a:t>
            </a:r>
          </a:p>
          <a:p>
            <a:pPr marL="342900" lvl="3" indent="-342900">
              <a:spcAft>
                <a:spcPts val="400"/>
              </a:spcAft>
              <a:buFont typeface="Arial" panose="020B0604020202020204" pitchFamily="34" charset="0"/>
              <a:buChar char="•"/>
            </a:pPr>
            <a:r>
              <a:rPr lang="en-US" sz="2300" dirty="0">
                <a:latin typeface="Calibri" panose="020F0502020204030204" pitchFamily="34" charset="0"/>
                <a:cs typeface="Calibri" panose="020F0502020204030204" pitchFamily="34" charset="0"/>
              </a:rPr>
              <a:t>Restorative Justice Practices</a:t>
            </a:r>
          </a:p>
          <a:p>
            <a:pPr marL="342900" lvl="3" indent="-342900">
              <a:spcAft>
                <a:spcPts val="400"/>
              </a:spcAft>
              <a:buFont typeface="Arial" panose="020B0604020202020204" pitchFamily="34" charset="0"/>
              <a:buChar char="•"/>
            </a:pPr>
            <a:r>
              <a:rPr lang="en-US" sz="2300" dirty="0">
                <a:latin typeface="Calibri" panose="020F0502020204030204" pitchFamily="34" charset="0"/>
                <a:cs typeface="Calibri" panose="020F0502020204030204" pitchFamily="34" charset="0"/>
              </a:rPr>
              <a:t>Impact of Implicit Biases</a:t>
            </a:r>
          </a:p>
        </p:txBody>
      </p:sp>
      <p:grpSp>
        <p:nvGrpSpPr>
          <p:cNvPr id="14" name="Group 13"/>
          <p:cNvGrpSpPr/>
          <p:nvPr/>
        </p:nvGrpSpPr>
        <p:grpSpPr>
          <a:xfrm>
            <a:off x="2251710" y="1219200"/>
            <a:ext cx="4640580" cy="661800"/>
            <a:chOff x="1894132" y="0"/>
            <a:chExt cx="4640580" cy="738000"/>
          </a:xfrm>
        </p:grpSpPr>
        <p:sp>
          <p:nvSpPr>
            <p:cNvPr id="15" name="Rounded Rectangle 14"/>
            <p:cNvSpPr/>
            <p:nvPr/>
          </p:nvSpPr>
          <p:spPr>
            <a:xfrm>
              <a:off x="1894132" y="0"/>
              <a:ext cx="4640580" cy="73800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Rounded Rectangle 4"/>
            <p:cNvSpPr/>
            <p:nvPr/>
          </p:nvSpPr>
          <p:spPr>
            <a:xfrm>
              <a:off x="1930158" y="36026"/>
              <a:ext cx="4568528" cy="665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5403" tIns="0" rIns="175403" bIns="0" numCol="1" spcCol="1270" anchor="ctr" anchorCtr="0">
              <a:noAutofit/>
            </a:bodyPr>
            <a:lstStyle/>
            <a:p>
              <a:pPr lvl="0" algn="ctr" defTabSz="1244600">
                <a:lnSpc>
                  <a:spcPct val="90000"/>
                </a:lnSpc>
                <a:spcBef>
                  <a:spcPct val="0"/>
                </a:spcBef>
                <a:spcAft>
                  <a:spcPct val="35000"/>
                </a:spcAft>
              </a:pPr>
              <a:r>
                <a:rPr lang="en-US" sz="3200" b="1" kern="1200" dirty="0">
                  <a:latin typeface="Constantia" panose="02030602050306030303" pitchFamily="18" charset="0"/>
                </a:rPr>
                <a:t>School Safety</a:t>
              </a:r>
            </a:p>
          </p:txBody>
        </p:sp>
      </p:grpSp>
    </p:spTree>
    <p:extLst>
      <p:ext uri="{BB962C8B-B14F-4D97-AF65-F5344CB8AC3E}">
        <p14:creationId xmlns:p14="http://schemas.microsoft.com/office/powerpoint/2010/main" val="31297920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 y="1600199"/>
            <a:ext cx="8229600" cy="4343401"/>
          </a:xfrm>
          <a:prstGeom prst="rect">
            <a:avLst/>
          </a:prstGeom>
          <a:ln>
            <a:solidFill>
              <a:srgbClr val="C000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a:xfrm>
            <a:off x="457200" y="76200"/>
            <a:ext cx="8229600" cy="1331342"/>
          </a:xfrm>
        </p:spPr>
        <p:txBody>
          <a:bodyPr/>
          <a:lstStyle/>
          <a:p>
            <a:r>
              <a:rPr lang="en-US" sz="4400" dirty="0"/>
              <a:t>Trainings and Conferences</a:t>
            </a:r>
          </a:p>
        </p:txBody>
      </p:sp>
      <p:sp>
        <p:nvSpPr>
          <p:cNvPr id="3" name="Slide Number Placeholder 2"/>
          <p:cNvSpPr>
            <a:spLocks noGrp="1"/>
          </p:cNvSpPr>
          <p:nvPr>
            <p:ph type="sldNum" sz="quarter" idx="12"/>
          </p:nvPr>
        </p:nvSpPr>
        <p:spPr/>
        <p:txBody>
          <a:bodyPr/>
          <a:lstStyle/>
          <a:p>
            <a:fld id="{51C1D835-5CF4-405E-AD6F-EB0021701735}" type="slidenum">
              <a:rPr lang="en-US" smtClean="0"/>
              <a:pPr/>
              <a:t>72</a:t>
            </a:fld>
            <a:endParaRPr lang="en-US" dirty="0"/>
          </a:p>
        </p:txBody>
      </p:sp>
      <p:grpSp>
        <p:nvGrpSpPr>
          <p:cNvPr id="6" name="Group 5"/>
          <p:cNvGrpSpPr/>
          <p:nvPr/>
        </p:nvGrpSpPr>
        <p:grpSpPr>
          <a:xfrm>
            <a:off x="2251710" y="1264920"/>
            <a:ext cx="4640580" cy="640080"/>
            <a:chOff x="1894132" y="0"/>
            <a:chExt cx="4640580" cy="738000"/>
          </a:xfrm>
          <a:solidFill>
            <a:schemeClr val="accent2"/>
          </a:solidFill>
        </p:grpSpPr>
        <p:sp>
          <p:nvSpPr>
            <p:cNvPr id="8" name="Rounded Rectangle 7"/>
            <p:cNvSpPr/>
            <p:nvPr/>
          </p:nvSpPr>
          <p:spPr>
            <a:xfrm>
              <a:off x="1894132" y="0"/>
              <a:ext cx="4640580" cy="738000"/>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Rounded Rectangle 4"/>
            <p:cNvSpPr/>
            <p:nvPr/>
          </p:nvSpPr>
          <p:spPr>
            <a:xfrm>
              <a:off x="1930158" y="36026"/>
              <a:ext cx="4568528" cy="665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5403" tIns="0" rIns="175403" bIns="0" numCol="1" spcCol="1270" anchor="ctr" anchorCtr="0">
              <a:noAutofit/>
            </a:bodyPr>
            <a:lstStyle/>
            <a:p>
              <a:pPr lvl="0" algn="ctr" defTabSz="1244600">
                <a:lnSpc>
                  <a:spcPct val="90000"/>
                </a:lnSpc>
                <a:spcBef>
                  <a:spcPct val="0"/>
                </a:spcBef>
                <a:spcAft>
                  <a:spcPct val="35000"/>
                </a:spcAft>
              </a:pPr>
              <a:r>
                <a:rPr lang="en-US" sz="3200" b="1" kern="1200" dirty="0">
                  <a:solidFill>
                    <a:schemeClr val="tx1"/>
                  </a:solidFill>
                  <a:latin typeface="Constantia" panose="02030602050306030303" pitchFamily="18" charset="0"/>
                </a:rPr>
                <a:t>Campus Safety</a:t>
              </a:r>
            </a:p>
          </p:txBody>
        </p:sp>
      </p:grpSp>
      <p:sp>
        <p:nvSpPr>
          <p:cNvPr id="11" name="Rectangle 10"/>
          <p:cNvSpPr/>
          <p:nvPr/>
        </p:nvSpPr>
        <p:spPr>
          <a:xfrm>
            <a:off x="533401" y="1993960"/>
            <a:ext cx="7848600" cy="2882840"/>
          </a:xfrm>
          <a:prstGeom prst="rect">
            <a:avLst/>
          </a:prstGeom>
        </p:spPr>
        <p:txBody>
          <a:bodyPr wrap="square">
            <a:spAutoFit/>
          </a:bodyPr>
          <a:lstStyle/>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Basic &amp; Advanced Campus Threat Assessment</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Campus Crime Prevention</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Enhancing the Campus &amp; Community Response to Adult Sexual Assault</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Trauma Informed Sexual Assault Investigations</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Investigation of Dating Violence, Domestic Violence, and Stalking for Campus Police</a:t>
            </a:r>
          </a:p>
        </p:txBody>
      </p:sp>
    </p:spTree>
    <p:extLst>
      <p:ext uri="{BB962C8B-B14F-4D97-AF65-F5344CB8AC3E}">
        <p14:creationId xmlns:p14="http://schemas.microsoft.com/office/powerpoint/2010/main" val="41012448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7200" y="1600199"/>
            <a:ext cx="8229600" cy="4343401"/>
          </a:xfrm>
          <a:prstGeom prst="rect">
            <a:avLst/>
          </a:prstGeom>
          <a:ln>
            <a:solidFill>
              <a:srgbClr val="C000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5" name="Group 14"/>
          <p:cNvGrpSpPr/>
          <p:nvPr/>
        </p:nvGrpSpPr>
        <p:grpSpPr>
          <a:xfrm>
            <a:off x="2251710" y="1264920"/>
            <a:ext cx="4640580" cy="640080"/>
            <a:chOff x="1894132" y="0"/>
            <a:chExt cx="4640580" cy="738000"/>
          </a:xfrm>
          <a:solidFill>
            <a:schemeClr val="accent2"/>
          </a:solidFill>
        </p:grpSpPr>
        <p:sp>
          <p:nvSpPr>
            <p:cNvPr id="16" name="Rounded Rectangle 15"/>
            <p:cNvSpPr/>
            <p:nvPr/>
          </p:nvSpPr>
          <p:spPr>
            <a:xfrm>
              <a:off x="1894132" y="0"/>
              <a:ext cx="4640580" cy="738000"/>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 name="Rounded Rectangle 4"/>
            <p:cNvSpPr/>
            <p:nvPr/>
          </p:nvSpPr>
          <p:spPr>
            <a:xfrm>
              <a:off x="1930158" y="36026"/>
              <a:ext cx="4568528" cy="665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5403" tIns="0" rIns="175403" bIns="0" numCol="1" spcCol="1270" anchor="ctr" anchorCtr="0">
              <a:noAutofit/>
            </a:bodyPr>
            <a:lstStyle/>
            <a:p>
              <a:pPr lvl="0" algn="ctr" defTabSz="1244600">
                <a:lnSpc>
                  <a:spcPct val="90000"/>
                </a:lnSpc>
                <a:spcBef>
                  <a:spcPct val="0"/>
                </a:spcBef>
                <a:spcAft>
                  <a:spcPct val="35000"/>
                </a:spcAft>
              </a:pPr>
              <a:r>
                <a:rPr lang="en-US" sz="3200" b="1" kern="1200" dirty="0">
                  <a:solidFill>
                    <a:schemeClr val="tx1"/>
                  </a:solidFill>
                  <a:latin typeface="Constantia" panose="02030602050306030303" pitchFamily="18" charset="0"/>
                </a:rPr>
                <a:t>Campus Safety</a:t>
              </a:r>
            </a:p>
          </p:txBody>
        </p:sp>
      </p:grpSp>
      <p:sp>
        <p:nvSpPr>
          <p:cNvPr id="2" name="Title 1"/>
          <p:cNvSpPr>
            <a:spLocks noGrp="1"/>
          </p:cNvSpPr>
          <p:nvPr>
            <p:ph type="title"/>
          </p:nvPr>
        </p:nvSpPr>
        <p:spPr>
          <a:xfrm>
            <a:off x="457200" y="304800"/>
            <a:ext cx="8229600" cy="1102742"/>
          </a:xfrm>
        </p:spPr>
        <p:txBody>
          <a:bodyPr/>
          <a:lstStyle/>
          <a:p>
            <a:r>
              <a:rPr lang="en-US" sz="4400" dirty="0"/>
              <a:t>Trainings and Conferences</a:t>
            </a:r>
          </a:p>
        </p:txBody>
      </p:sp>
      <p:sp>
        <p:nvSpPr>
          <p:cNvPr id="3" name="Slide Number Placeholder 2"/>
          <p:cNvSpPr>
            <a:spLocks noGrp="1"/>
          </p:cNvSpPr>
          <p:nvPr>
            <p:ph type="sldNum" sz="quarter" idx="12"/>
          </p:nvPr>
        </p:nvSpPr>
        <p:spPr/>
        <p:txBody>
          <a:bodyPr/>
          <a:lstStyle/>
          <a:p>
            <a:fld id="{51C1D835-5CF4-405E-AD6F-EB0021701735}" type="slidenum">
              <a:rPr lang="en-US" smtClean="0"/>
              <a:pPr/>
              <a:t>73</a:t>
            </a:fld>
            <a:endParaRPr lang="en-US" dirty="0"/>
          </a:p>
        </p:txBody>
      </p:sp>
      <p:sp>
        <p:nvSpPr>
          <p:cNvPr id="11" name="Rectangle 10"/>
          <p:cNvSpPr/>
          <p:nvPr/>
        </p:nvSpPr>
        <p:spPr>
          <a:xfrm>
            <a:off x="838200" y="1981200"/>
            <a:ext cx="6942083" cy="2462213"/>
          </a:xfrm>
          <a:prstGeom prst="rect">
            <a:avLst/>
          </a:prstGeom>
        </p:spPr>
        <p:txBody>
          <a:bodyPr wrap="square">
            <a:spAutoFit/>
          </a:bodyPr>
          <a:lstStyle/>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Title IX Investigations</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Managing Critical Incidents for Higher Education Institutions</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Mental Health First Aid for Higher Education</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Strategic Legal Guidelines for University Police Operations</a:t>
            </a:r>
          </a:p>
        </p:txBody>
      </p:sp>
    </p:spTree>
    <p:extLst>
      <p:ext uri="{BB962C8B-B14F-4D97-AF65-F5344CB8AC3E}">
        <p14:creationId xmlns:p14="http://schemas.microsoft.com/office/powerpoint/2010/main" val="28826488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 y="1524001"/>
            <a:ext cx="8229600" cy="4419600"/>
          </a:xfrm>
          <a:prstGeom prst="rect">
            <a:avLst/>
          </a:prstGeom>
          <a:ln/>
        </p:spPr>
        <p:style>
          <a:lnRef idx="2">
            <a:schemeClr val="accent3"/>
          </a:lnRef>
          <a:fillRef idx="1">
            <a:schemeClr val="lt1"/>
          </a:fillRef>
          <a:effectRef idx="0">
            <a:schemeClr val="accent3"/>
          </a:effectRef>
          <a:fontRef idx="minor">
            <a:schemeClr val="dk1"/>
          </a:fontRef>
        </p:style>
      </p:sp>
      <p:sp>
        <p:nvSpPr>
          <p:cNvPr id="2" name="Title 1"/>
          <p:cNvSpPr>
            <a:spLocks noGrp="1"/>
          </p:cNvSpPr>
          <p:nvPr>
            <p:ph type="title"/>
          </p:nvPr>
        </p:nvSpPr>
        <p:spPr>
          <a:xfrm>
            <a:off x="457200" y="0"/>
            <a:ext cx="8229600" cy="1407542"/>
          </a:xfrm>
        </p:spPr>
        <p:txBody>
          <a:bodyPr/>
          <a:lstStyle/>
          <a:p>
            <a:r>
              <a:rPr lang="en-US" sz="4400" dirty="0"/>
              <a:t>Trainings and Conferences</a:t>
            </a:r>
          </a:p>
        </p:txBody>
      </p:sp>
      <p:sp>
        <p:nvSpPr>
          <p:cNvPr id="3" name="Slide Number Placeholder 2"/>
          <p:cNvSpPr>
            <a:spLocks noGrp="1"/>
          </p:cNvSpPr>
          <p:nvPr>
            <p:ph type="sldNum" sz="quarter" idx="12"/>
          </p:nvPr>
        </p:nvSpPr>
        <p:spPr/>
        <p:txBody>
          <a:bodyPr/>
          <a:lstStyle/>
          <a:p>
            <a:fld id="{51C1D835-5CF4-405E-AD6F-EB0021701735}" type="slidenum">
              <a:rPr lang="en-US" smtClean="0"/>
              <a:pPr/>
              <a:t>74</a:t>
            </a:fld>
            <a:endParaRPr lang="en-US" dirty="0"/>
          </a:p>
        </p:txBody>
      </p:sp>
      <p:grpSp>
        <p:nvGrpSpPr>
          <p:cNvPr id="6" name="Group 5"/>
          <p:cNvGrpSpPr/>
          <p:nvPr/>
        </p:nvGrpSpPr>
        <p:grpSpPr>
          <a:xfrm>
            <a:off x="2251710" y="1219200"/>
            <a:ext cx="4640580" cy="640080"/>
            <a:chOff x="1894132" y="0"/>
            <a:chExt cx="4640580" cy="738000"/>
          </a:xfrm>
          <a:solidFill>
            <a:schemeClr val="accent3"/>
          </a:solidFill>
        </p:grpSpPr>
        <p:sp>
          <p:nvSpPr>
            <p:cNvPr id="8" name="Rounded Rectangle 7"/>
            <p:cNvSpPr/>
            <p:nvPr/>
          </p:nvSpPr>
          <p:spPr>
            <a:xfrm>
              <a:off x="1894132" y="0"/>
              <a:ext cx="4640580" cy="738000"/>
            </a:xfrm>
            <a:prstGeom prst="roundRect">
              <a:avLst/>
            </a:prstGeom>
            <a:grpFill/>
          </p:spPr>
          <p:style>
            <a:lnRef idx="2">
              <a:schemeClr val="accent3"/>
            </a:lnRef>
            <a:fillRef idx="1">
              <a:schemeClr val="lt1"/>
            </a:fillRef>
            <a:effectRef idx="0">
              <a:schemeClr val="accent3"/>
            </a:effectRef>
            <a:fontRef idx="minor">
              <a:schemeClr val="dk1"/>
            </a:fontRef>
          </p:style>
        </p:sp>
        <p:sp>
          <p:nvSpPr>
            <p:cNvPr id="9" name="Rounded Rectangle 4"/>
            <p:cNvSpPr/>
            <p:nvPr/>
          </p:nvSpPr>
          <p:spPr>
            <a:xfrm>
              <a:off x="1930158" y="36026"/>
              <a:ext cx="4568528" cy="665948"/>
            </a:xfrm>
            <a:prstGeom prst="rect">
              <a:avLst/>
            </a:prstGeom>
            <a:grpFill/>
          </p:spPr>
          <p:style>
            <a:lnRef idx="2">
              <a:schemeClr val="accent3"/>
            </a:lnRef>
            <a:fillRef idx="1">
              <a:schemeClr val="lt1"/>
            </a:fillRef>
            <a:effectRef idx="0">
              <a:schemeClr val="accent3"/>
            </a:effectRef>
            <a:fontRef idx="minor">
              <a:schemeClr val="dk1"/>
            </a:fontRef>
          </p:style>
          <p:txBody>
            <a:bodyPr spcFirstLastPara="0" vert="horz" wrap="square" lIns="175403" tIns="0" rIns="175403" bIns="0" numCol="1" spcCol="1270" anchor="ctr" anchorCtr="0">
              <a:noAutofit/>
            </a:bodyPr>
            <a:lstStyle/>
            <a:p>
              <a:pPr lvl="0" algn="ctr" defTabSz="1244600">
                <a:lnSpc>
                  <a:spcPct val="90000"/>
                </a:lnSpc>
                <a:spcBef>
                  <a:spcPct val="0"/>
                </a:spcBef>
                <a:spcAft>
                  <a:spcPct val="35000"/>
                </a:spcAft>
              </a:pPr>
              <a:r>
                <a:rPr lang="en-US" sz="3200" b="1" kern="1200" dirty="0">
                  <a:solidFill>
                    <a:schemeClr val="tx1"/>
                  </a:solidFill>
                  <a:latin typeface="Constantia" panose="02030602050306030303" pitchFamily="18" charset="0"/>
                </a:rPr>
                <a:t>Public Safety</a:t>
              </a:r>
            </a:p>
          </p:txBody>
        </p:sp>
      </p:grpSp>
      <p:sp>
        <p:nvSpPr>
          <p:cNvPr id="11" name="Rectangle 10"/>
          <p:cNvSpPr/>
          <p:nvPr/>
        </p:nvSpPr>
        <p:spPr>
          <a:xfrm>
            <a:off x="609601" y="1998097"/>
            <a:ext cx="8000999" cy="2985433"/>
          </a:xfrm>
          <a:prstGeom prst="rect">
            <a:avLst/>
          </a:prstGeom>
        </p:spPr>
        <p:txBody>
          <a:bodyPr wrap="square">
            <a:spAutoFit/>
          </a:bodyPr>
          <a:lstStyle/>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Disability Awareness for Law Enforcement Officers (TTT)</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Financial Investigations in Heroin and Opioid Abuse</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Dynamics of Officer/Citizen Encounters</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Interview and Interrogation Skills</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Animal Cruelty and Fighting Investigations</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Homegrown Violent Extremists (HVEs)</a:t>
            </a:r>
          </a:p>
          <a:p>
            <a:pPr marL="342900" lvl="3" indent="-342900">
              <a:spcAft>
                <a:spcPts val="400"/>
              </a:spcAft>
              <a:buFontTx/>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67657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7200" y="1524001"/>
            <a:ext cx="8229600" cy="4419600"/>
          </a:xfrm>
          <a:prstGeom prst="rect">
            <a:avLst/>
          </a:prstGeom>
          <a:ln/>
        </p:spPr>
        <p:style>
          <a:lnRef idx="2">
            <a:schemeClr val="accent3"/>
          </a:lnRef>
          <a:fillRef idx="1">
            <a:schemeClr val="lt1"/>
          </a:fillRef>
          <a:effectRef idx="0">
            <a:schemeClr val="accent3"/>
          </a:effectRef>
          <a:fontRef idx="minor">
            <a:schemeClr val="dk1"/>
          </a:fontRef>
        </p:style>
      </p:sp>
      <p:sp>
        <p:nvSpPr>
          <p:cNvPr id="2" name="Title 1"/>
          <p:cNvSpPr>
            <a:spLocks noGrp="1"/>
          </p:cNvSpPr>
          <p:nvPr>
            <p:ph type="title"/>
          </p:nvPr>
        </p:nvSpPr>
        <p:spPr>
          <a:xfrm>
            <a:off x="457200" y="0"/>
            <a:ext cx="8229600" cy="1407542"/>
          </a:xfrm>
        </p:spPr>
        <p:txBody>
          <a:bodyPr/>
          <a:lstStyle/>
          <a:p>
            <a:r>
              <a:rPr lang="en-US" sz="4400" dirty="0"/>
              <a:t>Trainings and Conferences</a:t>
            </a:r>
          </a:p>
        </p:txBody>
      </p:sp>
      <p:sp>
        <p:nvSpPr>
          <p:cNvPr id="3" name="Slide Number Placeholder 2"/>
          <p:cNvSpPr>
            <a:spLocks noGrp="1"/>
          </p:cNvSpPr>
          <p:nvPr>
            <p:ph type="sldNum" sz="quarter" idx="12"/>
          </p:nvPr>
        </p:nvSpPr>
        <p:spPr/>
        <p:txBody>
          <a:bodyPr/>
          <a:lstStyle/>
          <a:p>
            <a:fld id="{51C1D835-5CF4-405E-AD6F-EB0021701735}" type="slidenum">
              <a:rPr lang="en-US" smtClean="0"/>
              <a:pPr/>
              <a:t>75</a:t>
            </a:fld>
            <a:endParaRPr lang="en-US" dirty="0"/>
          </a:p>
        </p:txBody>
      </p:sp>
      <p:sp>
        <p:nvSpPr>
          <p:cNvPr id="11" name="Rectangle 10"/>
          <p:cNvSpPr/>
          <p:nvPr/>
        </p:nvSpPr>
        <p:spPr>
          <a:xfrm>
            <a:off x="685800" y="1905000"/>
            <a:ext cx="7772400" cy="4196020"/>
          </a:xfrm>
          <a:prstGeom prst="rect">
            <a:avLst/>
          </a:prstGeom>
        </p:spPr>
        <p:txBody>
          <a:bodyPr wrap="square">
            <a:spAutoFit/>
          </a:bodyPr>
          <a:lstStyle/>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Law Enforcement First Responders Training Program</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Sovereign Citizens Movement Training</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Gang Awareness and Investigation Training</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Fair and Impartial Policing Training Human Trafficking Investigations</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Introduction to Domestic Extremism and Hate Groups</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Adult and Youth Mental Health First Aid</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Applied Suicide Intervention Skills Training</a:t>
            </a:r>
          </a:p>
          <a:p>
            <a:pPr marL="457200" lvl="3" indent="-457200">
              <a:spcAft>
                <a:spcPts val="4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Social Media Awareness</a:t>
            </a:r>
          </a:p>
          <a:p>
            <a:pPr marL="0" lvl="3">
              <a:spcAft>
                <a:spcPts val="400"/>
              </a:spcAft>
            </a:pPr>
            <a:endParaRPr lang="en-US" sz="2400" dirty="0">
              <a:latin typeface="Calibri" panose="020F0502020204030204" pitchFamily="34" charset="0"/>
              <a:cs typeface="Calibri" panose="020F0502020204030204" pitchFamily="34" charset="0"/>
            </a:endParaRPr>
          </a:p>
        </p:txBody>
      </p:sp>
      <p:grpSp>
        <p:nvGrpSpPr>
          <p:cNvPr id="15" name="Group 14"/>
          <p:cNvGrpSpPr/>
          <p:nvPr/>
        </p:nvGrpSpPr>
        <p:grpSpPr>
          <a:xfrm>
            <a:off x="2251710" y="1219200"/>
            <a:ext cx="4640580" cy="640080"/>
            <a:chOff x="1894132" y="0"/>
            <a:chExt cx="4640580" cy="738000"/>
          </a:xfrm>
          <a:solidFill>
            <a:schemeClr val="accent3"/>
          </a:solidFill>
        </p:grpSpPr>
        <p:sp>
          <p:nvSpPr>
            <p:cNvPr id="16" name="Rounded Rectangle 15"/>
            <p:cNvSpPr/>
            <p:nvPr/>
          </p:nvSpPr>
          <p:spPr>
            <a:xfrm>
              <a:off x="1894132" y="0"/>
              <a:ext cx="4640580" cy="738000"/>
            </a:xfrm>
            <a:prstGeom prst="roundRect">
              <a:avLst/>
            </a:prstGeom>
            <a:grpFill/>
          </p:spPr>
          <p:style>
            <a:lnRef idx="2">
              <a:schemeClr val="accent3"/>
            </a:lnRef>
            <a:fillRef idx="1">
              <a:schemeClr val="lt1"/>
            </a:fillRef>
            <a:effectRef idx="0">
              <a:schemeClr val="accent3"/>
            </a:effectRef>
            <a:fontRef idx="minor">
              <a:schemeClr val="dk1"/>
            </a:fontRef>
          </p:style>
        </p:sp>
        <p:sp>
          <p:nvSpPr>
            <p:cNvPr id="17" name="Rounded Rectangle 4"/>
            <p:cNvSpPr/>
            <p:nvPr/>
          </p:nvSpPr>
          <p:spPr>
            <a:xfrm>
              <a:off x="1930158" y="36026"/>
              <a:ext cx="4568528" cy="665948"/>
            </a:xfrm>
            <a:prstGeom prst="rect">
              <a:avLst/>
            </a:prstGeom>
            <a:grpFill/>
          </p:spPr>
          <p:style>
            <a:lnRef idx="2">
              <a:schemeClr val="accent3"/>
            </a:lnRef>
            <a:fillRef idx="1">
              <a:schemeClr val="lt1"/>
            </a:fillRef>
            <a:effectRef idx="0">
              <a:schemeClr val="accent3"/>
            </a:effectRef>
            <a:fontRef idx="minor">
              <a:schemeClr val="dk1"/>
            </a:fontRef>
          </p:style>
          <p:txBody>
            <a:bodyPr spcFirstLastPara="0" vert="horz" wrap="square" lIns="175403" tIns="0" rIns="175403" bIns="0" numCol="1" spcCol="1270" anchor="ctr" anchorCtr="0">
              <a:noAutofit/>
            </a:bodyPr>
            <a:lstStyle/>
            <a:p>
              <a:pPr lvl="0" algn="ctr" defTabSz="1244600">
                <a:lnSpc>
                  <a:spcPct val="90000"/>
                </a:lnSpc>
                <a:spcBef>
                  <a:spcPct val="0"/>
                </a:spcBef>
                <a:spcAft>
                  <a:spcPct val="35000"/>
                </a:spcAft>
              </a:pPr>
              <a:r>
                <a:rPr lang="en-US" sz="3200" b="1" kern="1200" dirty="0">
                  <a:solidFill>
                    <a:schemeClr val="tx1"/>
                  </a:solidFill>
                  <a:latin typeface="Constantia" panose="02030602050306030303" pitchFamily="18" charset="0"/>
                </a:rPr>
                <a:t>Public Safety</a:t>
              </a:r>
            </a:p>
          </p:txBody>
        </p:sp>
      </p:grpSp>
    </p:spTree>
    <p:extLst>
      <p:ext uri="{BB962C8B-B14F-4D97-AF65-F5344CB8AC3E}">
        <p14:creationId xmlns:p14="http://schemas.microsoft.com/office/powerpoint/2010/main" val="40078637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15568" cy="1042416"/>
          </a:xfrm>
        </p:spPr>
        <p:txBody>
          <a:bodyPr/>
          <a:lstStyle/>
          <a:p>
            <a:r>
              <a:rPr lang="en-US" sz="4400" dirty="0"/>
              <a:t>Future Plans</a:t>
            </a:r>
          </a:p>
        </p:txBody>
      </p:sp>
      <p:sp>
        <p:nvSpPr>
          <p:cNvPr id="3" name="Content Placeholder 2"/>
          <p:cNvSpPr>
            <a:spLocks noGrp="1"/>
          </p:cNvSpPr>
          <p:nvPr>
            <p:ph idx="1"/>
          </p:nvPr>
        </p:nvSpPr>
        <p:spPr>
          <a:xfrm>
            <a:off x="457200" y="1219200"/>
            <a:ext cx="8229600" cy="4957763"/>
          </a:xfrm>
        </p:spPr>
        <p:txBody>
          <a:bodyPr/>
          <a:lstStyle/>
          <a:p>
            <a:r>
              <a:rPr lang="en-US" sz="3600" dirty="0" smtClean="0"/>
              <a:t>Development </a:t>
            </a:r>
            <a:r>
              <a:rPr lang="en-US" sz="3600" dirty="0"/>
              <a:t>of a statewide Threat Assessment Case Management Tool</a:t>
            </a:r>
          </a:p>
          <a:p>
            <a:r>
              <a:rPr lang="en-US" sz="3600" dirty="0"/>
              <a:t>Development of online learning modules</a:t>
            </a:r>
          </a:p>
          <a:p>
            <a:r>
              <a:rPr lang="en-US" sz="3600" dirty="0" smtClean="0"/>
              <a:t>Publication </a:t>
            </a:r>
            <a:r>
              <a:rPr lang="en-US" sz="3600" dirty="0"/>
              <a:t>of “white papers” / FAQs for </a:t>
            </a:r>
            <a:r>
              <a:rPr lang="en-US" sz="3600" dirty="0" smtClean="0"/>
              <a:t>sensitive </a:t>
            </a:r>
            <a:r>
              <a:rPr lang="en-US" sz="3600" dirty="0"/>
              <a:t>issues and information sharing</a:t>
            </a:r>
          </a:p>
          <a:p>
            <a:r>
              <a:rPr lang="en-US" sz="3600" dirty="0" smtClean="0"/>
              <a:t>More </a:t>
            </a:r>
            <a:r>
              <a:rPr lang="en-US" sz="3600" dirty="0"/>
              <a:t>research on data collected and its impact on schools</a:t>
            </a:r>
          </a:p>
          <a:p>
            <a:r>
              <a:rPr lang="en-US" sz="3600" dirty="0" smtClean="0"/>
              <a:t>Cadre </a:t>
            </a:r>
            <a:r>
              <a:rPr lang="en-US" sz="3600" dirty="0"/>
              <a:t>of threat assessment trainers for sustainability</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51C1D835-5CF4-405E-AD6F-EB0021701735}" type="slidenum">
              <a:rPr lang="en-US" smtClean="0"/>
              <a:pPr/>
              <a:t>76</a:t>
            </a:fld>
            <a:endParaRPr lang="en-US" dirty="0"/>
          </a:p>
        </p:txBody>
      </p:sp>
    </p:spTree>
    <p:extLst>
      <p:ext uri="{BB962C8B-B14F-4D97-AF65-F5344CB8AC3E}">
        <p14:creationId xmlns:p14="http://schemas.microsoft.com/office/powerpoint/2010/main" val="37636671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2743200"/>
          </a:xfrm>
        </p:spPr>
        <p:txBody>
          <a:bodyPr/>
          <a:lstStyle/>
          <a:p>
            <a:r>
              <a:rPr lang="en-US" sz="4000" dirty="0"/>
              <a:t>DCJS Virginia Center for </a:t>
            </a:r>
            <a:br>
              <a:rPr lang="en-US" sz="4000" dirty="0"/>
            </a:br>
            <a:r>
              <a:rPr lang="en-US" sz="4000" dirty="0"/>
              <a:t>School and Campus Safety</a:t>
            </a:r>
            <a:br>
              <a:rPr lang="en-US" sz="4000" dirty="0"/>
            </a:br>
            <a:r>
              <a:rPr lang="en-US" sz="4000" dirty="0"/>
              <a:t/>
            </a:r>
            <a:br>
              <a:rPr lang="en-US" sz="4000" dirty="0"/>
            </a:br>
            <a:r>
              <a:rPr lang="en-US" sz="4000" i="1" dirty="0"/>
              <a:t>We are here to help! </a:t>
            </a:r>
            <a:r>
              <a:rPr lang="en-US" sz="4000" dirty="0">
                <a:hlinkClick r:id="rId3"/>
              </a:rPr>
              <a:t>www.dcjs.virginia.gov</a:t>
            </a:r>
            <a:endParaRPr lang="en-US" dirty="0"/>
          </a:p>
        </p:txBody>
      </p:sp>
      <p:sp>
        <p:nvSpPr>
          <p:cNvPr id="3" name="Content Placeholder 2"/>
          <p:cNvSpPr>
            <a:spLocks noGrp="1"/>
          </p:cNvSpPr>
          <p:nvPr>
            <p:ph type="subTitle" idx="1"/>
          </p:nvPr>
        </p:nvSpPr>
        <p:spPr/>
        <p:txBody>
          <a:bodyPr/>
          <a:lstStyle/>
          <a:p>
            <a:r>
              <a:rPr lang="en-US" dirty="0"/>
              <a:t>Donna Michaelis  •  (804) 371-6506</a:t>
            </a:r>
          </a:p>
          <a:p>
            <a:r>
              <a:rPr lang="en-US" dirty="0">
                <a:hlinkClick r:id="rId4"/>
              </a:rPr>
              <a:t>donna.michaelis@dcjs.virginia.gov</a:t>
            </a: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1C1D835-5CF4-405E-AD6F-EB0021701735}" type="slidenum">
              <a:rPr lang="en-US" smtClean="0"/>
              <a:pPr/>
              <a:t>77</a:t>
            </a:fld>
            <a:endParaRPr lang="en-US" dirty="0"/>
          </a:p>
        </p:txBody>
      </p:sp>
    </p:spTree>
    <p:extLst>
      <p:ext uri="{BB962C8B-B14F-4D97-AF65-F5344CB8AC3E}">
        <p14:creationId xmlns:p14="http://schemas.microsoft.com/office/powerpoint/2010/main" val="295889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599" cy="1042416"/>
          </a:xfrm>
        </p:spPr>
        <p:txBody>
          <a:bodyPr/>
          <a:lstStyle/>
          <a:p>
            <a:r>
              <a:rPr lang="en-US" sz="4400" dirty="0"/>
              <a:t>Legislation</a:t>
            </a:r>
          </a:p>
        </p:txBody>
      </p:sp>
      <p:sp>
        <p:nvSpPr>
          <p:cNvPr id="3" name="Content Placeholder 2"/>
          <p:cNvSpPr>
            <a:spLocks noGrp="1"/>
          </p:cNvSpPr>
          <p:nvPr>
            <p:ph idx="1"/>
          </p:nvPr>
        </p:nvSpPr>
        <p:spPr>
          <a:xfrm>
            <a:off x="453390" y="1407542"/>
            <a:ext cx="8538210" cy="4845621"/>
          </a:xfrm>
        </p:spPr>
        <p:txBody>
          <a:bodyPr/>
          <a:lstStyle/>
          <a:p>
            <a:r>
              <a:rPr lang="en-US" dirty="0"/>
              <a:t>2004 – School Safety Audits</a:t>
            </a:r>
          </a:p>
          <a:p>
            <a:r>
              <a:rPr lang="en-US" dirty="0" smtClean="0"/>
              <a:t>2004</a:t>
            </a:r>
            <a:r>
              <a:rPr lang="en-US" dirty="0"/>
              <a:t>, 2006 – School and Campus Security Officer Training and Certification</a:t>
            </a:r>
          </a:p>
          <a:p>
            <a:r>
              <a:rPr lang="en-US" dirty="0" smtClean="0"/>
              <a:t>2008 </a:t>
            </a:r>
            <a:r>
              <a:rPr lang="en-US" dirty="0"/>
              <a:t>– Higher Education Threat Assessment Teams</a:t>
            </a:r>
          </a:p>
          <a:p>
            <a:r>
              <a:rPr lang="en-US" b="1" dirty="0"/>
              <a:t>2013 – School and Campus Safety Task Force</a:t>
            </a:r>
          </a:p>
          <a:p>
            <a:pPr lvl="1"/>
            <a:r>
              <a:rPr lang="en-US" dirty="0" smtClean="0"/>
              <a:t>Renamed </a:t>
            </a:r>
            <a:r>
              <a:rPr lang="en-US" dirty="0"/>
              <a:t>the Virginia Center for School and Campus Safety</a:t>
            </a:r>
          </a:p>
          <a:p>
            <a:pPr lvl="1"/>
            <a:r>
              <a:rPr lang="en-US" dirty="0"/>
              <a:t>K-12 Threat Assessment Teams</a:t>
            </a:r>
          </a:p>
          <a:p>
            <a:pPr lvl="1"/>
            <a:r>
              <a:rPr lang="en-US" dirty="0"/>
              <a:t>Critical Incident Response Curriculum</a:t>
            </a:r>
          </a:p>
          <a:p>
            <a:pPr lvl="1"/>
            <a:r>
              <a:rPr lang="en-US" dirty="0"/>
              <a:t>Emergency Managers</a:t>
            </a:r>
          </a:p>
          <a:p>
            <a:pPr lvl="1"/>
            <a:r>
              <a:rPr lang="en-US" dirty="0"/>
              <a:t>Model Policies and Procedures</a:t>
            </a:r>
          </a:p>
          <a:p>
            <a:pPr lvl="1"/>
            <a:r>
              <a:rPr lang="en-US" dirty="0"/>
              <a:t>Lockdown Drills</a:t>
            </a:r>
          </a:p>
          <a:p>
            <a:endParaRPr lang="en-US" dirty="0"/>
          </a:p>
          <a:p>
            <a:endParaRPr lang="en-US" dirty="0"/>
          </a:p>
          <a:p>
            <a:endParaRPr lang="en-US" dirty="0"/>
          </a:p>
          <a:p>
            <a:pPr lvl="1"/>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pPr lvl="0"/>
            <a:fld id="{51C1D835-5CF4-405E-AD6F-EB0021701735}" type="slidenum">
              <a:rPr lang="en-US" noProof="0" smtClean="0"/>
              <a:pPr lvl="0"/>
              <a:t>8</a:t>
            </a:fld>
            <a:endParaRPr lang="en-US" noProof="0" dirty="0"/>
          </a:p>
        </p:txBody>
      </p:sp>
    </p:spTree>
    <p:extLst>
      <p:ext uri="{BB962C8B-B14F-4D97-AF65-F5344CB8AC3E}">
        <p14:creationId xmlns:p14="http://schemas.microsoft.com/office/powerpoint/2010/main" val="356448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rrowheads="1"/>
          </p:cNvSpPr>
          <p:nvPr>
            <p:ph type="title"/>
          </p:nvPr>
        </p:nvSpPr>
        <p:spPr/>
        <p:txBody>
          <a:bodyPr/>
          <a:lstStyle/>
          <a:p>
            <a:r>
              <a:rPr lang="en-US" sz="4400" dirty="0"/>
              <a:t>Threat Assessment</a:t>
            </a:r>
          </a:p>
        </p:txBody>
      </p:sp>
      <p:sp>
        <p:nvSpPr>
          <p:cNvPr id="20483" name="Rectangle 3"/>
          <p:cNvSpPr>
            <a:spLocks noGrp="1" noRot="1" noChangeArrowheads="1"/>
          </p:cNvSpPr>
          <p:nvPr>
            <p:ph idx="1"/>
          </p:nvPr>
        </p:nvSpPr>
        <p:spPr/>
        <p:txBody>
          <a:bodyPr/>
          <a:lstStyle/>
          <a:p>
            <a:r>
              <a:rPr lang="en-US" dirty="0"/>
              <a:t>Virginia law (§ 22.1-79.4) requires school boards to adopt policies for: </a:t>
            </a:r>
          </a:p>
          <a:p>
            <a:pPr lvl="1"/>
            <a:r>
              <a:rPr lang="en-US" dirty="0"/>
              <a:t>Establishment of school TATs, for the assessment of and intervention with </a:t>
            </a:r>
            <a:r>
              <a:rPr lang="en-US" b="1" dirty="0"/>
              <a:t>individuals</a:t>
            </a:r>
            <a:r>
              <a:rPr lang="en-US" dirty="0"/>
              <a:t> whose behavior may pose a threat to the safety of school staff or students,</a:t>
            </a:r>
          </a:p>
          <a:p>
            <a:pPr lvl="1"/>
            <a:r>
              <a:rPr lang="en-US" dirty="0"/>
              <a:t>consistent with the </a:t>
            </a:r>
            <a:r>
              <a:rPr lang="en-US" b="1" dirty="0"/>
              <a:t>model policies </a:t>
            </a:r>
            <a:r>
              <a:rPr lang="en-US" dirty="0"/>
              <a:t>developed by the Center,</a:t>
            </a:r>
          </a:p>
          <a:p>
            <a:pPr lvl="1"/>
            <a:r>
              <a:rPr lang="en-US" dirty="0"/>
              <a:t>include procedures for referrals to CSBs and health providers.</a:t>
            </a:r>
          </a:p>
        </p:txBody>
      </p:sp>
      <p:sp>
        <p:nvSpPr>
          <p:cNvPr id="10" name="Slide Number Placeholder 2"/>
          <p:cNvSpPr>
            <a:spLocks noGrp="1"/>
          </p:cNvSpPr>
          <p:nvPr>
            <p:ph type="sldNum" sz="quarter" idx="12"/>
          </p:nvPr>
        </p:nvSpPr>
        <p:spPr>
          <a:xfrm>
            <a:off x="6626626" y="6356351"/>
            <a:ext cx="2057400" cy="365125"/>
          </a:xfrm>
        </p:spPr>
        <p:txBody>
          <a:bodyPr/>
          <a:lstStyle/>
          <a:p>
            <a:fld id="{51C1D835-5CF4-405E-AD6F-EB0021701735}" type="slidenum">
              <a:rPr lang="en-US" smtClean="0"/>
              <a:pPr/>
              <a:t>9</a:t>
            </a:fld>
            <a:endParaRPr lang="en-US" dirty="0"/>
          </a:p>
        </p:txBody>
      </p:sp>
    </p:spTree>
    <p:extLst>
      <p:ext uri="{BB962C8B-B14F-4D97-AF65-F5344CB8AC3E}">
        <p14:creationId xmlns:p14="http://schemas.microsoft.com/office/powerpoint/2010/main" val="747217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10217</TotalTime>
  <Words>4455</Words>
  <Application>Microsoft Office PowerPoint</Application>
  <PresentationFormat>On-screen Show (4:3)</PresentationFormat>
  <Paragraphs>805</Paragraphs>
  <Slides>77</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Arial Black</vt:lpstr>
      <vt:lpstr>Arial Narrow</vt:lpstr>
      <vt:lpstr>Calibri</vt:lpstr>
      <vt:lpstr>Constantia</vt:lpstr>
      <vt:lpstr>Times New Roman</vt:lpstr>
      <vt:lpstr>Wingdings</vt:lpstr>
      <vt:lpstr>1_Office Theme</vt:lpstr>
      <vt:lpstr>VASBO Conference</vt:lpstr>
      <vt:lpstr>DCJS Virginia Center for  School and Campus Safety</vt:lpstr>
      <vt:lpstr>Successful Safe School Programs </vt:lpstr>
      <vt:lpstr>Building Block #1 </vt:lpstr>
      <vt:lpstr>Virginia is for…</vt:lpstr>
      <vt:lpstr>Legislation</vt:lpstr>
      <vt:lpstr>Legislation</vt:lpstr>
      <vt:lpstr>Legislation</vt:lpstr>
      <vt:lpstr>Threat Assessment</vt:lpstr>
      <vt:lpstr>Threat Assessment</vt:lpstr>
      <vt:lpstr>Legislation</vt:lpstr>
      <vt:lpstr>Legislation</vt:lpstr>
      <vt:lpstr>Legislation</vt:lpstr>
      <vt:lpstr>Building Block #2 </vt:lpstr>
      <vt:lpstr>PowerPoint Presentation</vt:lpstr>
      <vt:lpstr>Virginia Center for  School and Campus Safety</vt:lpstr>
      <vt:lpstr>Relationships</vt:lpstr>
      <vt:lpstr>Building Block #3 </vt:lpstr>
      <vt:lpstr>Legislation</vt:lpstr>
      <vt:lpstr>Legislation</vt:lpstr>
      <vt:lpstr>Legislation</vt:lpstr>
      <vt:lpstr>Legislation</vt:lpstr>
      <vt:lpstr>Legislation </vt:lpstr>
      <vt:lpstr>MOU and Partnership Guide</vt:lpstr>
      <vt:lpstr>Building Block #4 </vt:lpstr>
      <vt:lpstr>Data Collection</vt:lpstr>
      <vt:lpstr>Data Collection</vt:lpstr>
      <vt:lpstr>Data Collection</vt:lpstr>
      <vt:lpstr>Data Collection</vt:lpstr>
      <vt:lpstr>Threat Assessment Data </vt:lpstr>
      <vt:lpstr>Threat Assessment Data </vt:lpstr>
      <vt:lpstr>Threat Assessment Data  </vt:lpstr>
      <vt:lpstr>Threat Assessment Data  </vt:lpstr>
      <vt:lpstr>Number of Threat Assessments</vt:lpstr>
      <vt:lpstr>Type of threat</vt:lpstr>
      <vt:lpstr>Threat Data</vt:lpstr>
      <vt:lpstr>Building Block #5 </vt:lpstr>
      <vt:lpstr>Positive School Climate</vt:lpstr>
      <vt:lpstr>Positive School Climate</vt:lpstr>
      <vt:lpstr>Positive School Climate</vt:lpstr>
      <vt:lpstr>Climate Survey Summary A Virginia High School</vt:lpstr>
      <vt:lpstr>Resources</vt:lpstr>
      <vt:lpstr> Resources </vt:lpstr>
      <vt:lpstr>Resources</vt:lpstr>
      <vt:lpstr>Resources</vt:lpstr>
      <vt:lpstr>More Resources</vt:lpstr>
      <vt:lpstr>Trainings and Conferences</vt:lpstr>
      <vt:lpstr>Trainings and Conferences</vt:lpstr>
      <vt:lpstr>Trainings and Conferences</vt:lpstr>
      <vt:lpstr>Trainings and Conferences</vt:lpstr>
      <vt:lpstr>PowerPoint Presentation</vt:lpstr>
      <vt:lpstr>Who was there??</vt:lpstr>
      <vt:lpstr>DAY ONE: Leading the Pledge of Allegiance</vt:lpstr>
      <vt:lpstr>The Welcoming Remarks</vt:lpstr>
      <vt:lpstr>DAY ONE: Introducing  Donna Michaelis</vt:lpstr>
      <vt:lpstr>DAY ONE: Introducing  Secretary Moran</vt:lpstr>
      <vt:lpstr>Don’t Fall for the Rope-A-Dope:  De-Escalation in Schools </vt:lpstr>
      <vt:lpstr>Digital Threats: Accessing Publicly Available Social Media Data to Ensure Safe Schools</vt:lpstr>
      <vt:lpstr>Near Miss: An Averted Attack in Vermont  </vt:lpstr>
      <vt:lpstr>FERPA, HIPPA, and Other Key Information Sharing Tidbits</vt:lpstr>
      <vt:lpstr>Day One Workshops</vt:lpstr>
      <vt:lpstr>Address by the Deputy  Secretary of Education The Honorable Holly Coy</vt:lpstr>
      <vt:lpstr>An Overview of the Findings of the Marjory Stoneman Douglas Public Safety Commission  </vt:lpstr>
      <vt:lpstr>Hate Speech, Crime, and  Recruitment in Schools</vt:lpstr>
      <vt:lpstr>Day Two Workshops</vt:lpstr>
      <vt:lpstr>PowerPoint Presentation</vt:lpstr>
      <vt:lpstr>Trainings and Conferences</vt:lpstr>
      <vt:lpstr>Trainings and Conferences</vt:lpstr>
      <vt:lpstr>Trainings and Conferences</vt:lpstr>
      <vt:lpstr>Trainings and Conferences</vt:lpstr>
      <vt:lpstr>Trainings and Conferences</vt:lpstr>
      <vt:lpstr>Trainings and Conferences</vt:lpstr>
      <vt:lpstr>Trainings and Conferences</vt:lpstr>
      <vt:lpstr>Trainings and Conferences</vt:lpstr>
      <vt:lpstr>Trainings and Conferences</vt:lpstr>
      <vt:lpstr>Future Plans</vt:lpstr>
      <vt:lpstr>DCJS Virginia Center for  School and Campus Safety  We are here to help! www.dcjs.virginia.gov</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Michaelis (DCJS)</dc:creator>
  <cp:lastModifiedBy>Michaelis, Donna (DCJS)</cp:lastModifiedBy>
  <cp:revision>791</cp:revision>
  <cp:lastPrinted>2018-04-26T15:37:55Z</cp:lastPrinted>
  <dcterms:created xsi:type="dcterms:W3CDTF">2012-01-17T20:49:37Z</dcterms:created>
  <dcterms:modified xsi:type="dcterms:W3CDTF">2019-11-02T13:12:18Z</dcterms:modified>
</cp:coreProperties>
</file>