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72" r:id="rId3"/>
    <p:sldId id="273" r:id="rId4"/>
    <p:sldId id="274" r:id="rId5"/>
    <p:sldId id="299" r:id="rId6"/>
    <p:sldId id="282" r:id="rId7"/>
    <p:sldId id="303" r:id="rId8"/>
    <p:sldId id="276" r:id="rId9"/>
    <p:sldId id="278" r:id="rId10"/>
    <p:sldId id="277" r:id="rId11"/>
    <p:sldId id="279" r:id="rId12"/>
    <p:sldId id="280" r:id="rId13"/>
    <p:sldId id="281" r:id="rId14"/>
    <p:sldId id="284" r:id="rId15"/>
    <p:sldId id="285" r:id="rId16"/>
    <p:sldId id="286" r:id="rId17"/>
    <p:sldId id="287" r:id="rId18"/>
    <p:sldId id="288" r:id="rId19"/>
    <p:sldId id="300" r:id="rId20"/>
    <p:sldId id="289" r:id="rId21"/>
    <p:sldId id="290" r:id="rId22"/>
    <p:sldId id="291" r:id="rId23"/>
    <p:sldId id="292" r:id="rId24"/>
    <p:sldId id="294" r:id="rId25"/>
    <p:sldId id="295" r:id="rId26"/>
    <p:sldId id="296" r:id="rId27"/>
    <p:sldId id="297" r:id="rId28"/>
    <p:sldId id="298" r:id="rId29"/>
    <p:sldId id="302" r:id="rId30"/>
    <p:sldId id="301" r:id="rId31"/>
    <p:sldId id="270"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9" d="100"/>
          <a:sy n="69" d="100"/>
        </p:scale>
        <p:origin x="5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326187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368439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0AE9-B188-4B1B-BE6B-54A8489B0A6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409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164754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0AE9-B188-4B1B-BE6B-54A8489B0A6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7663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1882938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902545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125934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205906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425213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219020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136355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282485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275210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E1733C-9043-455D-B41F-6286A1DA378F}"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0AE9-B188-4B1B-BE6B-54A8489B0A64}" type="slidenum">
              <a:rPr lang="en-US" smtClean="0"/>
              <a:t>‹#›</a:t>
            </a:fld>
            <a:endParaRPr lang="en-US" dirty="0"/>
          </a:p>
        </p:txBody>
      </p:sp>
    </p:spTree>
    <p:extLst>
      <p:ext uri="{BB962C8B-B14F-4D97-AF65-F5344CB8AC3E}">
        <p14:creationId xmlns:p14="http://schemas.microsoft.com/office/powerpoint/2010/main" val="23929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0AE9-B188-4B1B-BE6B-54A8489B0A64}" type="slidenum">
              <a:rPr lang="en-US" smtClean="0"/>
              <a:t>‹#›</a:t>
            </a:fld>
            <a:endParaRPr lang="en-US" dirty="0"/>
          </a:p>
        </p:txBody>
      </p:sp>
      <p:sp>
        <p:nvSpPr>
          <p:cNvPr id="5" name="Date Placeholder 4"/>
          <p:cNvSpPr>
            <a:spLocks noGrp="1"/>
          </p:cNvSpPr>
          <p:nvPr>
            <p:ph type="dt" sz="half" idx="10"/>
          </p:nvPr>
        </p:nvSpPr>
        <p:spPr/>
        <p:txBody>
          <a:bodyPr/>
          <a:lstStyle/>
          <a:p>
            <a:fld id="{DAE1733C-9043-455D-B41F-6286A1DA378F}" type="datetimeFigureOut">
              <a:rPr lang="en-US" smtClean="0"/>
              <a:t>5/15/2023</a:t>
            </a:fld>
            <a:endParaRPr lang="en-US" dirty="0"/>
          </a:p>
        </p:txBody>
      </p:sp>
    </p:spTree>
    <p:extLst>
      <p:ext uri="{BB962C8B-B14F-4D97-AF65-F5344CB8AC3E}">
        <p14:creationId xmlns:p14="http://schemas.microsoft.com/office/powerpoint/2010/main" val="345248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E1733C-9043-455D-B41F-6286A1DA378F}" type="datetimeFigureOut">
              <a:rPr lang="en-US" smtClean="0"/>
              <a:t>5/15/2023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100AE9-B188-4B1B-BE6B-54A8489B0A64}" type="slidenum">
              <a:rPr lang="en-US" smtClean="0"/>
              <a:t>‹#›</a:t>
            </a:fld>
            <a:endParaRPr lang="en-US" dirty="0"/>
          </a:p>
        </p:txBody>
      </p:sp>
    </p:spTree>
    <p:extLst>
      <p:ext uri="{BB962C8B-B14F-4D97-AF65-F5344CB8AC3E}">
        <p14:creationId xmlns:p14="http://schemas.microsoft.com/office/powerpoint/2010/main" val="345599164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34/subtitle-A/part-76/subpart-F/subject-group-ECFRbab27e541efa0ea/section-76.565"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www.ecfr.gov/current/title-34/subtitle-A/part-76/subpart-F/subject-group-ECFRbab27e541efa0ea/section-76.567"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e.virginia.gov/data-policy-funding/school-finance/budget-grants-management" TargetMode="Externa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d93f2a98b1f6455/section-200.414" TargetMode="Externa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www.doe.virginia.gov/data-policy-funding/school-finance/budget-grants-managem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urrent/title-34/subtitle-A/part-76/subpart-F/subject-group-ECFRbab27e541efa0ea/section-76.563"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692" y="822061"/>
            <a:ext cx="7457986" cy="2186475"/>
          </a:xfrm>
        </p:spPr>
        <p:txBody>
          <a:bodyPr>
            <a:noAutofit/>
          </a:bodyPr>
          <a:lstStyle/>
          <a:p>
            <a:r>
              <a:rPr lang="en-US" sz="6600" dirty="0">
                <a:effectLst>
                  <a:outerShdw blurRad="38100" dist="38100" dir="2700000" algn="tl">
                    <a:srgbClr val="000000">
                      <a:alpha val="43137"/>
                    </a:srgbClr>
                  </a:outerShdw>
                </a:effectLst>
              </a:rPr>
              <a:t>Indirect Costs and How to Use Them</a:t>
            </a:r>
          </a:p>
        </p:txBody>
      </p:sp>
      <p:sp>
        <p:nvSpPr>
          <p:cNvPr id="3" name="Subtitle 2"/>
          <p:cNvSpPr>
            <a:spLocks noGrp="1"/>
          </p:cNvSpPr>
          <p:nvPr>
            <p:ph type="subTitle" idx="1"/>
          </p:nvPr>
        </p:nvSpPr>
        <p:spPr>
          <a:xfrm>
            <a:off x="1147664" y="3740894"/>
            <a:ext cx="7766936" cy="1201807"/>
          </a:xfrm>
        </p:spPr>
        <p:txBody>
          <a:bodyPr>
            <a:normAutofit/>
          </a:bodyPr>
          <a:lstStyle/>
          <a:p>
            <a:r>
              <a:rPr lang="en-US" sz="2800" dirty="0">
                <a:solidFill>
                  <a:srgbClr val="00B050"/>
                </a:solidFill>
              </a:rPr>
              <a:t>VASBO Conference</a:t>
            </a:r>
          </a:p>
          <a:p>
            <a:r>
              <a:rPr lang="en-US" sz="2800" dirty="0">
                <a:solidFill>
                  <a:srgbClr val="00B050"/>
                </a:solidFill>
              </a:rPr>
              <a:t>May 16, 2023</a:t>
            </a:r>
          </a:p>
        </p:txBody>
      </p:sp>
      <p:pic>
        <p:nvPicPr>
          <p:cNvPr id="1026" name="Picture 2" descr="https://www.vasbo.org/assets/site/VASBO%20logo%209_2021.png">
            <a:extLst>
              <a:ext uri="{FF2B5EF4-FFF2-40B4-BE49-F238E27FC236}">
                <a16:creationId xmlns:a16="http://schemas.microsoft.com/office/drawing/2014/main" id="{EFD33C94-0711-42B8-AB63-22B79E6FD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755" y="3526216"/>
            <a:ext cx="4283903" cy="14164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754778-67D0-4C40-AE4F-0EE9390969B3}"/>
              </a:ext>
            </a:extLst>
          </p:cNvPr>
          <p:cNvSpPr txBox="1"/>
          <p:nvPr/>
        </p:nvSpPr>
        <p:spPr>
          <a:xfrm>
            <a:off x="5413484" y="5254595"/>
            <a:ext cx="3540794" cy="646331"/>
          </a:xfrm>
          <a:prstGeom prst="rect">
            <a:avLst/>
          </a:prstGeom>
          <a:noFill/>
        </p:spPr>
        <p:txBody>
          <a:bodyPr wrap="square" rtlCol="0">
            <a:spAutoFit/>
          </a:bodyPr>
          <a:lstStyle/>
          <a:p>
            <a:r>
              <a:rPr lang="en-US" dirty="0">
                <a:solidFill>
                  <a:srgbClr val="002060"/>
                </a:solidFill>
              </a:rPr>
              <a:t>David Rubenstein</a:t>
            </a:r>
          </a:p>
          <a:p>
            <a:r>
              <a:rPr lang="en-US" dirty="0">
                <a:solidFill>
                  <a:srgbClr val="002060"/>
                </a:solidFill>
              </a:rPr>
              <a:t>South Panola School District, MS</a:t>
            </a:r>
          </a:p>
        </p:txBody>
      </p:sp>
      <p:sp>
        <p:nvSpPr>
          <p:cNvPr id="6" name="TextBox 5">
            <a:extLst>
              <a:ext uri="{FF2B5EF4-FFF2-40B4-BE49-F238E27FC236}">
                <a16:creationId xmlns:a16="http://schemas.microsoft.com/office/drawing/2014/main" id="{FBC2D9A2-AD96-4A30-8B66-2E9EB5949518}"/>
              </a:ext>
            </a:extLst>
          </p:cNvPr>
          <p:cNvSpPr txBox="1"/>
          <p:nvPr/>
        </p:nvSpPr>
        <p:spPr>
          <a:xfrm>
            <a:off x="1147664" y="5254595"/>
            <a:ext cx="3060441" cy="923330"/>
          </a:xfrm>
          <a:prstGeom prst="rect">
            <a:avLst/>
          </a:prstGeom>
          <a:noFill/>
        </p:spPr>
        <p:txBody>
          <a:bodyPr wrap="square" rtlCol="0">
            <a:spAutoFit/>
          </a:bodyPr>
          <a:lstStyle/>
          <a:p>
            <a:r>
              <a:rPr lang="en-US" dirty="0">
                <a:solidFill>
                  <a:srgbClr val="002060"/>
                </a:solidFill>
              </a:rPr>
              <a:t>Bill Bowen</a:t>
            </a:r>
          </a:p>
          <a:p>
            <a:r>
              <a:rPr lang="en-US" dirty="0">
                <a:solidFill>
                  <a:srgbClr val="002060"/>
                </a:solidFill>
              </a:rPr>
              <a:t>York County School Division</a:t>
            </a:r>
          </a:p>
          <a:p>
            <a:endParaRPr lang="en-US" dirty="0"/>
          </a:p>
        </p:txBody>
      </p:sp>
    </p:spTree>
    <p:custDataLst>
      <p:tags r:id="rId1"/>
    </p:custDataLst>
    <p:extLst>
      <p:ext uri="{BB962C8B-B14F-4D97-AF65-F5344CB8AC3E}">
        <p14:creationId xmlns:p14="http://schemas.microsoft.com/office/powerpoint/2010/main" val="21700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p:txBody>
          <a:bodyPr/>
          <a:lstStyle/>
          <a:p>
            <a:r>
              <a:rPr lang="en-US" dirty="0"/>
              <a:t>Unrestricted indirect cost rate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p:txBody>
          <a:bodyPr>
            <a:normAutofit/>
          </a:bodyPr>
          <a:lstStyle/>
          <a:p>
            <a:pPr marL="0" indent="0">
              <a:buNone/>
            </a:pPr>
            <a:r>
              <a:rPr lang="en-US" sz="2400" dirty="0">
                <a:solidFill>
                  <a:srgbClr val="0070C0"/>
                </a:solidFill>
              </a:rPr>
              <a:t>Unrestricted rates apply to grants </a:t>
            </a:r>
            <a:r>
              <a:rPr lang="en-US" sz="2400" u="sng" dirty="0">
                <a:solidFill>
                  <a:srgbClr val="0070C0"/>
                </a:solidFill>
              </a:rPr>
              <a:t>not</a:t>
            </a:r>
            <a:r>
              <a:rPr lang="en-US" sz="2400" dirty="0">
                <a:solidFill>
                  <a:srgbClr val="0070C0"/>
                </a:solidFill>
              </a:rPr>
              <a:t> subject to the “supplement but not supplant”.</a:t>
            </a:r>
          </a:p>
        </p:txBody>
      </p:sp>
    </p:spTree>
    <p:custDataLst>
      <p:tags r:id="rId1"/>
    </p:custDataLst>
    <p:extLst>
      <p:ext uri="{BB962C8B-B14F-4D97-AF65-F5344CB8AC3E}">
        <p14:creationId xmlns:p14="http://schemas.microsoft.com/office/powerpoint/2010/main" val="346206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Grants with unrestricted indirect cost rate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r>
              <a:rPr lang="en-US" sz="2400" dirty="0">
                <a:solidFill>
                  <a:srgbClr val="0070C0"/>
                </a:solidFill>
              </a:rPr>
              <a:t>Food Service</a:t>
            </a:r>
          </a:p>
          <a:p>
            <a:r>
              <a:rPr lang="en-US" sz="2400" dirty="0">
                <a:solidFill>
                  <a:srgbClr val="0070C0"/>
                </a:solidFill>
              </a:rPr>
              <a:t>ESSER I</a:t>
            </a:r>
          </a:p>
          <a:p>
            <a:r>
              <a:rPr lang="en-US" sz="2400" dirty="0">
                <a:solidFill>
                  <a:srgbClr val="0070C0"/>
                </a:solidFill>
              </a:rPr>
              <a:t>ESSER II</a:t>
            </a:r>
          </a:p>
          <a:p>
            <a:r>
              <a:rPr lang="en-US" sz="2400" dirty="0">
                <a:solidFill>
                  <a:srgbClr val="0070C0"/>
                </a:solidFill>
              </a:rPr>
              <a:t>ARP ESSER</a:t>
            </a: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260556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Differences between restricted and unrestricted indirect cost rate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8285434" cy="3880773"/>
          </a:xfrm>
        </p:spPr>
        <p:txBody>
          <a:bodyPr>
            <a:normAutofit lnSpcReduction="10000"/>
          </a:bodyPr>
          <a:lstStyle/>
          <a:p>
            <a:pPr marL="0" indent="0">
              <a:buNone/>
            </a:pPr>
            <a:r>
              <a:rPr lang="en-US" sz="2400" dirty="0">
                <a:solidFill>
                  <a:srgbClr val="0070C0"/>
                </a:solidFill>
              </a:rPr>
              <a:t>Indirect costs – the unallowed portion of executive administrative services, governing body of the grantee, divisional administration limited to one component, and operation of the CEO, direct reports and the immediate offices, as well as the direct portion of operation and space maintenance costs related to these functions, are classified as an indirect cost when calculating an unrestricted rate.</a:t>
            </a:r>
          </a:p>
          <a:p>
            <a:pPr marL="0" indent="0">
              <a:buNone/>
            </a:pPr>
            <a:endParaRPr lang="en-US" sz="2400" dirty="0">
              <a:solidFill>
                <a:srgbClr val="0070C0"/>
              </a:solidFill>
            </a:endParaRPr>
          </a:p>
          <a:p>
            <a:pPr marL="0" indent="0">
              <a:buNone/>
            </a:pPr>
            <a:r>
              <a:rPr lang="en-US" sz="2200" dirty="0">
                <a:solidFill>
                  <a:srgbClr val="00B050"/>
                </a:solidFill>
                <a:hlinkClick r:id="rId3"/>
              </a:rPr>
              <a:t>34 CFR 76.565</a:t>
            </a:r>
            <a:r>
              <a:rPr lang="en-US" sz="2200" dirty="0">
                <a:solidFill>
                  <a:srgbClr val="00B050"/>
                </a:solidFill>
              </a:rPr>
              <a:t>; </a:t>
            </a:r>
            <a:r>
              <a:rPr lang="en-US" sz="2200" dirty="0">
                <a:solidFill>
                  <a:srgbClr val="00B050"/>
                </a:solidFill>
                <a:hlinkClick r:id="rId4"/>
              </a:rPr>
              <a:t>34 CFR 76.567</a:t>
            </a:r>
            <a:endParaRPr lang="en-US" sz="2200" dirty="0">
              <a:solidFill>
                <a:srgbClr val="00B050"/>
              </a:solidFill>
            </a:endParaRPr>
          </a:p>
          <a:p>
            <a:endParaRPr lang="en-US" sz="2400" b="1"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350037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How to determine your indirect cost rates?</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3" y="2449585"/>
            <a:ext cx="7865304" cy="2806155"/>
          </a:xfrm>
        </p:spPr>
        <p:txBody>
          <a:bodyPr>
            <a:normAutofit lnSpcReduction="10000"/>
          </a:bodyPr>
          <a:lstStyle/>
          <a:p>
            <a:r>
              <a:rPr lang="en-US" sz="2800" dirty="0">
                <a:solidFill>
                  <a:srgbClr val="0070C0"/>
                </a:solidFill>
              </a:rPr>
              <a:t>The VDOE applies to the USDOE on behalf of school divisions</a:t>
            </a:r>
          </a:p>
          <a:p>
            <a:r>
              <a:rPr lang="en-US" sz="2800" dirty="0">
                <a:solidFill>
                  <a:srgbClr val="0070C0"/>
                </a:solidFill>
              </a:rPr>
              <a:t>Information comes from the Annual School Report</a:t>
            </a:r>
          </a:p>
          <a:p>
            <a:r>
              <a:rPr lang="en-US" sz="2800" dirty="0">
                <a:solidFill>
                  <a:srgbClr val="0070C0"/>
                </a:solidFill>
              </a:rPr>
              <a:t>Fiscal year 2024 indirect cost rates are based on expenditures from fiscal year 2022</a:t>
            </a:r>
            <a:endParaRPr lang="en-US" sz="2800" dirty="0">
              <a:solidFill>
                <a:srgbClr val="00B050"/>
              </a:solidFill>
            </a:endParaRPr>
          </a:p>
        </p:txBody>
      </p:sp>
    </p:spTree>
    <p:custDataLst>
      <p:tags r:id="rId1"/>
    </p:custDataLst>
    <p:extLst>
      <p:ext uri="{BB962C8B-B14F-4D97-AF65-F5344CB8AC3E}">
        <p14:creationId xmlns:p14="http://schemas.microsoft.com/office/powerpoint/2010/main" val="172296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Excluded costs</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lnSpcReduction="10000"/>
          </a:bodyPr>
          <a:lstStyle/>
          <a:p>
            <a:r>
              <a:rPr lang="en-US" sz="2800" dirty="0">
                <a:solidFill>
                  <a:srgbClr val="0070C0"/>
                </a:solidFill>
              </a:rPr>
              <a:t>Property</a:t>
            </a:r>
          </a:p>
          <a:p>
            <a:r>
              <a:rPr lang="en-US" sz="2800" dirty="0">
                <a:solidFill>
                  <a:srgbClr val="0070C0"/>
                </a:solidFill>
              </a:rPr>
              <a:t>Facilities acquisition and construction </a:t>
            </a:r>
            <a:r>
              <a:rPr lang="en-US" dirty="0">
                <a:solidFill>
                  <a:srgbClr val="0070C0"/>
                </a:solidFill>
              </a:rPr>
              <a:t>(except district-level management)</a:t>
            </a:r>
          </a:p>
          <a:p>
            <a:r>
              <a:rPr lang="en-US" sz="2800" dirty="0">
                <a:solidFill>
                  <a:srgbClr val="0070C0"/>
                </a:solidFill>
              </a:rPr>
              <a:t>Food service – Food, donated commodities, production supplies, and equipment</a:t>
            </a:r>
          </a:p>
          <a:p>
            <a:r>
              <a:rPr lang="en-US" sz="2800" dirty="0">
                <a:solidFill>
                  <a:srgbClr val="0070C0"/>
                </a:solidFill>
              </a:rPr>
              <a:t>Subawards in excess of $25,000</a:t>
            </a:r>
          </a:p>
          <a:p>
            <a:r>
              <a:rPr lang="en-US" sz="2800" dirty="0">
                <a:solidFill>
                  <a:srgbClr val="0070C0"/>
                </a:solidFill>
              </a:rPr>
              <a:t>Debt</a:t>
            </a:r>
          </a:p>
          <a:p>
            <a:r>
              <a:rPr lang="en-US" sz="2800" dirty="0">
                <a:solidFill>
                  <a:srgbClr val="0070C0"/>
                </a:solidFill>
              </a:rPr>
              <a:t>Judgments, fines and penalties</a:t>
            </a: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2935598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Unallowed Costs</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r>
              <a:rPr lang="en-US" sz="2800" dirty="0">
                <a:solidFill>
                  <a:srgbClr val="0070C0"/>
                </a:solidFill>
              </a:rPr>
              <a:t>Board of education</a:t>
            </a:r>
          </a:p>
          <a:p>
            <a:r>
              <a:rPr lang="en-US" sz="2800" dirty="0">
                <a:solidFill>
                  <a:srgbClr val="0070C0"/>
                </a:solidFill>
              </a:rPr>
              <a:t>Executive administrative services</a:t>
            </a:r>
          </a:p>
          <a:p>
            <a:endParaRPr lang="en-US" sz="2800" dirty="0">
              <a:solidFill>
                <a:srgbClr val="0070C0"/>
              </a:solidFill>
            </a:endParaRP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509865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Indirect Costs</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r>
              <a:rPr lang="en-US" sz="2800" dirty="0">
                <a:solidFill>
                  <a:srgbClr val="0070C0"/>
                </a:solidFill>
              </a:rPr>
              <a:t>Business administrative services</a:t>
            </a:r>
          </a:p>
          <a:p>
            <a:r>
              <a:rPr lang="en-US" sz="2800" dirty="0">
                <a:solidFill>
                  <a:srgbClr val="0070C0"/>
                </a:solidFill>
              </a:rPr>
              <a:t>Support services - central</a:t>
            </a:r>
          </a:p>
          <a:p>
            <a:endParaRPr lang="en-US" sz="2800" dirty="0">
              <a:solidFill>
                <a:srgbClr val="0070C0"/>
              </a:solidFill>
            </a:endParaRP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125581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Direct Costs</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r>
              <a:rPr lang="en-US" sz="2800" dirty="0">
                <a:solidFill>
                  <a:srgbClr val="0070C0"/>
                </a:solidFill>
              </a:rPr>
              <a:t>All other expenditures</a:t>
            </a:r>
          </a:p>
          <a:p>
            <a:endParaRPr lang="en-US" sz="2800" dirty="0">
              <a:solidFill>
                <a:srgbClr val="0070C0"/>
              </a:solidFill>
            </a:endParaRP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4438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Virginia School Divisions </a:t>
            </a:r>
            <a:br>
              <a:rPr lang="en-US" dirty="0"/>
            </a:br>
            <a:r>
              <a:rPr lang="en-US" dirty="0"/>
              <a:t>Indirect Cost Rates for FY 2024</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endParaRPr lang="en-US" sz="2800" dirty="0">
              <a:solidFill>
                <a:srgbClr val="0070C0"/>
              </a:solidFill>
            </a:endParaRPr>
          </a:p>
          <a:p>
            <a:endParaRPr lang="en-US" sz="2400" dirty="0">
              <a:solidFill>
                <a:srgbClr val="0070C0"/>
              </a:solidFill>
            </a:endParaRPr>
          </a:p>
          <a:p>
            <a:pPr marL="0" indent="0">
              <a:buNone/>
            </a:pPr>
            <a:r>
              <a:rPr lang="en-US" sz="2400" dirty="0">
                <a:solidFill>
                  <a:srgbClr val="0070C0"/>
                </a:solidFill>
                <a:hlinkClick r:id="rId3">
                  <a:extLst>
                    <a:ext uri="{A12FA001-AC4F-418D-AE19-62706E023703}">
                      <ahyp:hlinkClr xmlns:ahyp="http://schemas.microsoft.com/office/drawing/2018/hyperlinkcolor" val="tx"/>
                    </a:ext>
                  </a:extLst>
                </a:hlinkClick>
              </a:rPr>
              <a:t>https://www.doe.virginia.gov/data-policy-funding/school-finance/budget-grants-management</a:t>
            </a:r>
            <a:endParaRPr lang="en-US" sz="2400" dirty="0">
              <a:solidFill>
                <a:srgbClr val="0070C0"/>
              </a:solidFill>
            </a:endParaRPr>
          </a:p>
        </p:txBody>
      </p:sp>
    </p:spTree>
    <p:custDataLst>
      <p:tags r:id="rId1"/>
    </p:custDataLst>
    <p:extLst>
      <p:ext uri="{BB962C8B-B14F-4D97-AF65-F5344CB8AC3E}">
        <p14:creationId xmlns:p14="http://schemas.microsoft.com/office/powerpoint/2010/main" val="389128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Applying the Indirect Cost Rates</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endParaRPr lang="en-US" sz="2800" dirty="0">
              <a:solidFill>
                <a:srgbClr val="0070C0"/>
              </a:solidFill>
            </a:endParaRP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412526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3510-11E8-49ED-B81B-AF3AE07ED17A}"/>
              </a:ext>
            </a:extLst>
          </p:cNvPr>
          <p:cNvSpPr>
            <a:spLocks noGrp="1"/>
          </p:cNvSpPr>
          <p:nvPr>
            <p:ph type="title"/>
          </p:nvPr>
        </p:nvSpPr>
        <p:spPr/>
        <p:txBody>
          <a:bodyPr/>
          <a:lstStyle/>
          <a:p>
            <a:r>
              <a:rPr lang="en-US" dirty="0"/>
              <a:t>What are indirect costs?</a:t>
            </a:r>
          </a:p>
        </p:txBody>
      </p:sp>
      <p:sp>
        <p:nvSpPr>
          <p:cNvPr id="3" name="Content Placeholder 2">
            <a:extLst>
              <a:ext uri="{FF2B5EF4-FFF2-40B4-BE49-F238E27FC236}">
                <a16:creationId xmlns:a16="http://schemas.microsoft.com/office/drawing/2014/main" id="{6515E136-964E-43C8-9B7B-FA03571869F5}"/>
              </a:ext>
            </a:extLst>
          </p:cNvPr>
          <p:cNvSpPr>
            <a:spLocks noGrp="1"/>
          </p:cNvSpPr>
          <p:nvPr>
            <p:ph idx="1"/>
          </p:nvPr>
        </p:nvSpPr>
        <p:spPr>
          <a:xfrm>
            <a:off x="677334" y="2160589"/>
            <a:ext cx="8268958" cy="3880773"/>
          </a:xfrm>
        </p:spPr>
        <p:txBody>
          <a:bodyPr>
            <a:normAutofit lnSpcReduction="10000"/>
          </a:bodyPr>
          <a:lstStyle/>
          <a:p>
            <a:pPr marL="0" indent="0">
              <a:buNone/>
            </a:pPr>
            <a:r>
              <a:rPr lang="en-US" sz="2800" dirty="0">
                <a:solidFill>
                  <a:srgbClr val="0070C0"/>
                </a:solidFill>
              </a:rPr>
              <a:t>Indirect costs are LEAs, general management costs.  General management costs consist of administrative activates necessary for the general operation of the LEAs, such as accounting, budgeting, payroll preparation, personnel services, purchasing and centralized data processing.</a:t>
            </a:r>
          </a:p>
          <a:p>
            <a:pPr marL="0" indent="0">
              <a:buNone/>
            </a:pPr>
            <a:endParaRPr lang="en-US" sz="2800" dirty="0">
              <a:solidFill>
                <a:srgbClr val="0070C0"/>
              </a:solidFill>
            </a:endParaRPr>
          </a:p>
          <a:p>
            <a:pPr marL="0" indent="0">
              <a:buNone/>
            </a:pPr>
            <a:r>
              <a:rPr lang="en-US" sz="2800" dirty="0">
                <a:solidFill>
                  <a:srgbClr val="00B050"/>
                </a:solidFill>
                <a:hlinkClick r:id="rId3"/>
              </a:rPr>
              <a:t>2 CFR 200.414</a:t>
            </a:r>
            <a:endParaRPr lang="en-US" sz="2800" dirty="0">
              <a:solidFill>
                <a:srgbClr val="00B050"/>
              </a:solidFill>
            </a:endParaRPr>
          </a:p>
        </p:txBody>
      </p:sp>
    </p:spTree>
    <p:custDataLst>
      <p:tags r:id="rId1"/>
    </p:custDataLst>
    <p:extLst>
      <p:ext uri="{BB962C8B-B14F-4D97-AF65-F5344CB8AC3E}">
        <p14:creationId xmlns:p14="http://schemas.microsoft.com/office/powerpoint/2010/main" val="115488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Restricted Indirect Cost Rate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r>
              <a:rPr lang="en-US" sz="2800" dirty="0">
                <a:solidFill>
                  <a:srgbClr val="0070C0"/>
                </a:solidFill>
              </a:rPr>
              <a:t>Example</a:t>
            </a:r>
          </a:p>
          <a:p>
            <a:pPr lvl="1"/>
            <a:r>
              <a:rPr lang="en-US" sz="2600" dirty="0">
                <a:solidFill>
                  <a:srgbClr val="0070C0"/>
                </a:solidFill>
              </a:rPr>
              <a:t>Fixed grant amount			$200,000</a:t>
            </a:r>
          </a:p>
          <a:p>
            <a:pPr lvl="1"/>
            <a:r>
              <a:rPr lang="en-US" sz="2600" dirty="0">
                <a:solidFill>
                  <a:srgbClr val="0070C0"/>
                </a:solidFill>
              </a:rPr>
              <a:t>Unallowable	expense		$   5,000</a:t>
            </a:r>
          </a:p>
          <a:p>
            <a:pPr lvl="1"/>
            <a:r>
              <a:rPr lang="en-US" sz="2600" dirty="0">
                <a:solidFill>
                  <a:srgbClr val="0070C0"/>
                </a:solidFill>
              </a:rPr>
              <a:t>Restricted rate				3.00%</a:t>
            </a: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1862900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Restricted Indirect Cost Rate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r>
              <a:rPr lang="en-US" sz="2800" dirty="0">
                <a:solidFill>
                  <a:srgbClr val="0070C0"/>
                </a:solidFill>
              </a:rPr>
              <a:t>Calculation</a:t>
            </a:r>
          </a:p>
          <a:p>
            <a:pPr lvl="1"/>
            <a:r>
              <a:rPr lang="en-US" sz="2600" dirty="0">
                <a:solidFill>
                  <a:srgbClr val="0070C0"/>
                </a:solidFill>
              </a:rPr>
              <a:t>Fixed grant amount					$200,000</a:t>
            </a:r>
          </a:p>
          <a:p>
            <a:pPr lvl="1"/>
            <a:r>
              <a:rPr lang="en-US" sz="2600" dirty="0">
                <a:solidFill>
                  <a:srgbClr val="0070C0"/>
                </a:solidFill>
              </a:rPr>
              <a:t>Less: Unallowable expense		</a:t>
            </a:r>
            <a:r>
              <a:rPr lang="en-US" sz="2600" u="sng" dirty="0">
                <a:solidFill>
                  <a:srgbClr val="0070C0"/>
                </a:solidFill>
              </a:rPr>
              <a:t>$   5,000</a:t>
            </a:r>
          </a:p>
          <a:p>
            <a:pPr lvl="1"/>
            <a:r>
              <a:rPr lang="en-US" sz="2600" dirty="0">
                <a:solidFill>
                  <a:srgbClr val="0070C0"/>
                </a:solidFill>
              </a:rPr>
              <a:t>New avail for direct &amp; indirect	$195,000</a:t>
            </a:r>
          </a:p>
          <a:p>
            <a:pPr lvl="1"/>
            <a:endParaRPr lang="en-US" sz="2600" dirty="0">
              <a:solidFill>
                <a:srgbClr val="0070C0"/>
              </a:solidFill>
            </a:endParaRPr>
          </a:p>
          <a:p>
            <a:pPr lvl="1"/>
            <a:r>
              <a:rPr lang="en-US" sz="2600" dirty="0">
                <a:solidFill>
                  <a:srgbClr val="0070C0"/>
                </a:solidFill>
              </a:rPr>
              <a:t>Divide $195,000 by 1.03 </a:t>
            </a:r>
            <a:r>
              <a:rPr lang="en-US" sz="2200" dirty="0">
                <a:solidFill>
                  <a:srgbClr val="0070C0"/>
                </a:solidFill>
              </a:rPr>
              <a:t>(100% of direct cost plus 3% indirect cost) = </a:t>
            </a:r>
            <a:r>
              <a:rPr lang="en-US" sz="2600" dirty="0">
                <a:solidFill>
                  <a:srgbClr val="0070C0"/>
                </a:solidFill>
              </a:rPr>
              <a:t>$189,320.39 </a:t>
            </a:r>
            <a:r>
              <a:rPr lang="en-US" sz="2200" dirty="0">
                <a:solidFill>
                  <a:srgbClr val="0070C0"/>
                </a:solidFill>
              </a:rPr>
              <a:t>(amount of direct cost)</a:t>
            </a: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144232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Restricted Indirect Cost Rate (continue)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pPr lvl="1"/>
            <a:r>
              <a:rPr lang="en-US" sz="2600" dirty="0">
                <a:solidFill>
                  <a:srgbClr val="0070C0"/>
                </a:solidFill>
              </a:rPr>
              <a:t>Subtract the direct cost</a:t>
            </a:r>
            <a:r>
              <a:rPr lang="en-US" sz="2200" dirty="0">
                <a:solidFill>
                  <a:srgbClr val="0070C0"/>
                </a:solidFill>
              </a:rPr>
              <a:t> </a:t>
            </a:r>
            <a:r>
              <a:rPr lang="en-US" sz="2600" dirty="0">
                <a:solidFill>
                  <a:srgbClr val="0070C0"/>
                </a:solidFill>
              </a:rPr>
              <a:t>$189,320.39 from the net avail for direct and indirect $195,000 = </a:t>
            </a:r>
            <a:r>
              <a:rPr lang="en-US" sz="2600" dirty="0">
                <a:solidFill>
                  <a:srgbClr val="00B050"/>
                </a:solidFill>
              </a:rPr>
              <a:t>$5,679.61 indirect cost</a:t>
            </a:r>
          </a:p>
          <a:p>
            <a:pPr lvl="1"/>
            <a:endParaRPr lang="en-US" sz="2600" dirty="0">
              <a:solidFill>
                <a:srgbClr val="0070C0"/>
              </a:solidFill>
            </a:endParaRPr>
          </a:p>
          <a:p>
            <a:pPr lvl="1"/>
            <a:r>
              <a:rPr lang="en-US" sz="2600" dirty="0">
                <a:solidFill>
                  <a:srgbClr val="0070C0"/>
                </a:solidFill>
              </a:rPr>
              <a:t>Check: </a:t>
            </a:r>
            <a:r>
              <a:rPr lang="en-US" sz="2400" dirty="0">
                <a:solidFill>
                  <a:srgbClr val="0070C0"/>
                </a:solidFill>
              </a:rPr>
              <a:t>$189,320.39 * 3.00% = </a:t>
            </a:r>
            <a:r>
              <a:rPr lang="en-US" sz="2400" dirty="0">
                <a:solidFill>
                  <a:srgbClr val="00B050"/>
                </a:solidFill>
              </a:rPr>
              <a:t>$5,679.61 indirect cost</a:t>
            </a:r>
            <a:endParaRPr lang="en-US" sz="2200" dirty="0">
              <a:solidFill>
                <a:srgbClr val="00B050"/>
              </a:solidFill>
            </a:endParaRP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90251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Restricted Indirect Cost Rate (continue)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r>
              <a:rPr lang="en-US" sz="2400" dirty="0">
                <a:solidFill>
                  <a:srgbClr val="0070C0"/>
                </a:solidFill>
              </a:rPr>
              <a:t>Project budget</a:t>
            </a:r>
          </a:p>
          <a:p>
            <a:pPr lvl="1"/>
            <a:r>
              <a:rPr lang="en-US" sz="2200" dirty="0">
                <a:solidFill>
                  <a:srgbClr val="0070C0"/>
                </a:solidFill>
              </a:rPr>
              <a:t>Direct costs				</a:t>
            </a:r>
            <a:r>
              <a:rPr lang="en-US" sz="2400" dirty="0">
                <a:solidFill>
                  <a:srgbClr val="0070C0"/>
                </a:solidFill>
              </a:rPr>
              <a:t> $189,320.39 </a:t>
            </a:r>
            <a:r>
              <a:rPr lang="en-US" sz="2200" dirty="0">
                <a:solidFill>
                  <a:srgbClr val="0070C0"/>
                </a:solidFill>
              </a:rPr>
              <a:t>	</a:t>
            </a:r>
          </a:p>
          <a:p>
            <a:pPr lvl="1"/>
            <a:r>
              <a:rPr lang="en-US" sz="2200" dirty="0">
                <a:solidFill>
                  <a:srgbClr val="00B050"/>
                </a:solidFill>
              </a:rPr>
              <a:t>Indirect cost			</a:t>
            </a:r>
            <a:r>
              <a:rPr lang="en-US" sz="2400" dirty="0">
                <a:solidFill>
                  <a:srgbClr val="00B050"/>
                </a:solidFill>
              </a:rPr>
              <a:t> $    5,679.61 </a:t>
            </a:r>
            <a:endParaRPr lang="en-US" sz="2200" dirty="0">
              <a:solidFill>
                <a:srgbClr val="00B050"/>
              </a:solidFill>
            </a:endParaRPr>
          </a:p>
          <a:p>
            <a:pPr lvl="1"/>
            <a:r>
              <a:rPr lang="en-US" sz="2200" dirty="0">
                <a:solidFill>
                  <a:srgbClr val="0070C0"/>
                </a:solidFill>
              </a:rPr>
              <a:t>Unallowable expense	 </a:t>
            </a:r>
            <a:r>
              <a:rPr lang="en-US" sz="2200" u="sng" dirty="0">
                <a:solidFill>
                  <a:srgbClr val="0070C0"/>
                </a:solidFill>
              </a:rPr>
              <a:t>$     5,000.00</a:t>
            </a:r>
          </a:p>
          <a:p>
            <a:pPr lvl="1"/>
            <a:endParaRPr lang="en-US" sz="2200" dirty="0">
              <a:solidFill>
                <a:srgbClr val="0070C0"/>
              </a:solidFill>
            </a:endParaRPr>
          </a:p>
          <a:p>
            <a:pPr lvl="1"/>
            <a:r>
              <a:rPr lang="en-US" sz="2200" dirty="0">
                <a:solidFill>
                  <a:srgbClr val="0070C0"/>
                </a:solidFill>
              </a:rPr>
              <a:t>Grant					  $200,000.00</a:t>
            </a: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587240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Unallowable Expense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r>
              <a:rPr lang="en-US" sz="2400" dirty="0">
                <a:solidFill>
                  <a:srgbClr val="0070C0"/>
                </a:solidFill>
              </a:rPr>
              <a:t>Property</a:t>
            </a:r>
          </a:p>
          <a:p>
            <a:r>
              <a:rPr lang="en-US" sz="2400" dirty="0">
                <a:solidFill>
                  <a:srgbClr val="0070C0"/>
                </a:solidFill>
              </a:rPr>
              <a:t>Facilities acquisition and construction (except district-level management)</a:t>
            </a:r>
          </a:p>
          <a:p>
            <a:r>
              <a:rPr lang="en-US" sz="2400" dirty="0">
                <a:solidFill>
                  <a:srgbClr val="0070C0"/>
                </a:solidFill>
              </a:rPr>
              <a:t>Food service – Food, donated commodities, production supplies, and equipment</a:t>
            </a:r>
          </a:p>
          <a:p>
            <a:r>
              <a:rPr lang="en-US" sz="2400" dirty="0">
                <a:solidFill>
                  <a:srgbClr val="0070C0"/>
                </a:solidFill>
              </a:rPr>
              <a:t>Vendor contract in excess of $25,000</a:t>
            </a:r>
          </a:p>
          <a:p>
            <a:r>
              <a:rPr lang="en-US" sz="2400" dirty="0">
                <a:solidFill>
                  <a:srgbClr val="0070C0"/>
                </a:solidFill>
              </a:rPr>
              <a:t>Debt</a:t>
            </a:r>
          </a:p>
          <a:p>
            <a:r>
              <a:rPr lang="en-US" sz="2400" dirty="0">
                <a:solidFill>
                  <a:srgbClr val="0070C0"/>
                </a:solidFill>
              </a:rPr>
              <a:t>Judgments, fines and penalties</a:t>
            </a: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1982900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Unrestricted Indirect Cost Rate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r>
              <a:rPr lang="en-US" sz="2800" dirty="0">
                <a:solidFill>
                  <a:srgbClr val="0070C0"/>
                </a:solidFill>
              </a:rPr>
              <a:t>Example</a:t>
            </a:r>
          </a:p>
          <a:p>
            <a:pPr lvl="1"/>
            <a:r>
              <a:rPr lang="en-US" sz="2600" dirty="0">
                <a:solidFill>
                  <a:srgbClr val="0070C0"/>
                </a:solidFill>
              </a:rPr>
              <a:t>Fixed grant amount			$500,000</a:t>
            </a:r>
          </a:p>
          <a:p>
            <a:pPr lvl="1"/>
            <a:r>
              <a:rPr lang="en-US" sz="2600" dirty="0">
                <a:solidFill>
                  <a:srgbClr val="0070C0"/>
                </a:solidFill>
              </a:rPr>
              <a:t>Unallowable expense 		$175,000</a:t>
            </a:r>
          </a:p>
          <a:p>
            <a:pPr lvl="1"/>
            <a:r>
              <a:rPr lang="en-US" sz="2600" dirty="0">
                <a:solidFill>
                  <a:srgbClr val="0070C0"/>
                </a:solidFill>
              </a:rPr>
              <a:t>Restricted rate				15.00%</a:t>
            </a: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4214369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Unrestricted Indirect Cost Rate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314832"/>
            <a:ext cx="7865304" cy="3726530"/>
          </a:xfrm>
        </p:spPr>
        <p:txBody>
          <a:bodyPr>
            <a:normAutofit/>
          </a:bodyPr>
          <a:lstStyle/>
          <a:p>
            <a:r>
              <a:rPr lang="en-US" sz="2800" dirty="0">
                <a:solidFill>
                  <a:srgbClr val="0070C0"/>
                </a:solidFill>
              </a:rPr>
              <a:t>Calculation</a:t>
            </a:r>
          </a:p>
          <a:p>
            <a:pPr lvl="1"/>
            <a:r>
              <a:rPr lang="en-US" sz="2600" dirty="0">
                <a:solidFill>
                  <a:srgbClr val="0070C0"/>
                </a:solidFill>
              </a:rPr>
              <a:t>Fixed grant amount					$500,000</a:t>
            </a:r>
          </a:p>
          <a:p>
            <a:pPr lvl="1"/>
            <a:r>
              <a:rPr lang="en-US" sz="2600" dirty="0">
                <a:solidFill>
                  <a:srgbClr val="0070C0"/>
                </a:solidFill>
              </a:rPr>
              <a:t>Less: Unallowable expense		</a:t>
            </a:r>
            <a:r>
              <a:rPr lang="en-US" sz="2600" u="sng" dirty="0">
                <a:solidFill>
                  <a:srgbClr val="0070C0"/>
                </a:solidFill>
              </a:rPr>
              <a:t>$175,000</a:t>
            </a:r>
          </a:p>
          <a:p>
            <a:pPr lvl="1"/>
            <a:r>
              <a:rPr lang="en-US" sz="2600" dirty="0">
                <a:solidFill>
                  <a:srgbClr val="0070C0"/>
                </a:solidFill>
              </a:rPr>
              <a:t>Allowable Expenditures			$325,000</a:t>
            </a:r>
          </a:p>
          <a:p>
            <a:pPr lvl="1"/>
            <a:endParaRPr lang="en-US" sz="2600" dirty="0">
              <a:solidFill>
                <a:srgbClr val="0070C0"/>
              </a:solidFill>
            </a:endParaRP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4273987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Unrestricted Indirect Cost Rate (continue)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537254"/>
            <a:ext cx="7865304" cy="3504108"/>
          </a:xfrm>
        </p:spPr>
        <p:txBody>
          <a:bodyPr>
            <a:normAutofit/>
          </a:bodyPr>
          <a:lstStyle/>
          <a:p>
            <a:pPr lvl="1"/>
            <a:r>
              <a:rPr lang="en-US" sz="2600" dirty="0">
                <a:solidFill>
                  <a:srgbClr val="0070C0"/>
                </a:solidFill>
              </a:rPr>
              <a:t>Allowable Expenditures			$325,000.00</a:t>
            </a:r>
          </a:p>
          <a:p>
            <a:pPr lvl="1"/>
            <a:r>
              <a:rPr lang="en-US" sz="2600" dirty="0">
                <a:solidFill>
                  <a:srgbClr val="0070C0"/>
                </a:solidFill>
              </a:rPr>
              <a:t>Multiply unrestricted rate			15%</a:t>
            </a:r>
          </a:p>
          <a:p>
            <a:pPr lvl="1"/>
            <a:r>
              <a:rPr lang="en-US" sz="2600" dirty="0">
                <a:solidFill>
                  <a:srgbClr val="00B050"/>
                </a:solidFill>
              </a:rPr>
              <a:t>Indirect Cost							$48,750.00</a:t>
            </a:r>
          </a:p>
          <a:p>
            <a:pPr lvl="1"/>
            <a:endParaRPr lang="en-US" sz="2600" dirty="0">
              <a:solidFill>
                <a:srgbClr val="0070C0"/>
              </a:solidFill>
            </a:endParaRPr>
          </a:p>
          <a:p>
            <a:pPr lvl="1"/>
            <a:endParaRPr lang="en-US" sz="2600" dirty="0">
              <a:solidFill>
                <a:srgbClr val="0070C0"/>
              </a:solidFill>
            </a:endParaRP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597036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What rate to use for a Grant?</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314832"/>
            <a:ext cx="7329844" cy="3726530"/>
          </a:xfrm>
        </p:spPr>
        <p:txBody>
          <a:bodyPr>
            <a:normAutofit/>
          </a:bodyPr>
          <a:lstStyle/>
          <a:p>
            <a:pPr marL="0" indent="0">
              <a:buNone/>
            </a:pPr>
            <a:r>
              <a:rPr lang="en-US" sz="2800" dirty="0">
                <a:solidFill>
                  <a:srgbClr val="0070C0"/>
                </a:solidFill>
              </a:rPr>
              <a:t>Use the current year indirect cost rate for the expenditures.</a:t>
            </a:r>
            <a:endParaRPr lang="en-US" sz="2600" dirty="0">
              <a:solidFill>
                <a:srgbClr val="0070C0"/>
              </a:solidFill>
            </a:endParaRPr>
          </a:p>
          <a:p>
            <a:pPr lvl="1"/>
            <a:endParaRPr lang="en-US" sz="2600" dirty="0">
              <a:solidFill>
                <a:srgbClr val="0070C0"/>
              </a:solidFill>
            </a:endParaRP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682257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Multiple Year Grant</a:t>
            </a:r>
            <a:br>
              <a:rPr lang="en-US" dirty="0"/>
            </a:br>
            <a:r>
              <a:rPr lang="en-US" dirty="0"/>
              <a:t>Restricted Indirect Cost Rate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endParaRPr lang="en-US" sz="2400" dirty="0">
              <a:solidFill>
                <a:srgbClr val="0070C0"/>
              </a:solidFill>
            </a:endParaRPr>
          </a:p>
          <a:p>
            <a:endParaRPr lang="en-US" sz="2400" dirty="0">
              <a:solidFill>
                <a:srgbClr val="00B050"/>
              </a:solidFill>
            </a:endParaRPr>
          </a:p>
        </p:txBody>
      </p:sp>
      <p:graphicFrame>
        <p:nvGraphicFramePr>
          <p:cNvPr id="4" name="Table 3">
            <a:extLst>
              <a:ext uri="{FF2B5EF4-FFF2-40B4-BE49-F238E27FC236}">
                <a16:creationId xmlns:a16="http://schemas.microsoft.com/office/drawing/2014/main" id="{567C1B93-31D5-4DE0-BF21-7A4ED731EDD8}"/>
              </a:ext>
            </a:extLst>
          </p:cNvPr>
          <p:cNvGraphicFramePr>
            <a:graphicFrameLocks noGrp="1"/>
          </p:cNvGraphicFramePr>
          <p:nvPr>
            <p:extLst>
              <p:ext uri="{D42A27DB-BD31-4B8C-83A1-F6EECF244321}">
                <p14:modId xmlns:p14="http://schemas.microsoft.com/office/powerpoint/2010/main" val="1724272766"/>
              </p:ext>
            </p:extLst>
          </p:nvPr>
        </p:nvGraphicFramePr>
        <p:xfrm>
          <a:off x="823784" y="2487827"/>
          <a:ext cx="7463481" cy="2825576"/>
        </p:xfrm>
        <a:graphic>
          <a:graphicData uri="http://schemas.openxmlformats.org/drawingml/2006/table">
            <a:tbl>
              <a:tblPr>
                <a:tableStyleId>{5C22544A-7EE6-4342-B048-85BDC9FD1C3A}</a:tableStyleId>
              </a:tblPr>
              <a:tblGrid>
                <a:gridCol w="1728828">
                  <a:extLst>
                    <a:ext uri="{9D8B030D-6E8A-4147-A177-3AD203B41FA5}">
                      <a16:colId xmlns:a16="http://schemas.microsoft.com/office/drawing/2014/main" val="3928436826"/>
                    </a:ext>
                  </a:extLst>
                </a:gridCol>
                <a:gridCol w="1412580">
                  <a:extLst>
                    <a:ext uri="{9D8B030D-6E8A-4147-A177-3AD203B41FA5}">
                      <a16:colId xmlns:a16="http://schemas.microsoft.com/office/drawing/2014/main" val="687658319"/>
                    </a:ext>
                  </a:extLst>
                </a:gridCol>
                <a:gridCol w="1412580">
                  <a:extLst>
                    <a:ext uri="{9D8B030D-6E8A-4147-A177-3AD203B41FA5}">
                      <a16:colId xmlns:a16="http://schemas.microsoft.com/office/drawing/2014/main" val="1418088477"/>
                    </a:ext>
                  </a:extLst>
                </a:gridCol>
                <a:gridCol w="1433663">
                  <a:extLst>
                    <a:ext uri="{9D8B030D-6E8A-4147-A177-3AD203B41FA5}">
                      <a16:colId xmlns:a16="http://schemas.microsoft.com/office/drawing/2014/main" val="702166802"/>
                    </a:ext>
                  </a:extLst>
                </a:gridCol>
                <a:gridCol w="1475830">
                  <a:extLst>
                    <a:ext uri="{9D8B030D-6E8A-4147-A177-3AD203B41FA5}">
                      <a16:colId xmlns:a16="http://schemas.microsoft.com/office/drawing/2014/main" val="2942050397"/>
                    </a:ext>
                  </a:extLst>
                </a:gridCol>
              </a:tblGrid>
              <a:tr h="305798">
                <a:tc>
                  <a:txBody>
                    <a:bodyPr/>
                    <a:lstStyle/>
                    <a:p>
                      <a:pPr algn="l" fontAlgn="b"/>
                      <a:endParaRPr lang="en-US" sz="1600" b="0"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FY 2021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FY 2022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FY 2023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9124575"/>
                  </a:ext>
                </a:extLst>
              </a:tr>
              <a:tr h="553495">
                <a:tc>
                  <a:txBody>
                    <a:bodyPr/>
                    <a:lstStyle/>
                    <a:p>
                      <a:pPr algn="l" fontAlgn="b"/>
                      <a:r>
                        <a:rPr lang="en-US" sz="1600" u="none" strike="noStrike" dirty="0">
                          <a:effectLst/>
                        </a:rPr>
                        <a:t>Expenditures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750,000.00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837,695.08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1,741,005.00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3,328,700.08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728102"/>
                  </a:ext>
                </a:extLst>
              </a:tr>
              <a:tr h="553495">
                <a:tc>
                  <a:txBody>
                    <a:bodyPr/>
                    <a:lstStyle/>
                    <a:p>
                      <a:pPr algn="l" fontAlgn="b"/>
                      <a:r>
                        <a:rPr lang="en-US" sz="1600" u="none" strike="noStrike">
                          <a:effectLst/>
                        </a:rPr>
                        <a:t>Unallowable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50,000.00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154,874.00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385,215.25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590,089.25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1453728"/>
                  </a:ext>
                </a:extLst>
              </a:tr>
              <a:tr h="553495">
                <a:tc>
                  <a:txBody>
                    <a:bodyPr/>
                    <a:lstStyle/>
                    <a:p>
                      <a:pPr algn="l" fontAlgn="b"/>
                      <a:r>
                        <a:rPr lang="en-US" sz="1600" u="none" strike="noStrike" dirty="0">
                          <a:effectLst/>
                        </a:rPr>
                        <a:t>Eligible</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700,000.00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682,821.08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1,355,789.75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2,738,610.83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1703402"/>
                  </a:ext>
                </a:extLst>
              </a:tr>
              <a:tr h="305798">
                <a:tc>
                  <a:txBody>
                    <a:bodyPr/>
                    <a:lstStyle/>
                    <a:p>
                      <a:pPr algn="l" fontAlgn="b"/>
                      <a:r>
                        <a:rPr lang="en-US" sz="1600" u="none" strike="noStrike">
                          <a:effectLst/>
                        </a:rPr>
                        <a:t>IC Rate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3.50%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4.01%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819071"/>
                  </a:ext>
                </a:extLst>
              </a:tr>
              <a:tr h="553495">
                <a:tc>
                  <a:txBody>
                    <a:bodyPr/>
                    <a:lstStyle/>
                    <a:p>
                      <a:pPr algn="l" fontAlgn="b"/>
                      <a:r>
                        <a:rPr lang="en-US" sz="1600" u="none" strike="noStrike" dirty="0">
                          <a:solidFill>
                            <a:srgbClr val="00B050"/>
                          </a:solidFill>
                          <a:effectLst/>
                        </a:rPr>
                        <a:t>Indirect Cost</a:t>
                      </a:r>
                      <a:endParaRPr lang="en-US" sz="1600" b="0" i="0" u="none" strike="noStrike" dirty="0">
                        <a:solidFill>
                          <a:srgbClr val="00B050"/>
                        </a:solidFill>
                        <a:effectLst/>
                        <a:latin typeface="Calibri" panose="020F0502020204030204" pitchFamily="34" charset="0"/>
                      </a:endParaRPr>
                    </a:p>
                  </a:txBody>
                  <a:tcPr marL="9525" marR="9525" marT="9525" marB="0" anchor="b"/>
                </a:tc>
                <a:tc>
                  <a:txBody>
                    <a:bodyPr/>
                    <a:lstStyle/>
                    <a:p>
                      <a:pPr algn="l" fontAlgn="b"/>
                      <a:r>
                        <a:rPr lang="en-US" sz="1600" u="none" strike="noStrike" dirty="0">
                          <a:solidFill>
                            <a:srgbClr val="00B050"/>
                          </a:solidFill>
                          <a:effectLst/>
                        </a:rPr>
                        <a:t>        23,671.50 </a:t>
                      </a:r>
                      <a:endParaRPr lang="en-US" sz="1600" b="0" i="0" u="none" strike="noStrike" dirty="0">
                        <a:solidFill>
                          <a:srgbClr val="00B050"/>
                        </a:solidFill>
                        <a:effectLst/>
                        <a:latin typeface="Calibri" panose="020F0502020204030204" pitchFamily="34" charset="0"/>
                      </a:endParaRPr>
                    </a:p>
                  </a:txBody>
                  <a:tcPr marL="9525" marR="9525" marT="9525" marB="0" anchor="b"/>
                </a:tc>
                <a:tc>
                  <a:txBody>
                    <a:bodyPr/>
                    <a:lstStyle/>
                    <a:p>
                      <a:pPr algn="l" fontAlgn="b"/>
                      <a:r>
                        <a:rPr lang="en-US" sz="1600" u="none" strike="noStrike" dirty="0">
                          <a:solidFill>
                            <a:srgbClr val="00B050"/>
                          </a:solidFill>
                          <a:effectLst/>
                        </a:rPr>
                        <a:t>        20,916.19 </a:t>
                      </a:r>
                      <a:endParaRPr lang="en-US" sz="1600" b="0" i="0" u="none" strike="noStrike" dirty="0">
                        <a:solidFill>
                          <a:srgbClr val="00B050"/>
                        </a:solidFill>
                        <a:effectLst/>
                        <a:latin typeface="Calibri" panose="020F0502020204030204" pitchFamily="34" charset="0"/>
                      </a:endParaRPr>
                    </a:p>
                  </a:txBody>
                  <a:tcPr marL="9525" marR="9525" marT="9525" marB="0" anchor="b"/>
                </a:tc>
                <a:tc>
                  <a:txBody>
                    <a:bodyPr/>
                    <a:lstStyle/>
                    <a:p>
                      <a:pPr algn="l" fontAlgn="b"/>
                      <a:r>
                        <a:rPr lang="en-US" sz="1600" u="none" strike="noStrike" dirty="0">
                          <a:solidFill>
                            <a:srgbClr val="00B050"/>
                          </a:solidFill>
                          <a:effectLst/>
                        </a:rPr>
                        <a:t>        52,271.10 </a:t>
                      </a:r>
                      <a:endParaRPr lang="en-US" sz="1600" b="0" i="0" u="none" strike="noStrike" dirty="0">
                        <a:solidFill>
                          <a:srgbClr val="00B050"/>
                        </a:solidFill>
                        <a:effectLst/>
                        <a:latin typeface="Calibri" panose="020F0502020204030204" pitchFamily="34" charset="0"/>
                      </a:endParaRPr>
                    </a:p>
                  </a:txBody>
                  <a:tcPr marL="9525" marR="9525" marT="9525" marB="0" anchor="b"/>
                </a:tc>
                <a:tc>
                  <a:txBody>
                    <a:bodyPr/>
                    <a:lstStyle/>
                    <a:p>
                      <a:pPr algn="l" fontAlgn="b"/>
                      <a:r>
                        <a:rPr lang="en-US" sz="1600" u="none" strike="noStrike" dirty="0">
                          <a:solidFill>
                            <a:srgbClr val="00B050"/>
                          </a:solidFill>
                          <a:effectLst/>
                        </a:rPr>
                        <a:t>         96,858.79 </a:t>
                      </a:r>
                      <a:endParaRPr lang="en-US" sz="16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9909945"/>
                  </a:ext>
                </a:extLst>
              </a:tr>
            </a:tbl>
          </a:graphicData>
        </a:graphic>
      </p:graphicFrame>
    </p:spTree>
    <p:custDataLst>
      <p:tags r:id="rId1"/>
    </p:custDataLst>
    <p:extLst>
      <p:ext uri="{BB962C8B-B14F-4D97-AF65-F5344CB8AC3E}">
        <p14:creationId xmlns:p14="http://schemas.microsoft.com/office/powerpoint/2010/main" val="412753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9403-F9B9-4026-BC63-523033C39FD7}"/>
              </a:ext>
            </a:extLst>
          </p:cNvPr>
          <p:cNvSpPr>
            <a:spLocks noGrp="1"/>
          </p:cNvSpPr>
          <p:nvPr>
            <p:ph type="title"/>
          </p:nvPr>
        </p:nvSpPr>
        <p:spPr/>
        <p:txBody>
          <a:bodyPr/>
          <a:lstStyle/>
          <a:p>
            <a:r>
              <a:rPr lang="en-US" dirty="0"/>
              <a:t>What are direct costs?</a:t>
            </a:r>
          </a:p>
        </p:txBody>
      </p:sp>
      <p:sp>
        <p:nvSpPr>
          <p:cNvPr id="3" name="Content Placeholder 2">
            <a:extLst>
              <a:ext uri="{FF2B5EF4-FFF2-40B4-BE49-F238E27FC236}">
                <a16:creationId xmlns:a16="http://schemas.microsoft.com/office/drawing/2014/main" id="{DFCB3921-651A-4623-BE41-1008D34B0B28}"/>
              </a:ext>
            </a:extLst>
          </p:cNvPr>
          <p:cNvSpPr>
            <a:spLocks noGrp="1"/>
          </p:cNvSpPr>
          <p:nvPr>
            <p:ph idx="1"/>
          </p:nvPr>
        </p:nvSpPr>
        <p:spPr>
          <a:xfrm>
            <a:off x="677334" y="2160589"/>
            <a:ext cx="7428698" cy="3880773"/>
          </a:xfrm>
        </p:spPr>
        <p:txBody>
          <a:bodyPr>
            <a:normAutofit/>
          </a:bodyPr>
          <a:lstStyle/>
          <a:p>
            <a:pPr marL="0" indent="0">
              <a:buNone/>
            </a:pPr>
            <a:r>
              <a:rPr lang="en-US" sz="2800" dirty="0">
                <a:solidFill>
                  <a:srgbClr val="0070C0"/>
                </a:solidFill>
              </a:rPr>
              <a:t>Direct costs are costs that provide measurable, direct benefits to particular programs.</a:t>
            </a:r>
          </a:p>
        </p:txBody>
      </p:sp>
    </p:spTree>
    <p:custDataLst>
      <p:tags r:id="rId1"/>
    </p:custDataLst>
    <p:extLst>
      <p:ext uri="{BB962C8B-B14F-4D97-AF65-F5344CB8AC3E}">
        <p14:creationId xmlns:p14="http://schemas.microsoft.com/office/powerpoint/2010/main" val="1168345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a:xfrm>
            <a:off x="677333" y="609600"/>
            <a:ext cx="8944461" cy="1320800"/>
          </a:xfrm>
        </p:spPr>
        <p:txBody>
          <a:bodyPr/>
          <a:lstStyle/>
          <a:p>
            <a:r>
              <a:rPr lang="en-US" dirty="0"/>
              <a:t>Journal Entry</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314832"/>
            <a:ext cx="7329844" cy="3726530"/>
          </a:xfrm>
        </p:spPr>
        <p:txBody>
          <a:bodyPr>
            <a:normAutofit/>
          </a:bodyPr>
          <a:lstStyle/>
          <a:p>
            <a:pPr lvl="1"/>
            <a:r>
              <a:rPr lang="en-US" sz="2600" dirty="0">
                <a:solidFill>
                  <a:srgbClr val="0070C0"/>
                </a:solidFill>
              </a:rPr>
              <a:t>Debit – Grant indirect cost expenditure</a:t>
            </a:r>
          </a:p>
          <a:p>
            <a:pPr lvl="1"/>
            <a:r>
              <a:rPr lang="en-US" sz="2600" dirty="0">
                <a:solidFill>
                  <a:srgbClr val="0070C0"/>
                </a:solidFill>
              </a:rPr>
              <a:t>Credit – Grant cash</a:t>
            </a:r>
          </a:p>
          <a:p>
            <a:pPr lvl="1"/>
            <a:r>
              <a:rPr lang="en-US" sz="2600" dirty="0">
                <a:solidFill>
                  <a:srgbClr val="0070C0"/>
                </a:solidFill>
              </a:rPr>
              <a:t>Debit – General operating fund cash</a:t>
            </a:r>
          </a:p>
          <a:p>
            <a:pPr lvl="1"/>
            <a:r>
              <a:rPr lang="en-US" sz="2600" dirty="0">
                <a:solidFill>
                  <a:srgbClr val="0070C0"/>
                </a:solidFill>
              </a:rPr>
              <a:t>Credit – General operating fund indirect 				  cost revenue</a:t>
            </a:r>
          </a:p>
          <a:p>
            <a:endParaRPr lang="en-US" sz="2400" dirty="0">
              <a:solidFill>
                <a:srgbClr val="0070C0"/>
              </a:solidFill>
            </a:endParaRP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1157790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a:t>Questions </a:t>
            </a:r>
          </a:p>
        </p:txBody>
      </p:sp>
      <p:sp>
        <p:nvSpPr>
          <p:cNvPr id="19459" name="Content Placeholder 2"/>
          <p:cNvSpPr>
            <a:spLocks noGrp="1"/>
          </p:cNvSpPr>
          <p:nvPr>
            <p:ph idx="1"/>
          </p:nvPr>
        </p:nvSpPr>
        <p:spPr>
          <a:xfrm>
            <a:off x="1458096" y="3616411"/>
            <a:ext cx="6053046" cy="2588445"/>
          </a:xfrm>
        </p:spPr>
        <p:txBody>
          <a:bodyPr>
            <a:normAutofit fontScale="85000" lnSpcReduction="20000"/>
          </a:bodyPr>
          <a:lstStyle/>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r>
              <a:rPr lang="en-US" altLang="en-US" sz="2800" dirty="0"/>
              <a:t>David Rubenstein</a:t>
            </a:r>
          </a:p>
          <a:p>
            <a:pPr eaLnBrk="1" hangingPunct="1">
              <a:buFont typeface="Wingdings 2" panose="05020102010507070707" pitchFamily="18" charset="2"/>
              <a:buNone/>
            </a:pPr>
            <a:r>
              <a:rPr lang="en-US" altLang="en-US" sz="2800" dirty="0"/>
              <a:t>Director of Finance &amp; Business Operations</a:t>
            </a:r>
          </a:p>
          <a:p>
            <a:pPr eaLnBrk="1" hangingPunct="1">
              <a:buFont typeface="Wingdings 2" panose="05020102010507070707" pitchFamily="18" charset="2"/>
              <a:buNone/>
            </a:pPr>
            <a:r>
              <a:rPr lang="en-US" altLang="en-US" sz="2800" dirty="0"/>
              <a:t>South Panola School District, Mississippi</a:t>
            </a:r>
          </a:p>
          <a:p>
            <a:pPr eaLnBrk="1" hangingPunct="1">
              <a:buFont typeface="Wingdings 2" panose="05020102010507070707" pitchFamily="18" charset="2"/>
              <a:buNone/>
            </a:pPr>
            <a:r>
              <a:rPr lang="en-US" altLang="en-US" sz="2800" dirty="0"/>
              <a:t>drubenstein@spanola.net</a:t>
            </a:r>
          </a:p>
        </p:txBody>
      </p:sp>
      <p:sp>
        <p:nvSpPr>
          <p:cNvPr id="2" name="TextBox 1">
            <a:extLst>
              <a:ext uri="{FF2B5EF4-FFF2-40B4-BE49-F238E27FC236}">
                <a16:creationId xmlns:a16="http://schemas.microsoft.com/office/drawing/2014/main" id="{1B8AB343-AAA4-4567-A366-15895AB927F5}"/>
              </a:ext>
            </a:extLst>
          </p:cNvPr>
          <p:cNvSpPr txBox="1"/>
          <p:nvPr/>
        </p:nvSpPr>
        <p:spPr>
          <a:xfrm>
            <a:off x="1458097" y="1672281"/>
            <a:ext cx="6053045" cy="2292935"/>
          </a:xfrm>
          <a:prstGeom prst="rect">
            <a:avLst/>
          </a:prstGeom>
          <a:noFill/>
        </p:spPr>
        <p:txBody>
          <a:bodyPr wrap="square" rtlCol="0">
            <a:spAutoFit/>
          </a:bodyPr>
          <a:lstStyle/>
          <a:p>
            <a:pPr marL="342900" lvl="0" indent="-342900">
              <a:spcBef>
                <a:spcPts val="1000"/>
              </a:spcBef>
              <a:buClr>
                <a:srgbClr val="5FCBEF"/>
              </a:buClr>
              <a:buSzPct val="80000"/>
            </a:pPr>
            <a:r>
              <a:rPr lang="en-US" altLang="en-US" sz="2400" dirty="0">
                <a:solidFill>
                  <a:prstClr val="black">
                    <a:lumMod val="75000"/>
                    <a:lumOff val="25000"/>
                  </a:prstClr>
                </a:solidFill>
              </a:rPr>
              <a:t>Bill Bowen</a:t>
            </a:r>
          </a:p>
          <a:p>
            <a:pPr marL="342900" lvl="0" indent="-342900">
              <a:spcBef>
                <a:spcPts val="1000"/>
              </a:spcBef>
              <a:buClr>
                <a:srgbClr val="5FCBEF"/>
              </a:buClr>
              <a:buSzPct val="80000"/>
            </a:pPr>
            <a:r>
              <a:rPr lang="en-US" altLang="en-US" sz="2400" dirty="0">
                <a:solidFill>
                  <a:prstClr val="black">
                    <a:lumMod val="75000"/>
                    <a:lumOff val="25000"/>
                  </a:prstClr>
                </a:solidFill>
              </a:rPr>
              <a:t>Chief Financial Officer</a:t>
            </a:r>
          </a:p>
          <a:p>
            <a:pPr marL="342900" lvl="0" indent="-342900">
              <a:spcBef>
                <a:spcPts val="1000"/>
              </a:spcBef>
              <a:buClr>
                <a:srgbClr val="5FCBEF"/>
              </a:buClr>
              <a:buSzPct val="80000"/>
            </a:pPr>
            <a:r>
              <a:rPr lang="en-US" altLang="en-US" sz="2400" dirty="0">
                <a:solidFill>
                  <a:prstClr val="black">
                    <a:lumMod val="75000"/>
                    <a:lumOff val="25000"/>
                  </a:prstClr>
                </a:solidFill>
              </a:rPr>
              <a:t>York County School Division</a:t>
            </a:r>
          </a:p>
          <a:p>
            <a:pPr marL="342900" lvl="0" indent="-342900">
              <a:spcBef>
                <a:spcPts val="1000"/>
              </a:spcBef>
              <a:buClr>
                <a:srgbClr val="5FCBEF"/>
              </a:buClr>
              <a:buSzPct val="80000"/>
            </a:pPr>
            <a:r>
              <a:rPr lang="en-US" altLang="en-US" sz="2400" dirty="0">
                <a:solidFill>
                  <a:prstClr val="black">
                    <a:lumMod val="75000"/>
                    <a:lumOff val="25000"/>
                  </a:prstClr>
                </a:solidFill>
              </a:rPr>
              <a:t>wbowen@ycsd.york.va.us</a:t>
            </a:r>
          </a:p>
          <a:p>
            <a:endParaRPr lang="en-US" dirty="0"/>
          </a:p>
        </p:txBody>
      </p:sp>
    </p:spTree>
    <p:custDataLst>
      <p:tags r:id="rId1"/>
    </p:custDataLst>
    <p:extLst>
      <p:ext uri="{BB962C8B-B14F-4D97-AF65-F5344CB8AC3E}">
        <p14:creationId xmlns:p14="http://schemas.microsoft.com/office/powerpoint/2010/main" val="125919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334B-9561-4408-B05B-79CEEC445B7F}"/>
              </a:ext>
            </a:extLst>
          </p:cNvPr>
          <p:cNvSpPr>
            <a:spLocks noGrp="1"/>
          </p:cNvSpPr>
          <p:nvPr>
            <p:ph type="title"/>
          </p:nvPr>
        </p:nvSpPr>
        <p:spPr/>
        <p:txBody>
          <a:bodyPr/>
          <a:lstStyle/>
          <a:p>
            <a:r>
              <a:rPr lang="en-US" dirty="0"/>
              <a:t>What is an indirect cost rate?</a:t>
            </a:r>
          </a:p>
        </p:txBody>
      </p:sp>
      <p:sp>
        <p:nvSpPr>
          <p:cNvPr id="3" name="Content Placeholder 2">
            <a:extLst>
              <a:ext uri="{FF2B5EF4-FFF2-40B4-BE49-F238E27FC236}">
                <a16:creationId xmlns:a16="http://schemas.microsoft.com/office/drawing/2014/main" id="{1DCF1C2D-62CB-4050-85A7-E084A6729C0F}"/>
              </a:ext>
            </a:extLst>
          </p:cNvPr>
          <p:cNvSpPr>
            <a:spLocks noGrp="1"/>
          </p:cNvSpPr>
          <p:nvPr>
            <p:ph idx="1"/>
          </p:nvPr>
        </p:nvSpPr>
        <p:spPr>
          <a:xfrm>
            <a:off x="677334" y="2160589"/>
            <a:ext cx="7964158" cy="3880773"/>
          </a:xfrm>
        </p:spPr>
        <p:txBody>
          <a:bodyPr>
            <a:normAutofit/>
          </a:bodyPr>
          <a:lstStyle/>
          <a:p>
            <a:pPr marL="0" indent="0">
              <a:buNone/>
            </a:pPr>
            <a:r>
              <a:rPr lang="en-US" sz="2800" dirty="0">
                <a:solidFill>
                  <a:srgbClr val="0070C0"/>
                </a:solidFill>
              </a:rPr>
              <a:t>Indirect cost rate is the percentage of an LEAs indirect costs to its direct costs and is a standardized method of charging individual federal programs for their share of indirect costs.</a:t>
            </a:r>
          </a:p>
        </p:txBody>
      </p:sp>
    </p:spTree>
    <p:custDataLst>
      <p:tags r:id="rId1"/>
    </p:custDataLst>
    <p:extLst>
      <p:ext uri="{BB962C8B-B14F-4D97-AF65-F5344CB8AC3E}">
        <p14:creationId xmlns:p14="http://schemas.microsoft.com/office/powerpoint/2010/main" val="424389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059C-2A65-4960-B749-A3A9EED69E07}"/>
              </a:ext>
            </a:extLst>
          </p:cNvPr>
          <p:cNvSpPr>
            <a:spLocks noGrp="1"/>
          </p:cNvSpPr>
          <p:nvPr>
            <p:ph type="title"/>
          </p:nvPr>
        </p:nvSpPr>
        <p:spPr/>
        <p:txBody>
          <a:bodyPr/>
          <a:lstStyle/>
          <a:p>
            <a:r>
              <a:rPr lang="en-US" dirty="0"/>
              <a:t>Indirect cost</a:t>
            </a:r>
          </a:p>
        </p:txBody>
      </p:sp>
      <p:pic>
        <p:nvPicPr>
          <p:cNvPr id="4" name="Picture 4" descr="4,000+ Best Money Photos · 100% Free Download · Pexels Stock ...">
            <a:extLst>
              <a:ext uri="{FF2B5EF4-FFF2-40B4-BE49-F238E27FC236}">
                <a16:creationId xmlns:a16="http://schemas.microsoft.com/office/drawing/2014/main" id="{2B7DCD7D-36CF-40BF-8479-8F3D8846CAD7}"/>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9082" y="2029255"/>
            <a:ext cx="5822155" cy="38814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0641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5F7-9F21-40EE-B9B4-44FBCC31C909}"/>
              </a:ext>
            </a:extLst>
          </p:cNvPr>
          <p:cNvSpPr>
            <a:spLocks noGrp="1"/>
          </p:cNvSpPr>
          <p:nvPr>
            <p:ph type="title"/>
          </p:nvPr>
        </p:nvSpPr>
        <p:spPr/>
        <p:txBody>
          <a:bodyPr/>
          <a:lstStyle/>
          <a:p>
            <a:r>
              <a:rPr lang="en-US" dirty="0"/>
              <a:t>Types of indirect cost rates?</a:t>
            </a:r>
          </a:p>
        </p:txBody>
      </p:sp>
      <p:sp>
        <p:nvSpPr>
          <p:cNvPr id="3" name="Content Placeholder 2">
            <a:extLst>
              <a:ext uri="{FF2B5EF4-FFF2-40B4-BE49-F238E27FC236}">
                <a16:creationId xmlns:a16="http://schemas.microsoft.com/office/drawing/2014/main" id="{852EA494-9688-43A1-840D-85FCE07FE42D}"/>
              </a:ext>
            </a:extLst>
          </p:cNvPr>
          <p:cNvSpPr>
            <a:spLocks noGrp="1"/>
          </p:cNvSpPr>
          <p:nvPr>
            <p:ph idx="1"/>
          </p:nvPr>
        </p:nvSpPr>
        <p:spPr>
          <a:xfrm>
            <a:off x="677334" y="2223296"/>
            <a:ext cx="8596668" cy="2767012"/>
          </a:xfrm>
        </p:spPr>
        <p:txBody>
          <a:bodyPr>
            <a:normAutofit/>
          </a:bodyPr>
          <a:lstStyle/>
          <a:p>
            <a:r>
              <a:rPr lang="en-US" sz="2800" dirty="0">
                <a:solidFill>
                  <a:srgbClr val="0070C0"/>
                </a:solidFill>
              </a:rPr>
              <a:t>Restricted Rate</a:t>
            </a:r>
          </a:p>
          <a:p>
            <a:endParaRPr lang="en-US" sz="2800" dirty="0">
              <a:solidFill>
                <a:srgbClr val="0070C0"/>
              </a:solidFill>
            </a:endParaRPr>
          </a:p>
          <a:p>
            <a:r>
              <a:rPr lang="en-US" sz="2800" dirty="0">
                <a:solidFill>
                  <a:srgbClr val="0070C0"/>
                </a:solidFill>
              </a:rPr>
              <a:t>Unrestricted Rate</a:t>
            </a:r>
          </a:p>
        </p:txBody>
      </p:sp>
    </p:spTree>
    <p:custDataLst>
      <p:tags r:id="rId1"/>
    </p:custDataLst>
    <p:extLst>
      <p:ext uri="{BB962C8B-B14F-4D97-AF65-F5344CB8AC3E}">
        <p14:creationId xmlns:p14="http://schemas.microsoft.com/office/powerpoint/2010/main" val="74985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BD53-2E88-46E8-AD6B-92CF300B9555}"/>
              </a:ext>
            </a:extLst>
          </p:cNvPr>
          <p:cNvSpPr>
            <a:spLocks noGrp="1"/>
          </p:cNvSpPr>
          <p:nvPr>
            <p:ph type="title"/>
          </p:nvPr>
        </p:nvSpPr>
        <p:spPr/>
        <p:txBody>
          <a:bodyPr/>
          <a:lstStyle/>
          <a:p>
            <a:r>
              <a:rPr lang="en-US" dirty="0"/>
              <a:t>Restricted and Unrestricted Rates in VA</a:t>
            </a:r>
          </a:p>
        </p:txBody>
      </p:sp>
      <p:pic>
        <p:nvPicPr>
          <p:cNvPr id="5" name="Content Placeholder 4">
            <a:extLst>
              <a:ext uri="{FF2B5EF4-FFF2-40B4-BE49-F238E27FC236}">
                <a16:creationId xmlns:a16="http://schemas.microsoft.com/office/drawing/2014/main" id="{7A4FF1C7-A1E0-4877-976D-2F24ACA73E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0558" y="1322331"/>
            <a:ext cx="8353441" cy="4719695"/>
          </a:xfrm>
        </p:spPr>
      </p:pic>
      <p:sp>
        <p:nvSpPr>
          <p:cNvPr id="3" name="TextBox 2">
            <a:extLst>
              <a:ext uri="{FF2B5EF4-FFF2-40B4-BE49-F238E27FC236}">
                <a16:creationId xmlns:a16="http://schemas.microsoft.com/office/drawing/2014/main" id="{C425E0FA-050D-4ADA-8B33-F9CDC07992BB}"/>
              </a:ext>
            </a:extLst>
          </p:cNvPr>
          <p:cNvSpPr txBox="1"/>
          <p:nvPr/>
        </p:nvSpPr>
        <p:spPr>
          <a:xfrm>
            <a:off x="790558" y="6207853"/>
            <a:ext cx="8101772" cy="307777"/>
          </a:xfrm>
          <a:prstGeom prst="rect">
            <a:avLst/>
          </a:prstGeom>
          <a:noFill/>
        </p:spPr>
        <p:txBody>
          <a:bodyPr wrap="square" rtlCol="0">
            <a:spAutoFit/>
          </a:bodyPr>
          <a:lstStyle/>
          <a:p>
            <a:r>
              <a:rPr lang="en-US" sz="1400" dirty="0">
                <a:solidFill>
                  <a:schemeClr val="accent2">
                    <a:lumMod val="75000"/>
                  </a:schemeClr>
                </a:solidFill>
                <a:hlinkClick r:id="rId4">
                  <a:extLst>
                    <a:ext uri="{A12FA001-AC4F-418D-AE19-62706E023703}">
                      <ahyp:hlinkClr xmlns:ahyp="http://schemas.microsoft.com/office/drawing/2018/hyperlinkcolor" val="tx"/>
                    </a:ext>
                  </a:extLst>
                </a:hlinkClick>
              </a:rPr>
              <a:t>https://www.doe.virginia.gov/data-policy-funding/school-finance/budget-grants-management</a:t>
            </a:r>
            <a:endParaRPr lang="en-US" sz="1400" dirty="0">
              <a:solidFill>
                <a:schemeClr val="accent2">
                  <a:lumMod val="75000"/>
                </a:schemeClr>
              </a:solidFill>
            </a:endParaRPr>
          </a:p>
        </p:txBody>
      </p:sp>
    </p:spTree>
    <p:custDataLst>
      <p:tags r:id="rId1"/>
    </p:custDataLst>
    <p:extLst>
      <p:ext uri="{BB962C8B-B14F-4D97-AF65-F5344CB8AC3E}">
        <p14:creationId xmlns:p14="http://schemas.microsoft.com/office/powerpoint/2010/main" val="335721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p:txBody>
          <a:bodyPr/>
          <a:lstStyle/>
          <a:p>
            <a:r>
              <a:rPr lang="en-US" dirty="0"/>
              <a:t>Restricted indirect cost rate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pPr marL="0" indent="0">
              <a:buNone/>
            </a:pPr>
            <a:r>
              <a:rPr lang="en-US" sz="2800" dirty="0">
                <a:solidFill>
                  <a:srgbClr val="0070C0"/>
                </a:solidFill>
              </a:rPr>
              <a:t>Restricted rates apply to grants that are made under federal programs with “supplement but not supplant” requirements.  Federal funds are for support in addition to state and local funding.  Such amounts are intended to supplement, but not replace, local funds.</a:t>
            </a:r>
          </a:p>
          <a:p>
            <a:pPr marL="0" indent="0">
              <a:buNone/>
            </a:pPr>
            <a:endParaRPr lang="en-US" sz="2800" dirty="0">
              <a:solidFill>
                <a:srgbClr val="0070C0"/>
              </a:solidFill>
            </a:endParaRPr>
          </a:p>
          <a:p>
            <a:pPr marL="0" indent="0">
              <a:buNone/>
            </a:pPr>
            <a:r>
              <a:rPr lang="en-US" sz="2400" dirty="0">
                <a:solidFill>
                  <a:srgbClr val="00B050"/>
                </a:solidFill>
                <a:hlinkClick r:id="rId3"/>
              </a:rPr>
              <a:t>34 CFR 76.563</a:t>
            </a:r>
            <a:endParaRPr lang="en-US" sz="2400" dirty="0">
              <a:solidFill>
                <a:srgbClr val="00B050"/>
              </a:solidFill>
            </a:endParaRPr>
          </a:p>
        </p:txBody>
      </p:sp>
    </p:spTree>
    <p:custDataLst>
      <p:tags r:id="rId1"/>
    </p:custDataLst>
    <p:extLst>
      <p:ext uri="{BB962C8B-B14F-4D97-AF65-F5344CB8AC3E}">
        <p14:creationId xmlns:p14="http://schemas.microsoft.com/office/powerpoint/2010/main" val="277962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85B-202E-484D-AC8E-14A845AA9478}"/>
              </a:ext>
            </a:extLst>
          </p:cNvPr>
          <p:cNvSpPr>
            <a:spLocks noGrp="1"/>
          </p:cNvSpPr>
          <p:nvPr>
            <p:ph type="title"/>
          </p:nvPr>
        </p:nvSpPr>
        <p:spPr/>
        <p:txBody>
          <a:bodyPr/>
          <a:lstStyle/>
          <a:p>
            <a:r>
              <a:rPr lang="en-US" dirty="0"/>
              <a:t>Grants with restricted indirect cost rate</a:t>
            </a:r>
          </a:p>
        </p:txBody>
      </p:sp>
      <p:sp>
        <p:nvSpPr>
          <p:cNvPr id="3" name="Content Placeholder 2">
            <a:extLst>
              <a:ext uri="{FF2B5EF4-FFF2-40B4-BE49-F238E27FC236}">
                <a16:creationId xmlns:a16="http://schemas.microsoft.com/office/drawing/2014/main" id="{58F87E53-21B6-45D1-93C5-4F5C32CF1D84}"/>
              </a:ext>
            </a:extLst>
          </p:cNvPr>
          <p:cNvSpPr>
            <a:spLocks noGrp="1"/>
          </p:cNvSpPr>
          <p:nvPr>
            <p:ph idx="1"/>
          </p:nvPr>
        </p:nvSpPr>
        <p:spPr>
          <a:xfrm>
            <a:off x="677334" y="2160589"/>
            <a:ext cx="7865304" cy="3880773"/>
          </a:xfrm>
        </p:spPr>
        <p:txBody>
          <a:bodyPr>
            <a:normAutofit/>
          </a:bodyPr>
          <a:lstStyle/>
          <a:p>
            <a:r>
              <a:rPr lang="en-US" sz="2400" dirty="0">
                <a:solidFill>
                  <a:srgbClr val="0070C0"/>
                </a:solidFill>
              </a:rPr>
              <a:t>Title I</a:t>
            </a:r>
          </a:p>
          <a:p>
            <a:r>
              <a:rPr lang="en-US" sz="2400" dirty="0">
                <a:solidFill>
                  <a:srgbClr val="0070C0"/>
                </a:solidFill>
              </a:rPr>
              <a:t>Title II</a:t>
            </a:r>
          </a:p>
          <a:p>
            <a:r>
              <a:rPr lang="en-US" sz="2400" dirty="0">
                <a:solidFill>
                  <a:srgbClr val="0070C0"/>
                </a:solidFill>
              </a:rPr>
              <a:t>Title IV</a:t>
            </a:r>
          </a:p>
          <a:p>
            <a:r>
              <a:rPr lang="en-US" sz="2400" dirty="0">
                <a:solidFill>
                  <a:srgbClr val="0070C0"/>
                </a:solidFill>
              </a:rPr>
              <a:t>Title V</a:t>
            </a:r>
          </a:p>
          <a:p>
            <a:r>
              <a:rPr lang="en-US" sz="2400" dirty="0">
                <a:solidFill>
                  <a:srgbClr val="0070C0"/>
                </a:solidFill>
              </a:rPr>
              <a:t>IDEA</a:t>
            </a:r>
          </a:p>
          <a:p>
            <a:r>
              <a:rPr lang="en-US" sz="2400" dirty="0">
                <a:solidFill>
                  <a:srgbClr val="0070C0"/>
                </a:solidFill>
              </a:rPr>
              <a:t>IDEA, Preschool</a:t>
            </a:r>
          </a:p>
          <a:p>
            <a:endParaRPr lang="en-US" sz="2400" dirty="0">
              <a:solidFill>
                <a:srgbClr val="00B050"/>
              </a:solidFill>
            </a:endParaRPr>
          </a:p>
        </p:txBody>
      </p:sp>
    </p:spTree>
    <p:custDataLst>
      <p:tags r:id="rId1"/>
    </p:custDataLst>
    <p:extLst>
      <p:ext uri="{BB962C8B-B14F-4D97-AF65-F5344CB8AC3E}">
        <p14:creationId xmlns:p14="http://schemas.microsoft.com/office/powerpoint/2010/main" val="15052855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1010</TotalTime>
  <Words>929</Words>
  <Application>Microsoft Office PowerPoint</Application>
  <PresentationFormat>Widescreen</PresentationFormat>
  <Paragraphs>169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Trebuchet MS</vt:lpstr>
      <vt:lpstr>Wingdings 2</vt:lpstr>
      <vt:lpstr>Wingdings 3</vt:lpstr>
      <vt:lpstr>Facet</vt:lpstr>
      <vt:lpstr>Indirect Costs and How to Use Them</vt:lpstr>
      <vt:lpstr>What are indirect costs?</vt:lpstr>
      <vt:lpstr>What are direct costs?</vt:lpstr>
      <vt:lpstr>What is an indirect cost rate?</vt:lpstr>
      <vt:lpstr>Indirect cost</vt:lpstr>
      <vt:lpstr>Types of indirect cost rates?</vt:lpstr>
      <vt:lpstr>Restricted and Unrestricted Rates in VA</vt:lpstr>
      <vt:lpstr>Restricted indirect cost rate</vt:lpstr>
      <vt:lpstr>Grants with restricted indirect cost rate</vt:lpstr>
      <vt:lpstr>Unrestricted indirect cost rate</vt:lpstr>
      <vt:lpstr>Grants with unrestricted indirect cost rate</vt:lpstr>
      <vt:lpstr>Differences between restricted and unrestricted indirect cost rate</vt:lpstr>
      <vt:lpstr>How to determine your indirect cost rates?</vt:lpstr>
      <vt:lpstr>Excluded costs</vt:lpstr>
      <vt:lpstr>Unallowed Costs</vt:lpstr>
      <vt:lpstr>Indirect Costs</vt:lpstr>
      <vt:lpstr>Direct Costs</vt:lpstr>
      <vt:lpstr>Virginia School Divisions  Indirect Cost Rates for FY 2024</vt:lpstr>
      <vt:lpstr>Applying the Indirect Cost Rates</vt:lpstr>
      <vt:lpstr>Restricted Indirect Cost Rate</vt:lpstr>
      <vt:lpstr>Restricted Indirect Cost Rate</vt:lpstr>
      <vt:lpstr>Restricted Indirect Cost Rate (continue)</vt:lpstr>
      <vt:lpstr>Restricted Indirect Cost Rate (continue)</vt:lpstr>
      <vt:lpstr>Unallowable Expense</vt:lpstr>
      <vt:lpstr>Unrestricted Indirect Cost Rate</vt:lpstr>
      <vt:lpstr>Unrestricted Indirect Cost Rate</vt:lpstr>
      <vt:lpstr>Unrestricted Indirect Cost Rate (continue)</vt:lpstr>
      <vt:lpstr>What rate to use for a Grant?</vt:lpstr>
      <vt:lpstr>Multiple Year Grant Restricted Indirect Cost Rate</vt:lpstr>
      <vt:lpstr>Journal Entry</vt:lpstr>
      <vt:lpstr>Questions </vt:lpstr>
    </vt:vector>
  </TitlesOfParts>
  <Company>South Panola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FLSA – Calculating Blended Rates, Who’s Exempt and Who’s Not, Time/Record Keeping</dc:title>
  <dc:creator>David Rubenstein</dc:creator>
  <cp:lastModifiedBy>David Rubenstein</cp:lastModifiedBy>
  <cp:revision>70</cp:revision>
  <cp:lastPrinted>2023-05-11T20:43:21Z</cp:lastPrinted>
  <dcterms:created xsi:type="dcterms:W3CDTF">2021-05-07T19:02:51Z</dcterms:created>
  <dcterms:modified xsi:type="dcterms:W3CDTF">2023-05-16T01:48:43Z</dcterms:modified>
</cp:coreProperties>
</file>