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1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661" r:id="rId2"/>
    <p:sldMasterId id="2147483659" r:id="rId3"/>
    <p:sldMasterId id="2147483665" r:id="rId4"/>
    <p:sldMasterId id="2147483663" r:id="rId5"/>
    <p:sldMasterId id="2147483667" r:id="rId6"/>
    <p:sldMasterId id="2147483722" r:id="rId7"/>
    <p:sldMasterId id="2147483669" r:id="rId8"/>
    <p:sldMasterId id="2147483764" r:id="rId9"/>
    <p:sldMasterId id="2147483672" r:id="rId10"/>
    <p:sldMasterId id="2147483770" r:id="rId11"/>
    <p:sldMasterId id="2147483745" r:id="rId12"/>
    <p:sldMasterId id="2147483751" r:id="rId13"/>
    <p:sldMasterId id="2147483757" r:id="rId14"/>
  </p:sldMasterIdLst>
  <p:notesMasterIdLst>
    <p:notesMasterId r:id="rId39"/>
  </p:notesMasterIdLst>
  <p:sldIdLst>
    <p:sldId id="257" r:id="rId15"/>
    <p:sldId id="258" r:id="rId16"/>
    <p:sldId id="259" r:id="rId17"/>
    <p:sldId id="260" r:id="rId18"/>
    <p:sldId id="261" r:id="rId19"/>
    <p:sldId id="262" r:id="rId20"/>
    <p:sldId id="263" r:id="rId21"/>
    <p:sldId id="287" r:id="rId22"/>
    <p:sldId id="265" r:id="rId23"/>
    <p:sldId id="266" r:id="rId24"/>
    <p:sldId id="267" r:id="rId25"/>
    <p:sldId id="268" r:id="rId26"/>
    <p:sldId id="269" r:id="rId27"/>
    <p:sldId id="289" r:id="rId28"/>
    <p:sldId id="288" r:id="rId29"/>
    <p:sldId id="274" r:id="rId30"/>
    <p:sldId id="275" r:id="rId31"/>
    <p:sldId id="277" r:id="rId32"/>
    <p:sldId id="292" r:id="rId33"/>
    <p:sldId id="278" r:id="rId34"/>
    <p:sldId id="280" r:id="rId35"/>
    <p:sldId id="283" r:id="rId36"/>
    <p:sldId id="282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3D4"/>
    <a:srgbClr val="F0F0F0"/>
    <a:srgbClr val="016E2D"/>
    <a:srgbClr val="2AA25E"/>
    <a:srgbClr val="6D6E70"/>
    <a:srgbClr val="65C2A5"/>
    <a:srgbClr val="FEFEBF"/>
    <a:srgbClr val="FED27F"/>
    <a:srgbClr val="5A705C"/>
    <a:srgbClr val="7FC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126742-C6F8-4631-B22B-4B988E649553}" v="294" dt="2023-12-13T14:33:30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88"/>
      </p:cViewPr>
      <p:guideLst>
        <p:guide orient="horz" pos="2160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slideMasters/slideMaster13.xml" Id="rId13" /><Relationship Type="http://schemas.openxmlformats.org/officeDocument/2006/relationships/slide" Target="slides/slide4.xml" Id="rId18" /><Relationship Type="http://schemas.openxmlformats.org/officeDocument/2006/relationships/slide" Target="slides/slide12.xml" Id="rId26" /><Relationship Type="http://schemas.openxmlformats.org/officeDocument/2006/relationships/notesMaster" Target="notesMasters/notesMaster1.xml" Id="rId39" /><Relationship Type="http://schemas.openxmlformats.org/officeDocument/2006/relationships/slide" Target="slides/slide7.xml" Id="rId21" /><Relationship Type="http://schemas.openxmlformats.org/officeDocument/2006/relationships/slide" Target="slides/slide20.xml" Id="rId34" /><Relationship Type="http://schemas.openxmlformats.org/officeDocument/2006/relationships/theme" Target="theme/theme1.xml" Id="rId42" /><Relationship Type="http://schemas.microsoft.com/office/2015/10/relationships/revisionInfo" Target="revisionInfo.xml" Id="rId50" /><Relationship Type="http://schemas.openxmlformats.org/officeDocument/2006/relationships/slideMaster" Target="slideMasters/slideMaster7.xml" Id="rId7" /><Relationship Type="http://schemas.openxmlformats.org/officeDocument/2006/relationships/slideMaster" Target="slideMasters/slideMaster2.xml" Id="rId2" /><Relationship Type="http://schemas.openxmlformats.org/officeDocument/2006/relationships/slide" Target="slides/slide2.xml" Id="rId16" /><Relationship Type="http://schemas.openxmlformats.org/officeDocument/2006/relationships/slide" Target="slides/slide15.xml" Id="rId29" /><Relationship Type="http://schemas.openxmlformats.org/officeDocument/2006/relationships/slideMaster" Target="slideMasters/slideMaster1.xml" Id="rId1" /><Relationship Type="http://schemas.openxmlformats.org/officeDocument/2006/relationships/slideMaster" Target="slideMasters/slideMaster6.xml" Id="rId6" /><Relationship Type="http://schemas.openxmlformats.org/officeDocument/2006/relationships/slideMaster" Target="slideMasters/slideMaster11.xml" Id="rId11" /><Relationship Type="http://schemas.openxmlformats.org/officeDocument/2006/relationships/slide" Target="slides/slide10.xml" Id="rId24" /><Relationship Type="http://schemas.openxmlformats.org/officeDocument/2006/relationships/slide" Target="slides/slide18.xml" Id="rId32" /><Relationship Type="http://schemas.openxmlformats.org/officeDocument/2006/relationships/slide" Target="slides/slide23.xml" Id="rId37" /><Relationship Type="http://schemas.openxmlformats.org/officeDocument/2006/relationships/presProps" Target="presProps.xml" Id="rId40" /><Relationship Type="http://schemas.openxmlformats.org/officeDocument/2006/relationships/slideMaster" Target="slideMasters/slideMaster5.xml" Id="rId5" /><Relationship Type="http://schemas.openxmlformats.org/officeDocument/2006/relationships/slide" Target="slides/slide1.xml" Id="rId15" /><Relationship Type="http://schemas.openxmlformats.org/officeDocument/2006/relationships/slide" Target="slides/slide9.xml" Id="rId23" /><Relationship Type="http://schemas.openxmlformats.org/officeDocument/2006/relationships/slide" Target="slides/slide14.xml" Id="rId28" /><Relationship Type="http://schemas.openxmlformats.org/officeDocument/2006/relationships/slide" Target="slides/slide22.xml" Id="rId36" /><Relationship Type="http://schemas.openxmlformats.org/officeDocument/2006/relationships/slideMaster" Target="slideMasters/slideMaster10.xml" Id="rId10" /><Relationship Type="http://schemas.openxmlformats.org/officeDocument/2006/relationships/slide" Target="slides/slide5.xml" Id="rId19" /><Relationship Type="http://schemas.openxmlformats.org/officeDocument/2006/relationships/slide" Target="slides/slide17.xml" Id="rId31" /><Relationship Type="http://schemas.openxmlformats.org/officeDocument/2006/relationships/slideMaster" Target="slideMasters/slideMaster4.xml" Id="rId4" /><Relationship Type="http://schemas.openxmlformats.org/officeDocument/2006/relationships/slideMaster" Target="slideMasters/slideMaster9.xml" Id="rId9" /><Relationship Type="http://schemas.openxmlformats.org/officeDocument/2006/relationships/slideMaster" Target="slideMasters/slideMaster14.xml" Id="rId14" /><Relationship Type="http://schemas.openxmlformats.org/officeDocument/2006/relationships/slide" Target="slides/slide8.xml" Id="rId22" /><Relationship Type="http://schemas.openxmlformats.org/officeDocument/2006/relationships/slide" Target="slides/slide13.xml" Id="rId27" /><Relationship Type="http://schemas.openxmlformats.org/officeDocument/2006/relationships/slide" Target="slides/slide16.xml" Id="rId30" /><Relationship Type="http://schemas.openxmlformats.org/officeDocument/2006/relationships/slide" Target="slides/slide21.xml" Id="rId35" /><Relationship Type="http://schemas.openxmlformats.org/officeDocument/2006/relationships/tableStyles" Target="tableStyles.xml" Id="rId43" /><Relationship Type="http://schemas.openxmlformats.org/officeDocument/2006/relationships/slideMaster" Target="slideMasters/slideMaster8.xml" Id="rId8" /><Relationship Type="http://schemas.openxmlformats.org/officeDocument/2006/relationships/slideMaster" Target="slideMasters/slideMaster3.xml" Id="rId3" /><Relationship Type="http://schemas.openxmlformats.org/officeDocument/2006/relationships/slideMaster" Target="slideMasters/slideMaster12.xml" Id="rId12" /><Relationship Type="http://schemas.openxmlformats.org/officeDocument/2006/relationships/slide" Target="slides/slide3.xml" Id="rId17" /><Relationship Type="http://schemas.openxmlformats.org/officeDocument/2006/relationships/slide" Target="slides/slide11.xml" Id="rId25" /><Relationship Type="http://schemas.openxmlformats.org/officeDocument/2006/relationships/slide" Target="slides/slide19.xml" Id="rId33" /><Relationship Type="http://schemas.openxmlformats.org/officeDocument/2006/relationships/slide" Target="slides/slide24.xml" Id="rId38" /><Relationship Type="http://schemas.openxmlformats.org/officeDocument/2006/relationships/slide" Target="slides/slide6.xml" Id="rId20" /><Relationship Type="http://schemas.openxmlformats.org/officeDocument/2006/relationships/viewProps" Target="viewProps.xml" Id="rId41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jm6u\Desktop\For%20Amy\Slide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https://myuva-my.sharepoint.com/personal/ajm6u_virginia_edu/Documents/Desktop/2023-12_PrinceWilliamCounty_Lombard/Slide%2012%20change%20in%20enrollment%20by%20school%20type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jm6u\Desktop\For%20Amy\Slide%2019,%20Change%20in%20Educational%20Attainment%20in%20Virgini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jm6u\Desktop\For%20Amy\Slide%2017%20Mother's%20Ag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https://myuva-my.sharepoint.com/personal/ajm6u_virginia_edu/Documents/Desktop/2023-12_PrinceWilliamCounty_Lombard/Slide%2018,%20Change%20in%20births%20by%20region%20in%20Virginia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topaz.storage.virginia.edu\drg_share\Data-Requests\Hamilton\Virginia%20Superintendents%20Association\Region%20Projection%20Chart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paz.storage.virginia.edu\drg_share\Data-Requests\Hamilton\Virginia%20Superintendents%20Association\Tier%20Level%20Projecti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jm6u\Desktop\For%20Amy\Slide%203%202005%20to%202019%20%20school%20level%20chang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jm6u\Desktop\For%20Amy\Slide%204%202005%20to%202030%20%20school%20level%20chang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jm6u\Desktop\For%20Amy\Slide%205%202019%20Virginia%20Projection%2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myuva-my.sharepoint.com/personal/ajm6u_virginia_edu/Documents/Desktop/2023-12_PrinceWilliamCounty_Lombard/Slide%207,%20Virginia%20Birth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myuva-my.sharepoint.com/personal/ajm6u_virginia_edu/Documents/Desktop/2023-12_PrinceWilliamCounty_Lombard/Slide%207,%20Kindergarten_birt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myuva-my.sharepoint.com/personal/ajm6u_virginia_edu/Documents/Desktop/2023-12_PrinceWilliamCounty_Lombard/Slide%208,%20Virginia%20Net%20Domestic%20Migr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myuva-my.sharepoint.com/personal/ajm6u_virginia_edu/Documents/Desktop/2023-12_PrinceWilliamCounty_Lombard/Slide%209,%20Public%20School%20Enrollment%20Projection%20for%20Virginia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myuva-my.sharepoint.com/personal/ajm6u_virginia_edu/Documents/Desktop/2023-12_PrinceWilliamCounty_Lombard/Slide%2011%20missing%20students%20by%20grad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Sheet1!$D$6</c:f>
              <c:strCache>
                <c:ptCount val="1"/>
                <c:pt idx="0">
                  <c:v>Virginia Public School K-12 Enrollment</c:v>
                </c:pt>
              </c:strCache>
            </c:strRef>
          </c:tx>
          <c:spPr>
            <a:ln w="38100" cap="rnd">
              <a:solidFill>
                <a:srgbClr val="232D4B"/>
              </a:solidFill>
              <a:round/>
            </a:ln>
            <a:effectLst/>
          </c:spPr>
          <c:marker>
            <c:symbol val="none"/>
          </c:marker>
          <c:cat>
            <c:numRef>
              <c:f>Sheet1!$C$7:$C$21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Sheet1!$D$7:$D$21</c:f>
              <c:numCache>
                <c:formatCode>_(* #,##0_);_(* \(#,##0\);_(* "-"??_);_(@_)</c:formatCode>
                <c:ptCount val="15"/>
                <c:pt idx="0">
                  <c:v>1194168</c:v>
                </c:pt>
                <c:pt idx="1">
                  <c:v>1200407</c:v>
                </c:pt>
                <c:pt idx="2">
                  <c:v>1202350</c:v>
                </c:pt>
                <c:pt idx="3">
                  <c:v>1205167</c:v>
                </c:pt>
                <c:pt idx="4">
                  <c:v>1214176</c:v>
                </c:pt>
                <c:pt idx="5">
                  <c:v>1220118</c:v>
                </c:pt>
                <c:pt idx="6">
                  <c:v>1225620</c:v>
                </c:pt>
                <c:pt idx="7">
                  <c:v>1232103</c:v>
                </c:pt>
                <c:pt idx="8">
                  <c:v>1240109</c:v>
                </c:pt>
                <c:pt idx="9">
                  <c:v>1246989</c:v>
                </c:pt>
                <c:pt idx="10">
                  <c:v>1250093</c:v>
                </c:pt>
                <c:pt idx="11">
                  <c:v>1253481</c:v>
                </c:pt>
                <c:pt idx="12">
                  <c:v>1257677</c:v>
                </c:pt>
                <c:pt idx="13">
                  <c:v>1255443</c:v>
                </c:pt>
                <c:pt idx="14">
                  <c:v>1262449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E3-4084-934C-BED195078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7302320"/>
        <c:axId val="367302736"/>
      </c:lineChart>
      <c:dateAx>
        <c:axId val="36730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367302736"/>
        <c:crosses val="autoZero"/>
        <c:auto val="0"/>
        <c:lblOffset val="100"/>
        <c:baseTimeUnit val="days"/>
        <c:majorUnit val="2"/>
        <c:majorTimeUnit val="days"/>
      </c:dateAx>
      <c:valAx>
        <c:axId val="367302736"/>
        <c:scaling>
          <c:orientation val="minMax"/>
          <c:min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367302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'[Slide 12 change in enrollment by school type.xlsx]slide b'!$D$47</c:f>
              <c:strCache>
                <c:ptCount val="1"/>
                <c:pt idx="0">
                  <c:v>2010 to 2019</c:v>
                </c:pt>
              </c:strCache>
            </c:strRef>
          </c:tx>
          <c:spPr>
            <a:solidFill>
              <a:srgbClr val="232D4B"/>
            </a:solidFill>
            <a:ln w="25400">
              <a:noFill/>
            </a:ln>
          </c:spPr>
          <c:invertIfNegative val="0"/>
          <c:cat>
            <c:strRef>
              <c:f>'[Slide 12 change in enrollment by school type.xlsx]slide b'!$E$46:$G$46</c:f>
              <c:strCache>
                <c:ptCount val="3"/>
                <c:pt idx="0">
                  <c:v>Homeschool</c:v>
                </c:pt>
                <c:pt idx="1">
                  <c:v>Private School</c:v>
                </c:pt>
                <c:pt idx="2">
                  <c:v>Public School</c:v>
                </c:pt>
              </c:strCache>
            </c:strRef>
          </c:cat>
          <c:val>
            <c:numRef>
              <c:f>'[Slide 12 change in enrollment by school type.xlsx]slide b'!$E$47:$G$47</c:f>
              <c:numCache>
                <c:formatCode>0%</c:formatCode>
                <c:ptCount val="3"/>
                <c:pt idx="0">
                  <c:v>0.42157642046357835</c:v>
                </c:pt>
                <c:pt idx="1">
                  <c:v>5.7741026732332168E-2</c:v>
                </c:pt>
                <c:pt idx="2">
                  <c:v>3.4694185316502146E-2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FB-4CE0-9407-B8735111F9C8}"/>
            </c:ext>
          </c:extLst>
        </c:ser>
        <c:ser>
          <c:idx val="1"/>
          <c:order val="1"/>
          <c:tx>
            <c:strRef>
              <c:f>'[Slide 12 change in enrollment by school type.xlsx]slide b'!$D$48</c:f>
              <c:strCache>
                <c:ptCount val="1"/>
                <c:pt idx="0">
                  <c:v>2019 to 2023</c:v>
                </c:pt>
              </c:strCache>
            </c:strRef>
          </c:tx>
          <c:spPr>
            <a:solidFill>
              <a:srgbClr val="7FCFEF"/>
            </a:solidFill>
            <a:ln w="25400">
              <a:noFill/>
            </a:ln>
          </c:spPr>
          <c:invertIfNegative val="0"/>
          <c:cat>
            <c:strRef>
              <c:f>'[Slide 12 change in enrollment by school type.xlsx]slide b'!$E$46:$G$46</c:f>
              <c:strCache>
                <c:ptCount val="3"/>
                <c:pt idx="0">
                  <c:v>Homeschool</c:v>
                </c:pt>
                <c:pt idx="1">
                  <c:v>Private School</c:v>
                </c:pt>
                <c:pt idx="2">
                  <c:v>Public School</c:v>
                </c:pt>
              </c:strCache>
            </c:strRef>
          </c:cat>
          <c:val>
            <c:numRef>
              <c:f>'[Slide 12 change in enrollment by school type.xlsx]slide b'!$E$48:$G$48</c:f>
              <c:numCache>
                <c:formatCode>0%</c:formatCode>
                <c:ptCount val="3"/>
                <c:pt idx="0">
                  <c:v>0.34368150301945871</c:v>
                </c:pt>
                <c:pt idx="1">
                  <c:v>0.14025163659690076</c:v>
                </c:pt>
                <c:pt idx="2">
                  <c:v>-2.9742983676964378E-2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FB-4CE0-9407-B8735111F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1125151"/>
        <c:axId val="1"/>
      </c:barChart>
      <c:catAx>
        <c:axId val="1551125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-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1125151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Sheet1!$B$56</c:f>
              <c:strCache>
                <c:ptCount val="1"/>
                <c:pt idx="0">
                  <c:v>Less than Bachelor's Degree</c:v>
                </c:pt>
              </c:strCache>
            </c:strRef>
          </c:tx>
          <c:spPr>
            <a:ln w="38100" cap="rnd">
              <a:solidFill>
                <a:srgbClr val="232D4B"/>
              </a:solidFill>
              <a:round/>
            </a:ln>
            <a:effectLst/>
          </c:spPr>
          <c:marker>
            <c:symbol val="none"/>
          </c:marker>
          <c:cat>
            <c:numRef>
              <c:f>Sheet1!$C$55:$W$55</c:f>
              <c:numCache>
                <c:formatCode>General</c:formatCod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numCache>
            </c:numRef>
          </c:cat>
          <c:val>
            <c:numRef>
              <c:f>Sheet1!$C$56:$W$56</c:f>
              <c:numCache>
                <c:formatCode>0%</c:formatCode>
                <c:ptCount val="21"/>
                <c:pt idx="0">
                  <c:v>0</c:v>
                </c:pt>
                <c:pt idx="1">
                  <c:v>1.448767782798277E-2</c:v>
                </c:pt>
                <c:pt idx="2">
                  <c:v>2.3688474093952472E-3</c:v>
                </c:pt>
                <c:pt idx="3">
                  <c:v>-5.8042790526369181E-4</c:v>
                </c:pt>
                <c:pt idx="4">
                  <c:v>-6.4713052667118021E-3</c:v>
                </c:pt>
                <c:pt idx="5">
                  <c:v>4.6302142595625373E-2</c:v>
                </c:pt>
                <c:pt idx="6">
                  <c:v>2.4068300853486546E-2</c:v>
                </c:pt>
                <c:pt idx="7">
                  <c:v>2.0560521256048236E-2</c:v>
                </c:pt>
                <c:pt idx="8">
                  <c:v>1.0353978808626429E-2</c:v>
                </c:pt>
                <c:pt idx="9">
                  <c:v>1.0269572862063203E-2</c:v>
                </c:pt>
                <c:pt idx="10">
                  <c:v>-9.7823203523564883E-3</c:v>
                </c:pt>
                <c:pt idx="11">
                  <c:v>-6.9256723426924793E-3</c:v>
                </c:pt>
                <c:pt idx="12">
                  <c:v>-8.3671505210148878E-3</c:v>
                </c:pt>
                <c:pt idx="13">
                  <c:v>-3.5220847611092454E-2</c:v>
                </c:pt>
                <c:pt idx="14">
                  <c:v>-3.7035575462204817E-2</c:v>
                </c:pt>
                <c:pt idx="15">
                  <c:v>-6.5181122007151537E-2</c:v>
                </c:pt>
                <c:pt idx="16">
                  <c:v>-7.7048926948297569E-2</c:v>
                </c:pt>
                <c:pt idx="17">
                  <c:v>-8.5553100109837299E-2</c:v>
                </c:pt>
                <c:pt idx="18">
                  <c:v>-8.7533351310703722E-2</c:v>
                </c:pt>
                <c:pt idx="19">
                  <c:v>-0.13487028888757346</c:v>
                </c:pt>
                <c:pt idx="20">
                  <c:v>-0.11924313078098525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22-49E1-ACB0-1B7D48198101}"/>
            </c:ext>
          </c:extLst>
        </c:ser>
        <c:ser>
          <c:idx val="1"/>
          <c:order val="1"/>
          <c:tx>
            <c:strRef>
              <c:f>Sheet1!$B$57</c:f>
              <c:strCache>
                <c:ptCount val="1"/>
                <c:pt idx="0">
                  <c:v>Bachelor's Degree</c:v>
                </c:pt>
              </c:strCache>
            </c:strRef>
          </c:tx>
          <c:spPr>
            <a:ln w="38100" cap="rnd">
              <a:solidFill>
                <a:srgbClr val="7FCFEF"/>
              </a:solidFill>
              <a:round/>
            </a:ln>
            <a:effectLst/>
          </c:spPr>
          <c:marker>
            <c:symbol val="none"/>
          </c:marker>
          <c:cat>
            <c:numRef>
              <c:f>Sheet1!$C$55:$W$55</c:f>
              <c:numCache>
                <c:formatCode>General</c:formatCod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numCache>
            </c:numRef>
          </c:cat>
          <c:val>
            <c:numRef>
              <c:f>Sheet1!$C$57:$W$57</c:f>
              <c:numCache>
                <c:formatCode>0%</c:formatCode>
                <c:ptCount val="21"/>
                <c:pt idx="0">
                  <c:v>0</c:v>
                </c:pt>
                <c:pt idx="1">
                  <c:v>-1.7246853528746886E-2</c:v>
                </c:pt>
                <c:pt idx="2">
                  <c:v>1.5670442855509892E-2</c:v>
                </c:pt>
                <c:pt idx="3">
                  <c:v>9.7378681466617767E-3</c:v>
                </c:pt>
                <c:pt idx="4">
                  <c:v>1.5935559252721054E-2</c:v>
                </c:pt>
                <c:pt idx="5">
                  <c:v>3.5836751800251365E-2</c:v>
                </c:pt>
                <c:pt idx="6">
                  <c:v>4.1963004356164069E-2</c:v>
                </c:pt>
                <c:pt idx="7">
                  <c:v>4.6790662822743467E-2</c:v>
                </c:pt>
                <c:pt idx="8">
                  <c:v>4.8957632177192956E-2</c:v>
                </c:pt>
                <c:pt idx="9">
                  <c:v>7.8884034595308572E-2</c:v>
                </c:pt>
                <c:pt idx="10">
                  <c:v>0.12588425049848229</c:v>
                </c:pt>
                <c:pt idx="11">
                  <c:v>0.11175053023279435</c:v>
                </c:pt>
                <c:pt idx="12">
                  <c:v>0.11410006477095203</c:v>
                </c:pt>
                <c:pt idx="13">
                  <c:v>0.11104090730133742</c:v>
                </c:pt>
                <c:pt idx="14">
                  <c:v>0.15366114631885086</c:v>
                </c:pt>
                <c:pt idx="15">
                  <c:v>0.14883983794561773</c:v>
                </c:pt>
                <c:pt idx="16">
                  <c:v>0.18646255349953655</c:v>
                </c:pt>
                <c:pt idx="17">
                  <c:v>0.18889146420452385</c:v>
                </c:pt>
                <c:pt idx="18">
                  <c:v>0.20730832243233976</c:v>
                </c:pt>
                <c:pt idx="19">
                  <c:v>0.27032982384841064</c:v>
                </c:pt>
                <c:pt idx="20">
                  <c:v>0.2605490925716607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22-49E1-ACB0-1B7D48198101}"/>
            </c:ext>
          </c:extLst>
        </c:ser>
        <c:ser>
          <c:idx val="2"/>
          <c:order val="2"/>
          <c:tx>
            <c:strRef>
              <c:f>Sheet1!$B$58</c:f>
              <c:strCache>
                <c:ptCount val="1"/>
                <c:pt idx="0">
                  <c:v>Graduate Degree</c:v>
                </c:pt>
              </c:strCache>
            </c:strRef>
          </c:tx>
          <c:spPr>
            <a:ln w="38100" cap="rnd">
              <a:solidFill>
                <a:srgbClr val="979797"/>
              </a:solidFill>
              <a:round/>
            </a:ln>
            <a:effectLst/>
          </c:spPr>
          <c:marker>
            <c:symbol val="none"/>
          </c:marker>
          <c:cat>
            <c:numRef>
              <c:f>Sheet1!$C$55:$W$55</c:f>
              <c:numCache>
                <c:formatCode>General</c:formatCod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numCache>
            </c:numRef>
          </c:cat>
          <c:val>
            <c:numRef>
              <c:f>Sheet1!$C$58:$W$58</c:f>
              <c:numCache>
                <c:formatCode>0%</c:formatCode>
                <c:ptCount val="21"/>
                <c:pt idx="0">
                  <c:v>0</c:v>
                </c:pt>
                <c:pt idx="1">
                  <c:v>9.3823949453831768E-2</c:v>
                </c:pt>
                <c:pt idx="2">
                  <c:v>3.9753444912574487E-2</c:v>
                </c:pt>
                <c:pt idx="3">
                  <c:v>7.8473638736227036E-2</c:v>
                </c:pt>
                <c:pt idx="4">
                  <c:v>9.1626806333710453E-2</c:v>
                </c:pt>
                <c:pt idx="5">
                  <c:v>0.1212140106472368</c:v>
                </c:pt>
                <c:pt idx="6">
                  <c:v>0.1597976253039628</c:v>
                </c:pt>
                <c:pt idx="7">
                  <c:v>0.13053702334613027</c:v>
                </c:pt>
                <c:pt idx="8">
                  <c:v>0.2054002214957793</c:v>
                </c:pt>
                <c:pt idx="9">
                  <c:v>0.26700633311658817</c:v>
                </c:pt>
                <c:pt idx="10">
                  <c:v>0.29672120926006751</c:v>
                </c:pt>
                <c:pt idx="11">
                  <c:v>0.35347876045498672</c:v>
                </c:pt>
                <c:pt idx="12">
                  <c:v>0.35813729769210889</c:v>
                </c:pt>
                <c:pt idx="13">
                  <c:v>0.47807755915214023</c:v>
                </c:pt>
                <c:pt idx="14">
                  <c:v>0.41204747016784382</c:v>
                </c:pt>
                <c:pt idx="15">
                  <c:v>0.49862678554992423</c:v>
                </c:pt>
                <c:pt idx="16">
                  <c:v>0.5297876193954294</c:v>
                </c:pt>
                <c:pt idx="17">
                  <c:v>0.58282784196008919</c:v>
                </c:pt>
                <c:pt idx="18">
                  <c:v>0.59583849216599716</c:v>
                </c:pt>
                <c:pt idx="19">
                  <c:v>0.74622996962598087</c:v>
                </c:pt>
                <c:pt idx="20">
                  <c:v>0.72660710627343739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422-49E1-ACB0-1B7D48198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9302432"/>
        <c:axId val="529303264"/>
      </c:lineChart>
      <c:dateAx>
        <c:axId val="52930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303264"/>
        <c:crosses val="autoZero"/>
        <c:auto val="0"/>
        <c:lblOffset val="100"/>
        <c:baseTimeUnit val="days"/>
        <c:majorUnit val="2"/>
        <c:majorTimeUnit val="days"/>
      </c:dateAx>
      <c:valAx>
        <c:axId val="52930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52930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U.S!$B$53</c:f>
              <c:strCache>
                <c:ptCount val="1"/>
                <c:pt idx="0">
                  <c:v>Under 30</c:v>
                </c:pt>
              </c:strCache>
            </c:strRef>
          </c:tx>
          <c:spPr>
            <a:ln w="34925" cap="rnd">
              <a:solidFill>
                <a:srgbClr val="232D4B"/>
              </a:solidFill>
              <a:round/>
            </a:ln>
            <a:effectLst/>
          </c:spPr>
          <c:marker>
            <c:symbol val="none"/>
          </c:marker>
          <c:cat>
            <c:numRef>
              <c:f>U.S!$J$51:$W$51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U.S!$J$53:$W$53</c:f>
              <c:numCache>
                <c:formatCode>_(* #,##0_);_(* \(#,##0\);_(* "-"??_);_(@_)</c:formatCode>
                <c:ptCount val="14"/>
                <c:pt idx="0">
                  <c:v>2537144</c:v>
                </c:pt>
                <c:pt idx="1">
                  <c:v>2452147</c:v>
                </c:pt>
                <c:pt idx="2">
                  <c:v>2306945</c:v>
                </c:pt>
                <c:pt idx="3">
                  <c:v>2224982</c:v>
                </c:pt>
                <c:pt idx="4">
                  <c:v>2092496</c:v>
                </c:pt>
                <c:pt idx="5">
                  <c:v>2099671</c:v>
                </c:pt>
                <c:pt idx="6">
                  <c:v>2041185</c:v>
                </c:pt>
                <c:pt idx="7">
                  <c:v>1977329</c:v>
                </c:pt>
                <c:pt idx="8">
                  <c:v>1970012</c:v>
                </c:pt>
                <c:pt idx="9">
                  <c:v>1888150</c:v>
                </c:pt>
                <c:pt idx="10">
                  <c:v>1810810</c:v>
                </c:pt>
                <c:pt idx="11">
                  <c:v>1711355</c:v>
                </c:pt>
                <c:pt idx="12">
                  <c:v>1633101</c:v>
                </c:pt>
                <c:pt idx="13">
                  <c:v>1666085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67-42F5-A32C-85A6059ECADE}"/>
            </c:ext>
          </c:extLst>
        </c:ser>
        <c:ser>
          <c:idx val="1"/>
          <c:order val="1"/>
          <c:tx>
            <c:strRef>
              <c:f>U.S!$B$54</c:f>
              <c:strCache>
                <c:ptCount val="1"/>
                <c:pt idx="0">
                  <c:v>30 to 39</c:v>
                </c:pt>
              </c:strCache>
            </c:strRef>
          </c:tx>
          <c:spPr>
            <a:ln w="34925" cap="rnd">
              <a:solidFill>
                <a:srgbClr val="7FCFEF"/>
              </a:solidFill>
              <a:round/>
            </a:ln>
            <a:effectLst/>
          </c:spPr>
          <c:marker>
            <c:symbol val="none"/>
          </c:marker>
          <c:cat>
            <c:numRef>
              <c:f>U.S!$J$51:$W$51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U.S!$J$54:$W$54</c:f>
              <c:numCache>
                <c:formatCode>_(* #,##0_);_(* \(#,##0\);_(* "-"??_);_(@_)</c:formatCode>
                <c:ptCount val="14"/>
                <c:pt idx="0">
                  <c:v>1389743</c:v>
                </c:pt>
                <c:pt idx="1">
                  <c:v>1384125</c:v>
                </c:pt>
                <c:pt idx="2">
                  <c:v>1340474</c:v>
                </c:pt>
                <c:pt idx="3">
                  <c:v>1362593</c:v>
                </c:pt>
                <c:pt idx="4">
                  <c:v>1348653</c:v>
                </c:pt>
                <c:pt idx="5">
                  <c:v>1385196</c:v>
                </c:pt>
                <c:pt idx="6">
                  <c:v>1434177</c:v>
                </c:pt>
                <c:pt idx="7">
                  <c:v>1456479</c:v>
                </c:pt>
                <c:pt idx="8">
                  <c:v>1516680</c:v>
                </c:pt>
                <c:pt idx="9">
                  <c:v>1569174</c:v>
                </c:pt>
                <c:pt idx="10">
                  <c:v>1581154</c:v>
                </c:pt>
                <c:pt idx="11">
                  <c:v>1559267</c:v>
                </c:pt>
                <c:pt idx="12">
                  <c:v>1636075</c:v>
                </c:pt>
                <c:pt idx="13">
                  <c:v>1669221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67-42F5-A32C-85A6059ECADE}"/>
            </c:ext>
          </c:extLst>
        </c:ser>
        <c:ser>
          <c:idx val="2"/>
          <c:order val="2"/>
          <c:tx>
            <c:strRef>
              <c:f>U.S!$B$55</c:f>
              <c:strCache>
                <c:ptCount val="1"/>
                <c:pt idx="0">
                  <c:v>40 and older</c:v>
                </c:pt>
              </c:strCache>
            </c:strRef>
          </c:tx>
          <c:spPr>
            <a:ln w="34925" cap="rnd">
              <a:solidFill>
                <a:srgbClr val="979797"/>
              </a:solidFill>
              <a:round/>
            </a:ln>
            <a:effectLst/>
          </c:spPr>
          <c:marker>
            <c:symbol val="none"/>
          </c:marker>
          <c:cat>
            <c:numRef>
              <c:f>U.S!$J$51:$W$51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U.S!$J$55:$W$55</c:f>
              <c:numCache>
                <c:formatCode>_(* #,##0_);_(* \(#,##0\);_(* "-"??_);_(@_)</c:formatCode>
                <c:ptCount val="14"/>
                <c:pt idx="0">
                  <c:v>284022</c:v>
                </c:pt>
                <c:pt idx="1">
                  <c:v>281146</c:v>
                </c:pt>
                <c:pt idx="2">
                  <c:v>271358</c:v>
                </c:pt>
                <c:pt idx="3">
                  <c:v>301526</c:v>
                </c:pt>
                <c:pt idx="4">
                  <c:v>267580</c:v>
                </c:pt>
                <c:pt idx="5">
                  <c:v>235636</c:v>
                </c:pt>
                <c:pt idx="6">
                  <c:v>243065</c:v>
                </c:pt>
                <c:pt idx="7">
                  <c:v>238252</c:v>
                </c:pt>
                <c:pt idx="8">
                  <c:v>250041</c:v>
                </c:pt>
                <c:pt idx="9">
                  <c:v>298891</c:v>
                </c:pt>
                <c:pt idx="10">
                  <c:v>316650</c:v>
                </c:pt>
                <c:pt idx="11">
                  <c:v>317147</c:v>
                </c:pt>
                <c:pt idx="12">
                  <c:v>343953</c:v>
                </c:pt>
                <c:pt idx="13">
                  <c:v>357306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867-42F5-A32C-85A6059EC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9077824"/>
        <c:axId val="509065344"/>
      </c:lineChart>
      <c:catAx>
        <c:axId val="50907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509065344"/>
        <c:crosses val="autoZero"/>
        <c:auto val="1"/>
        <c:lblAlgn val="ctr"/>
        <c:lblOffset val="100"/>
        <c:noMultiLvlLbl val="0"/>
      </c:catAx>
      <c:valAx>
        <c:axId val="509065344"/>
        <c:scaling>
          <c:orientation val="minMax"/>
          <c:max val="27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50907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'[Slide 18, Change in births by region in Virginia.xlsx]Chart'!$A$169</c:f>
              <c:strCache>
                <c:ptCount val="1"/>
                <c:pt idx="0">
                  <c:v>Hampton Roads</c:v>
                </c:pt>
              </c:strCache>
            </c:strRef>
          </c:tx>
          <c:spPr>
            <a:ln w="38100" cap="rnd">
              <a:solidFill>
                <a:srgbClr val="7FCFEF"/>
              </a:solidFill>
              <a:round/>
            </a:ln>
            <a:effectLst/>
          </c:spPr>
          <c:marker>
            <c:symbol val="none"/>
          </c:marker>
          <c:cat>
            <c:numRef>
              <c:f>'[Slide 18, Change in births by region in Virginia.xlsx]Chart'!$C$168:$R$168</c:f>
              <c:numCache>
                <c:formatCode>General</c:formatCode>
                <c:ptCount val="16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  <c:pt idx="6">
                  <c:v>2016</c:v>
                </c:pt>
                <c:pt idx="7">
                  <c:v>2015</c:v>
                </c:pt>
                <c:pt idx="8">
                  <c:v>2014</c:v>
                </c:pt>
                <c:pt idx="9">
                  <c:v>2013</c:v>
                </c:pt>
                <c:pt idx="10">
                  <c:v>2012</c:v>
                </c:pt>
                <c:pt idx="11">
                  <c:v>2011</c:v>
                </c:pt>
                <c:pt idx="12">
                  <c:v>2010</c:v>
                </c:pt>
                <c:pt idx="13">
                  <c:v>2009</c:v>
                </c:pt>
                <c:pt idx="14">
                  <c:v>2008</c:v>
                </c:pt>
                <c:pt idx="15">
                  <c:v>2007</c:v>
                </c:pt>
              </c:numCache>
            </c:numRef>
          </c:cat>
          <c:val>
            <c:numRef>
              <c:f>'[Slide 18, Change in births by region in Virginia.xlsx]Chart'!$C$169:$R$169</c:f>
              <c:numCache>
                <c:formatCode>0%</c:formatCode>
                <c:ptCount val="16"/>
                <c:pt idx="0">
                  <c:v>-0.16663209856058403</c:v>
                </c:pt>
                <c:pt idx="1">
                  <c:v>-0.14286306881818556</c:v>
                </c:pt>
                <c:pt idx="2">
                  <c:v>-0.15655203882689672</c:v>
                </c:pt>
                <c:pt idx="3">
                  <c:v>-0.12971336126436306</c:v>
                </c:pt>
                <c:pt idx="4">
                  <c:v>-0.12378147426058816</c:v>
                </c:pt>
                <c:pt idx="5">
                  <c:v>-0.11735180652922383</c:v>
                </c:pt>
                <c:pt idx="6">
                  <c:v>-9.6942796698054501E-2</c:v>
                </c:pt>
                <c:pt idx="7">
                  <c:v>-7.5372298502509594E-2</c:v>
                </c:pt>
                <c:pt idx="8">
                  <c:v>-7.5040444684116636E-2</c:v>
                </c:pt>
                <c:pt idx="9">
                  <c:v>-8.5327913054299542E-2</c:v>
                </c:pt>
                <c:pt idx="10">
                  <c:v>-6.8486331770854947E-2</c:v>
                </c:pt>
                <c:pt idx="11">
                  <c:v>-7.0062637408221717E-2</c:v>
                </c:pt>
                <c:pt idx="12">
                  <c:v>-6.5541129132617115E-2</c:v>
                </c:pt>
                <c:pt idx="13">
                  <c:v>-3.874393329738246E-2</c:v>
                </c:pt>
                <c:pt idx="14">
                  <c:v>-2.5179408470568765E-2</c:v>
                </c:pt>
                <c:pt idx="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CA-4DCF-89A4-AF46453709E8}"/>
            </c:ext>
          </c:extLst>
        </c:ser>
        <c:ser>
          <c:idx val="1"/>
          <c:order val="1"/>
          <c:tx>
            <c:strRef>
              <c:f>'[Slide 18, Change in births by region in Virginia.xlsx]Chart'!$A$170</c:f>
              <c:strCache>
                <c:ptCount val="1"/>
                <c:pt idx="0">
                  <c:v>Northern Virginia</c:v>
                </c:pt>
              </c:strCache>
            </c:strRef>
          </c:tx>
          <c:spPr>
            <a:ln w="38100" cap="rnd">
              <a:solidFill>
                <a:srgbClr val="CE6700"/>
              </a:solidFill>
              <a:round/>
            </a:ln>
            <a:effectLst/>
          </c:spPr>
          <c:marker>
            <c:symbol val="none"/>
          </c:marker>
          <c:cat>
            <c:numRef>
              <c:f>'[Slide 18, Change in births by region in Virginia.xlsx]Chart'!$C$168:$R$168</c:f>
              <c:numCache>
                <c:formatCode>General</c:formatCode>
                <c:ptCount val="16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  <c:pt idx="6">
                  <c:v>2016</c:v>
                </c:pt>
                <c:pt idx="7">
                  <c:v>2015</c:v>
                </c:pt>
                <c:pt idx="8">
                  <c:v>2014</c:v>
                </c:pt>
                <c:pt idx="9">
                  <c:v>2013</c:v>
                </c:pt>
                <c:pt idx="10">
                  <c:v>2012</c:v>
                </c:pt>
                <c:pt idx="11">
                  <c:v>2011</c:v>
                </c:pt>
                <c:pt idx="12">
                  <c:v>2010</c:v>
                </c:pt>
                <c:pt idx="13">
                  <c:v>2009</c:v>
                </c:pt>
                <c:pt idx="14">
                  <c:v>2008</c:v>
                </c:pt>
                <c:pt idx="15">
                  <c:v>2007</c:v>
                </c:pt>
              </c:numCache>
            </c:numRef>
          </c:cat>
          <c:val>
            <c:numRef>
              <c:f>'[Slide 18, Change in births by region in Virginia.xlsx]Chart'!$C$170:$R$170</c:f>
              <c:numCache>
                <c:formatCode>0%</c:formatCode>
                <c:ptCount val="16"/>
                <c:pt idx="0">
                  <c:v>-0.10634793891605954</c:v>
                </c:pt>
                <c:pt idx="1">
                  <c:v>-0.11049006886914858</c:v>
                </c:pt>
                <c:pt idx="2">
                  <c:v>-0.11301028046711248</c:v>
                </c:pt>
                <c:pt idx="3">
                  <c:v>-7.4308813254815864E-2</c:v>
                </c:pt>
                <c:pt idx="4">
                  <c:v>-3.9250424194031353E-2</c:v>
                </c:pt>
                <c:pt idx="5">
                  <c:v>-3.5233057191336514E-2</c:v>
                </c:pt>
                <c:pt idx="6">
                  <c:v>-3.9924144126157746E-4</c:v>
                </c:pt>
                <c:pt idx="7">
                  <c:v>-3.6181255614332608E-3</c:v>
                </c:pt>
                <c:pt idx="8">
                  <c:v>6.0135742090028366E-3</c:v>
                </c:pt>
                <c:pt idx="9">
                  <c:v>-7.860065874837785E-3</c:v>
                </c:pt>
                <c:pt idx="10">
                  <c:v>-5.988621618924217E-4</c:v>
                </c:pt>
                <c:pt idx="11">
                  <c:v>-1.1752669927138415E-2</c:v>
                </c:pt>
                <c:pt idx="12">
                  <c:v>-1.2900489070765575E-2</c:v>
                </c:pt>
                <c:pt idx="13">
                  <c:v>-1.0055893801776628E-2</c:v>
                </c:pt>
                <c:pt idx="14">
                  <c:v>-6.3379578800280001E-3</c:v>
                </c:pt>
                <c:pt idx="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CA-4DCF-89A4-AF46453709E8}"/>
            </c:ext>
          </c:extLst>
        </c:ser>
        <c:ser>
          <c:idx val="2"/>
          <c:order val="2"/>
          <c:tx>
            <c:strRef>
              <c:f>'[Slide 18, Change in births by region in Virginia.xlsx]Chart'!$A$171</c:f>
              <c:strCache>
                <c:ptCount val="1"/>
                <c:pt idx="0">
                  <c:v>Richmond</c:v>
                </c:pt>
              </c:strCache>
            </c:strRef>
          </c:tx>
          <c:spPr>
            <a:ln w="38100" cap="rnd">
              <a:solidFill>
                <a:srgbClr val="979797"/>
              </a:solidFill>
              <a:round/>
            </a:ln>
            <a:effectLst/>
          </c:spPr>
          <c:marker>
            <c:symbol val="none"/>
          </c:marker>
          <c:cat>
            <c:numRef>
              <c:f>'[Slide 18, Change in births by region in Virginia.xlsx]Chart'!$C$168:$R$168</c:f>
              <c:numCache>
                <c:formatCode>General</c:formatCode>
                <c:ptCount val="16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  <c:pt idx="6">
                  <c:v>2016</c:v>
                </c:pt>
                <c:pt idx="7">
                  <c:v>2015</c:v>
                </c:pt>
                <c:pt idx="8">
                  <c:v>2014</c:v>
                </c:pt>
                <c:pt idx="9">
                  <c:v>2013</c:v>
                </c:pt>
                <c:pt idx="10">
                  <c:v>2012</c:v>
                </c:pt>
                <c:pt idx="11">
                  <c:v>2011</c:v>
                </c:pt>
                <c:pt idx="12">
                  <c:v>2010</c:v>
                </c:pt>
                <c:pt idx="13">
                  <c:v>2009</c:v>
                </c:pt>
                <c:pt idx="14">
                  <c:v>2008</c:v>
                </c:pt>
                <c:pt idx="15">
                  <c:v>2007</c:v>
                </c:pt>
              </c:numCache>
            </c:numRef>
          </c:cat>
          <c:val>
            <c:numRef>
              <c:f>'[Slide 18, Change in births by region in Virginia.xlsx]Chart'!$C$171:$R$171</c:f>
              <c:numCache>
                <c:formatCode>0%</c:formatCode>
                <c:ptCount val="16"/>
                <c:pt idx="0">
                  <c:v>-2.9764914054600577E-2</c:v>
                </c:pt>
                <c:pt idx="1">
                  <c:v>-2.9132962588473199E-2</c:v>
                </c:pt>
                <c:pt idx="2">
                  <c:v>-6.7618806875631932E-2</c:v>
                </c:pt>
                <c:pt idx="3">
                  <c:v>-6.25E-2</c:v>
                </c:pt>
                <c:pt idx="4">
                  <c:v>-3.7285136501516658E-2</c:v>
                </c:pt>
                <c:pt idx="5">
                  <c:v>-5.6054095045500518E-2</c:v>
                </c:pt>
                <c:pt idx="6">
                  <c:v>-5.0935288169868587E-2</c:v>
                </c:pt>
                <c:pt idx="7">
                  <c:v>-4.1645601617795736E-2</c:v>
                </c:pt>
                <c:pt idx="8">
                  <c:v>-5.2135995955510661E-2</c:v>
                </c:pt>
                <c:pt idx="9">
                  <c:v>-7.0462588473205301E-2</c:v>
                </c:pt>
                <c:pt idx="10">
                  <c:v>-6.4395854398382246E-2</c:v>
                </c:pt>
                <c:pt idx="11">
                  <c:v>-7.0715369059656252E-2</c:v>
                </c:pt>
                <c:pt idx="12">
                  <c:v>-6.4332659251769453E-2</c:v>
                </c:pt>
                <c:pt idx="13">
                  <c:v>-2.1802325581395388E-2</c:v>
                </c:pt>
                <c:pt idx="14">
                  <c:v>-2.2497472194135448E-2</c:v>
                </c:pt>
                <c:pt idx="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CA-4DCF-89A4-AF46453709E8}"/>
            </c:ext>
          </c:extLst>
        </c:ser>
        <c:ser>
          <c:idx val="3"/>
          <c:order val="3"/>
          <c:tx>
            <c:strRef>
              <c:f>'[Slide 18, Change in births by region in Virginia.xlsx]Chart'!$A$172</c:f>
              <c:strCache>
                <c:ptCount val="1"/>
                <c:pt idx="0">
                  <c:v>Remainder of Virginia</c:v>
                </c:pt>
              </c:strCache>
            </c:strRef>
          </c:tx>
          <c:spPr>
            <a:ln w="38100" cap="rnd">
              <a:solidFill>
                <a:srgbClr val="232D4B"/>
              </a:solidFill>
              <a:round/>
            </a:ln>
            <a:effectLst/>
          </c:spPr>
          <c:marker>
            <c:symbol val="none"/>
          </c:marker>
          <c:cat>
            <c:numRef>
              <c:f>'[Slide 18, Change in births by region in Virginia.xlsx]Chart'!$C$168:$R$168</c:f>
              <c:numCache>
                <c:formatCode>General</c:formatCode>
                <c:ptCount val="16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  <c:pt idx="6">
                  <c:v>2016</c:v>
                </c:pt>
                <c:pt idx="7">
                  <c:v>2015</c:v>
                </c:pt>
                <c:pt idx="8">
                  <c:v>2014</c:v>
                </c:pt>
                <c:pt idx="9">
                  <c:v>2013</c:v>
                </c:pt>
                <c:pt idx="10">
                  <c:v>2012</c:v>
                </c:pt>
                <c:pt idx="11">
                  <c:v>2011</c:v>
                </c:pt>
                <c:pt idx="12">
                  <c:v>2010</c:v>
                </c:pt>
                <c:pt idx="13">
                  <c:v>2009</c:v>
                </c:pt>
                <c:pt idx="14">
                  <c:v>2008</c:v>
                </c:pt>
                <c:pt idx="15">
                  <c:v>2007</c:v>
                </c:pt>
              </c:numCache>
            </c:numRef>
          </c:cat>
          <c:val>
            <c:numRef>
              <c:f>'[Slide 18, Change in births by region in Virginia.xlsx]Chart'!$C$172:$R$172</c:f>
              <c:numCache>
                <c:formatCode>0%</c:formatCode>
                <c:ptCount val="16"/>
                <c:pt idx="0">
                  <c:v>-0.14403886092435492</c:v>
                </c:pt>
                <c:pt idx="1">
                  <c:v>-0.15748530395297267</c:v>
                </c:pt>
                <c:pt idx="2">
                  <c:v>-0.1608293146538069</c:v>
                </c:pt>
                <c:pt idx="3">
                  <c:v>-0.13685803794572138</c:v>
                </c:pt>
                <c:pt idx="4">
                  <c:v>-0.12246119187581406</c:v>
                </c:pt>
                <c:pt idx="5">
                  <c:v>-0.1279876095603506</c:v>
                </c:pt>
                <c:pt idx="6">
                  <c:v>-0.1096483508747228</c:v>
                </c:pt>
                <c:pt idx="7">
                  <c:v>-0.10091872293991344</c:v>
                </c:pt>
                <c:pt idx="8">
                  <c:v>-0.1131683621387588</c:v>
                </c:pt>
                <c:pt idx="9">
                  <c:v>-0.10384033228906331</c:v>
                </c:pt>
                <c:pt idx="10">
                  <c:v>-8.3600267520856031E-2</c:v>
                </c:pt>
                <c:pt idx="11">
                  <c:v>-9.2541096131507627E-2</c:v>
                </c:pt>
                <c:pt idx="12">
                  <c:v>-8.3565067408215676E-2</c:v>
                </c:pt>
                <c:pt idx="13">
                  <c:v>-6.2163398922876589E-2</c:v>
                </c:pt>
                <c:pt idx="14">
                  <c:v>-2.2211271076067463E-2</c:v>
                </c:pt>
                <c:pt idx="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8CA-4DCF-89A4-AF4645370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2543071"/>
        <c:axId val="1"/>
      </c:lineChart>
      <c:catAx>
        <c:axId val="1262543071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2543071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482269155607898E-2"/>
          <c:y val="3.5685234305923963E-2"/>
          <c:w val="0.90828823967097572"/>
          <c:h val="0.759550481676936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'Region Chart'!$W$3</c:f>
              <c:strCache>
                <c:ptCount val="1"/>
                <c:pt idx="0">
                  <c:v>2014 to 2019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'Region Chart'!$V$4:$V$13</c15:sqref>
                  </c15:fullRef>
                </c:ext>
              </c:extLst>
              <c:f>('Region Chart'!$V$4:$V$11,'Region Chart'!$V$13)</c:f>
              <c:strCache>
                <c:ptCount val="9"/>
                <c:pt idx="0">
                  <c:v>Central</c:v>
                </c:pt>
                <c:pt idx="1">
                  <c:v>Eastern</c:v>
                </c:pt>
                <c:pt idx="2">
                  <c:v>Hampton Roads</c:v>
                </c:pt>
                <c:pt idx="3">
                  <c:v>Northern</c:v>
                </c:pt>
                <c:pt idx="4">
                  <c:v>West Central</c:v>
                </c:pt>
                <c:pt idx="5">
                  <c:v>Southside</c:v>
                </c:pt>
                <c:pt idx="6">
                  <c:v>Southwest</c:v>
                </c:pt>
                <c:pt idx="7">
                  <c:v>Valley</c:v>
                </c:pt>
                <c:pt idx="8">
                  <c:v>Virginia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'Region Chart'!$W$4:$W$13</c15:sqref>
                  </c15:fullRef>
                </c:ext>
              </c:extLst>
              <c:f>('Region Chart'!$W$4:$W$11,'Region Chart'!$W$13)</c:f>
              <c:numCache>
                <c:formatCode>0%</c:formatCode>
                <c:ptCount val="9"/>
                <c:pt idx="0">
                  <c:v>1.7515465877785297E-2</c:v>
                </c:pt>
                <c:pt idx="1">
                  <c:v>-3.6200783728307519E-2</c:v>
                </c:pt>
                <c:pt idx="2">
                  <c:v>-2.4453501296776585E-2</c:v>
                </c:pt>
                <c:pt idx="3">
                  <c:v>6.1632613826912604E-2</c:v>
                </c:pt>
                <c:pt idx="4">
                  <c:v>-2.4930978798770643E-2</c:v>
                </c:pt>
                <c:pt idx="5">
                  <c:v>-7.0961080778384436E-2</c:v>
                </c:pt>
                <c:pt idx="6">
                  <c:v>-8.0066071298918171E-2</c:v>
                </c:pt>
                <c:pt idx="7">
                  <c:v>1.8125819714407817E-3</c:v>
                </c:pt>
                <c:pt idx="8">
                  <c:v>1.2330756496587915E-2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57-425B-B6ED-1C2659223C15}"/>
            </c:ext>
          </c:extLst>
        </c:ser>
        <c:ser>
          <c:idx val="1"/>
          <c:order val="1"/>
          <c:tx>
            <c:strRef>
              <c:f>'Region Chart'!$X$3</c:f>
              <c:strCache>
                <c:ptCount val="1"/>
                <c:pt idx="0">
                  <c:v>2023 to 2028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'Region Chart'!$V$4:$V$13</c15:sqref>
                  </c15:fullRef>
                </c:ext>
              </c:extLst>
              <c:f>('Region Chart'!$V$4:$V$11,'Region Chart'!$V$13)</c:f>
              <c:strCache>
                <c:ptCount val="9"/>
                <c:pt idx="0">
                  <c:v>Central</c:v>
                </c:pt>
                <c:pt idx="1">
                  <c:v>Eastern</c:v>
                </c:pt>
                <c:pt idx="2">
                  <c:v>Hampton Roads</c:v>
                </c:pt>
                <c:pt idx="3">
                  <c:v>Northern</c:v>
                </c:pt>
                <c:pt idx="4">
                  <c:v>West Central</c:v>
                </c:pt>
                <c:pt idx="5">
                  <c:v>Southside</c:v>
                </c:pt>
                <c:pt idx="6">
                  <c:v>Southwest</c:v>
                </c:pt>
                <c:pt idx="7">
                  <c:v>Valley</c:v>
                </c:pt>
                <c:pt idx="8">
                  <c:v>Virginia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'Region Chart'!$X$4:$X$13</c15:sqref>
                  </c15:fullRef>
                </c:ext>
              </c:extLst>
              <c:f>('Region Chart'!$X$4:$X$11,'Region Chart'!$X$13)</c:f>
              <c:numCache>
                <c:formatCode>0%</c:formatCode>
                <c:ptCount val="9"/>
                <c:pt idx="0">
                  <c:v>2.6509610887113184E-2</c:v>
                </c:pt>
                <c:pt idx="1">
                  <c:v>-4.2570495874846452E-2</c:v>
                </c:pt>
                <c:pt idx="2">
                  <c:v>-2.4182869349999258E-2</c:v>
                </c:pt>
                <c:pt idx="3">
                  <c:v>-1.7152933040660453E-2</c:v>
                </c:pt>
                <c:pt idx="4">
                  <c:v>-2.4512353941739229E-2</c:v>
                </c:pt>
                <c:pt idx="5">
                  <c:v>-5.2121318001022522E-2</c:v>
                </c:pt>
                <c:pt idx="6">
                  <c:v>-6.3926126950541257E-2</c:v>
                </c:pt>
                <c:pt idx="7">
                  <c:v>9.6420807393242658E-3</c:v>
                </c:pt>
                <c:pt idx="8">
                  <c:v>-2.5939972222245641E-2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57-425B-B6ED-1C2659223C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27"/>
        <c:axId val="479272784"/>
        <c:axId val="479270816"/>
      </c:barChart>
      <c:catAx>
        <c:axId val="47927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270816"/>
        <c:crossesAt val="0"/>
        <c:auto val="1"/>
        <c:lblAlgn val="ctr"/>
        <c:lblOffset val="100"/>
        <c:noMultiLvlLbl val="0"/>
      </c:catAx>
      <c:valAx>
        <c:axId val="479270816"/>
        <c:scaling>
          <c:orientation val="minMax"/>
          <c:max val="7.0000000000000007E-2"/>
          <c:min val="-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27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49265349184293"/>
          <c:y val="0.92725092740299608"/>
          <c:w val="0.27995085173176881"/>
          <c:h val="6.59401957096290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Sheet1!$U$32</c:f>
              <c:strCache>
                <c:ptCount val="1"/>
                <c:pt idx="0">
                  <c:v>Less than 1,500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Sheet1!$V$31:$AK$31</c:f>
              <c:numCache>
                <c:formatCode>General</c:formatCode>
                <c:ptCount val="1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</c:numCache>
            </c:numRef>
          </c:cat>
          <c:val>
            <c:numRef>
              <c:f>Sheet1!$V$32:$AK$32</c:f>
              <c:numCache>
                <c:formatCode>0%</c:formatCode>
                <c:ptCount val="16"/>
                <c:pt idx="0">
                  <c:v>0</c:v>
                </c:pt>
                <c:pt idx="1">
                  <c:v>-2.2684657524173701E-2</c:v>
                </c:pt>
                <c:pt idx="2">
                  <c:v>-3.9597044008970905E-2</c:v>
                </c:pt>
                <c:pt idx="3">
                  <c:v>-5.6913857127100287E-2</c:v>
                </c:pt>
                <c:pt idx="4">
                  <c:v>-7.0958491120997058E-2</c:v>
                </c:pt>
                <c:pt idx="5">
                  <c:v>-8.6510533475495421E-2</c:v>
                </c:pt>
                <c:pt idx="6">
                  <c:v>-0.10180521342696425</c:v>
                </c:pt>
                <c:pt idx="7">
                  <c:v>-0.14022574359351447</c:v>
                </c:pt>
                <c:pt idx="8">
                  <c:v>-0.16452810765101655</c:v>
                </c:pt>
                <c:pt idx="9">
                  <c:v>-0.15919702930254787</c:v>
                </c:pt>
                <c:pt idx="10">
                  <c:v>-0.16416044707526012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6B-413F-AEF3-D9121BF8170B}"/>
            </c:ext>
          </c:extLst>
        </c:ser>
        <c:ser>
          <c:idx val="1"/>
          <c:order val="1"/>
          <c:tx>
            <c:strRef>
              <c:f>Sheet1!$U$33</c:f>
              <c:strCache>
                <c:ptCount val="1"/>
                <c:pt idx="0">
                  <c:v>1,500 to 2,500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Sheet1!$V$31:$AK$31</c:f>
              <c:numCache>
                <c:formatCode>General</c:formatCode>
                <c:ptCount val="1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</c:numCache>
            </c:numRef>
          </c:cat>
          <c:val>
            <c:numRef>
              <c:f>Sheet1!$V$33:$AK$33</c:f>
              <c:numCache>
                <c:formatCode>0%</c:formatCode>
                <c:ptCount val="16"/>
                <c:pt idx="0">
                  <c:v>0</c:v>
                </c:pt>
                <c:pt idx="1">
                  <c:v>-9.6137754058426284E-3</c:v>
                </c:pt>
                <c:pt idx="2">
                  <c:v>-1.7237852613570803E-2</c:v>
                </c:pt>
                <c:pt idx="3">
                  <c:v>-2.9194637112520239E-2</c:v>
                </c:pt>
                <c:pt idx="4">
                  <c:v>-4.3773360358517532E-2</c:v>
                </c:pt>
                <c:pt idx="5">
                  <c:v>-5.2922253007791409E-2</c:v>
                </c:pt>
                <c:pt idx="6">
                  <c:v>-5.9690945943433049E-2</c:v>
                </c:pt>
                <c:pt idx="7">
                  <c:v>-9.6007586886587171E-2</c:v>
                </c:pt>
                <c:pt idx="8">
                  <c:v>-0.11004704613496474</c:v>
                </c:pt>
                <c:pt idx="9">
                  <c:v>-0.11058631013258458</c:v>
                </c:pt>
                <c:pt idx="10">
                  <c:v>-0.11854510292504228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6B-413F-AEF3-D9121BF8170B}"/>
            </c:ext>
          </c:extLst>
        </c:ser>
        <c:ser>
          <c:idx val="2"/>
          <c:order val="2"/>
          <c:tx>
            <c:strRef>
              <c:f>Sheet1!$U$34</c:f>
              <c:strCache>
                <c:ptCount val="1"/>
                <c:pt idx="0">
                  <c:v>2,500 to 4,000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Sheet1!$V$31:$AK$31</c:f>
              <c:numCache>
                <c:formatCode>General</c:formatCode>
                <c:ptCount val="1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</c:numCache>
            </c:numRef>
          </c:cat>
          <c:val>
            <c:numRef>
              <c:f>Sheet1!$V$34:$AK$34</c:f>
              <c:numCache>
                <c:formatCode>0%</c:formatCode>
                <c:ptCount val="16"/>
                <c:pt idx="0">
                  <c:v>0</c:v>
                </c:pt>
                <c:pt idx="1">
                  <c:v>-1.7690988399573504E-3</c:v>
                </c:pt>
                <c:pt idx="2">
                  <c:v>-9.8313279044957014E-3</c:v>
                </c:pt>
                <c:pt idx="3">
                  <c:v>-1.5246660994746697E-2</c:v>
                </c:pt>
                <c:pt idx="4">
                  <c:v>-2.0945590082242838E-2</c:v>
                </c:pt>
                <c:pt idx="5">
                  <c:v>-3.1074018555280913E-2</c:v>
                </c:pt>
                <c:pt idx="6">
                  <c:v>-3.8190927629002447E-2</c:v>
                </c:pt>
                <c:pt idx="7">
                  <c:v>-6.8400653621250807E-2</c:v>
                </c:pt>
                <c:pt idx="8">
                  <c:v>-7.7003065537684545E-2</c:v>
                </c:pt>
                <c:pt idx="9">
                  <c:v>-8.3998433469729461E-2</c:v>
                </c:pt>
                <c:pt idx="10">
                  <c:v>-8.8387419141379375E-2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26B-413F-AEF3-D9121BF8170B}"/>
            </c:ext>
          </c:extLst>
        </c:ser>
        <c:ser>
          <c:idx val="3"/>
          <c:order val="3"/>
          <c:tx>
            <c:strRef>
              <c:f>Sheet1!$U$35</c:f>
              <c:strCache>
                <c:ptCount val="1"/>
                <c:pt idx="0">
                  <c:v>4,000 to 10,000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Sheet1!$V$31:$AK$31</c:f>
              <c:numCache>
                <c:formatCode>General</c:formatCode>
                <c:ptCount val="1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</c:numCache>
            </c:numRef>
          </c:cat>
          <c:val>
            <c:numRef>
              <c:f>Sheet1!$V$35:$AK$35</c:f>
              <c:numCache>
                <c:formatCode>0%</c:formatCode>
                <c:ptCount val="16"/>
                <c:pt idx="0">
                  <c:v>0</c:v>
                </c:pt>
                <c:pt idx="1">
                  <c:v>-8.6271865455556096E-4</c:v>
                </c:pt>
                <c:pt idx="2">
                  <c:v>-5.0771488635913409E-3</c:v>
                </c:pt>
                <c:pt idx="3">
                  <c:v>-1.1076514219983347E-2</c:v>
                </c:pt>
                <c:pt idx="4">
                  <c:v>-1.4091071357740681E-2</c:v>
                </c:pt>
                <c:pt idx="5">
                  <c:v>-2.0908531990004309E-2</c:v>
                </c:pt>
                <c:pt idx="6">
                  <c:v>-2.0655666177462173E-2</c:v>
                </c:pt>
                <c:pt idx="7">
                  <c:v>-5.3186109238031021E-2</c:v>
                </c:pt>
                <c:pt idx="8">
                  <c:v>-5.7147673634524665E-2</c:v>
                </c:pt>
                <c:pt idx="9">
                  <c:v>-5.3587719646186138E-2</c:v>
                </c:pt>
                <c:pt idx="10">
                  <c:v>-5.3825710999166998E-2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26B-413F-AEF3-D9121BF8170B}"/>
            </c:ext>
          </c:extLst>
        </c:ser>
        <c:ser>
          <c:idx val="4"/>
          <c:order val="4"/>
          <c:tx>
            <c:strRef>
              <c:f>Sheet1!$U$36</c:f>
              <c:strCache>
                <c:ptCount val="1"/>
                <c:pt idx="0">
                  <c:v>Over 10,000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Sheet1!$V$31:$AK$31</c:f>
              <c:numCache>
                <c:formatCode>General</c:formatCode>
                <c:ptCount val="1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</c:numCache>
            </c:numRef>
          </c:cat>
          <c:val>
            <c:numRef>
              <c:f>Sheet1!$V$36:$AK$36</c:f>
              <c:numCache>
                <c:formatCode>0%</c:formatCode>
                <c:ptCount val="16"/>
                <c:pt idx="0">
                  <c:v>0</c:v>
                </c:pt>
                <c:pt idx="1">
                  <c:v>9.1395816017085796E-3</c:v>
                </c:pt>
                <c:pt idx="2">
                  <c:v>1.5199041538611402E-2</c:v>
                </c:pt>
                <c:pt idx="3">
                  <c:v>2.1086377029539749E-2</c:v>
                </c:pt>
                <c:pt idx="4">
                  <c:v>2.8037033933428601E-2</c:v>
                </c:pt>
                <c:pt idx="5">
                  <c:v>2.8742517682389668E-2</c:v>
                </c:pt>
                <c:pt idx="6">
                  <c:v>4.0343931820601142E-2</c:v>
                </c:pt>
                <c:pt idx="7">
                  <c:v>1.1527808289604202E-3</c:v>
                </c:pt>
                <c:pt idx="8">
                  <c:v>2.9578227163502557E-3</c:v>
                </c:pt>
                <c:pt idx="9">
                  <c:v>1.0935564307731349E-2</c:v>
                </c:pt>
                <c:pt idx="10">
                  <c:v>9.7069128348217237E-3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26B-413F-AEF3-D9121BF8170B}"/>
            </c:ext>
          </c:extLst>
        </c:ser>
        <c:ser>
          <c:idx val="5"/>
          <c:order val="5"/>
          <c:tx>
            <c:strRef>
              <c:f>Sheet1!$U$37</c:f>
              <c:strCache>
                <c:ptCount val="1"/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Sheet1!$V$31:$AK$31</c:f>
              <c:numCache>
                <c:formatCode>General</c:formatCode>
                <c:ptCount val="1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</c:numCache>
            </c:numRef>
          </c:cat>
          <c:val>
            <c:numRef>
              <c:f>Sheet1!$V$37:$AK$37</c:f>
              <c:numCache>
                <c:formatCode>General</c:formatCode>
                <c:ptCount val="16"/>
                <c:pt idx="10" formatCode="0%">
                  <c:v>-0.16416044707526012</c:v>
                </c:pt>
                <c:pt idx="11" formatCode="0%">
                  <c:v>-0.16748554217983436</c:v>
                </c:pt>
                <c:pt idx="12" formatCode="0%">
                  <c:v>-0.17702190857482258</c:v>
                </c:pt>
                <c:pt idx="13" formatCode="0%">
                  <c:v>-0.18513514781630591</c:v>
                </c:pt>
                <c:pt idx="14" formatCode="0%">
                  <c:v>-0.1820289168935183</c:v>
                </c:pt>
                <c:pt idx="15" formatCode="0%">
                  <c:v>-0.18430496037496602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26B-413F-AEF3-D9121BF8170B}"/>
            </c:ext>
          </c:extLst>
        </c:ser>
        <c:ser>
          <c:idx val="6"/>
          <c:order val="6"/>
          <c:tx>
            <c:strRef>
              <c:f>Sheet1!$U$38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Sheet1!$V$31:$AK$31</c:f>
              <c:numCache>
                <c:formatCode>General</c:formatCode>
                <c:ptCount val="1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</c:numCache>
            </c:numRef>
          </c:cat>
          <c:val>
            <c:numRef>
              <c:f>Sheet1!$V$38:$AK$38</c:f>
              <c:numCache>
                <c:formatCode>General</c:formatCode>
                <c:ptCount val="16"/>
                <c:pt idx="10" formatCode="0%">
                  <c:v>-0.11854510292504228</c:v>
                </c:pt>
                <c:pt idx="11" formatCode="0%">
                  <c:v>-0.12350867087852624</c:v>
                </c:pt>
                <c:pt idx="12" formatCode="0%">
                  <c:v>-0.13234165356147254</c:v>
                </c:pt>
                <c:pt idx="13" formatCode="0%">
                  <c:v>-0.13936538512676255</c:v>
                </c:pt>
                <c:pt idx="14" formatCode="0%">
                  <c:v>-0.14175478479890247</c:v>
                </c:pt>
                <c:pt idx="15" formatCode="0%">
                  <c:v>-0.14200455997483286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26B-413F-AEF3-D9121BF8170B}"/>
            </c:ext>
          </c:extLst>
        </c:ser>
        <c:ser>
          <c:idx val="7"/>
          <c:order val="7"/>
          <c:tx>
            <c:strRef>
              <c:f>Sheet1!$U$39</c:f>
              <c:strCache>
                <c:ptCount val="1"/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Sheet1!$V$31:$AK$31</c:f>
              <c:numCache>
                <c:formatCode>General</c:formatCode>
                <c:ptCount val="1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</c:numCache>
            </c:numRef>
          </c:cat>
          <c:val>
            <c:numRef>
              <c:f>Sheet1!$V$39:$AK$39</c:f>
              <c:numCache>
                <c:formatCode>General</c:formatCode>
                <c:ptCount val="16"/>
                <c:pt idx="10" formatCode="0%">
                  <c:v>-8.8387419141379375E-2</c:v>
                </c:pt>
                <c:pt idx="11" formatCode="0%">
                  <c:v>-9.6723522499336134E-2</c:v>
                </c:pt>
                <c:pt idx="12" formatCode="0%">
                  <c:v>-0.10460691642886755</c:v>
                </c:pt>
                <c:pt idx="13" formatCode="0%">
                  <c:v>-0.11411822910000113</c:v>
                </c:pt>
                <c:pt idx="14" formatCode="0%">
                  <c:v>-0.1207460905058747</c:v>
                </c:pt>
                <c:pt idx="15" formatCode="0%">
                  <c:v>-0.12365254391577563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26B-413F-AEF3-D9121BF8170B}"/>
            </c:ext>
          </c:extLst>
        </c:ser>
        <c:ser>
          <c:idx val="8"/>
          <c:order val="8"/>
          <c:tx>
            <c:strRef>
              <c:f>Sheet1!$U$40</c:f>
              <c:strCache>
                <c:ptCount val="1"/>
              </c:strCache>
            </c:strRef>
          </c:tx>
          <c:spPr>
            <a:ln w="28575" cap="rnd">
              <a:solidFill>
                <a:schemeClr val="accent4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Sheet1!$V$31:$AK$31</c:f>
              <c:numCache>
                <c:formatCode>General</c:formatCode>
                <c:ptCount val="1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</c:numCache>
            </c:numRef>
          </c:cat>
          <c:val>
            <c:numRef>
              <c:f>Sheet1!$V$40:$AK$40</c:f>
              <c:numCache>
                <c:formatCode>General</c:formatCode>
                <c:ptCount val="16"/>
                <c:pt idx="10" formatCode="0%">
                  <c:v>-5.3825710999166998E-2</c:v>
                </c:pt>
                <c:pt idx="11" formatCode="0%">
                  <c:v>-5.7430673806091237E-2</c:v>
                </c:pt>
                <c:pt idx="12" formatCode="0%">
                  <c:v>-6.3745317628707165E-2</c:v>
                </c:pt>
                <c:pt idx="13" formatCode="0%">
                  <c:v>-6.7859431316645624E-2</c:v>
                </c:pt>
                <c:pt idx="14" formatCode="0%">
                  <c:v>-7.0348533274675717E-2</c:v>
                </c:pt>
                <c:pt idx="15" formatCode="0%">
                  <c:v>-6.9515430373794374E-2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26B-413F-AEF3-D9121BF8170B}"/>
            </c:ext>
          </c:extLst>
        </c:ser>
        <c:ser>
          <c:idx val="9"/>
          <c:order val="9"/>
          <c:tx>
            <c:strRef>
              <c:f>Sheet1!$U$41</c:f>
              <c:strCache>
                <c:ptCount val="1"/>
              </c:strCache>
            </c:strRef>
          </c:tx>
          <c:spPr>
            <a:ln w="28575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Sheet1!$V$31:$AK$31</c:f>
              <c:numCache>
                <c:formatCode>General</c:formatCode>
                <c:ptCount val="1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</c:numCache>
            </c:numRef>
          </c:cat>
          <c:val>
            <c:numRef>
              <c:f>Sheet1!$V$41:$AK$41</c:f>
              <c:numCache>
                <c:formatCode>General</c:formatCode>
                <c:ptCount val="16"/>
                <c:pt idx="10" formatCode="0%">
                  <c:v>9.7069128348217237E-3</c:v>
                </c:pt>
                <c:pt idx="11" formatCode="0%">
                  <c:v>8.291690990151146E-3</c:v>
                </c:pt>
                <c:pt idx="12" formatCode="0%">
                  <c:v>4.7315934072063026E-3</c:v>
                </c:pt>
                <c:pt idx="13" formatCode="0%">
                  <c:v>3.5084063579216007E-4</c:v>
                </c:pt>
                <c:pt idx="14" formatCode="0%">
                  <c:v>-2.1938973471182788E-3</c:v>
                </c:pt>
                <c:pt idx="15" formatCode="0%">
                  <c:v>-1.9791112158510371E-3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26B-413F-AEF3-D9121BF81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18456032"/>
        <c:axId val="1318456448"/>
      </c:lineChart>
      <c:catAx>
        <c:axId val="131845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8456448"/>
        <c:crosses val="autoZero"/>
        <c:auto val="1"/>
        <c:lblAlgn val="ctr"/>
        <c:lblOffset val="100"/>
        <c:noMultiLvlLbl val="0"/>
      </c:catAx>
      <c:valAx>
        <c:axId val="1318456448"/>
        <c:scaling>
          <c:orientation val="minMax"/>
          <c:max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845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'Medium Term Trends Projection'!$M$105</c:f>
              <c:strCache>
                <c:ptCount val="1"/>
                <c:pt idx="0">
                  <c:v>Elementary</c:v>
                </c:pt>
              </c:strCache>
            </c:strRef>
          </c:tx>
          <c:spPr>
            <a:ln w="38100" cap="rnd">
              <a:solidFill>
                <a:srgbClr val="232D4B"/>
              </a:solidFill>
              <a:round/>
            </a:ln>
            <a:effectLst/>
          </c:spPr>
          <c:marker>
            <c:symbol val="none"/>
          </c:marker>
          <c:cat>
            <c:numRef>
              <c:f>'Medium Term Trends Projection'!$L$106:$L$131</c:f>
              <c:numCache>
                <c:formatCode>General</c:formatCode>
                <c:ptCount val="2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</c:numCache>
            </c:numRef>
          </c:cat>
          <c:val>
            <c:numRef>
              <c:f>'Medium Term Trends Projection'!$M$106:$M$131</c:f>
              <c:numCache>
                <c:formatCode>_(* #,##0_);_(* \(#,##0\);_(* "-"??_);_(@_)</c:formatCode>
                <c:ptCount val="26"/>
                <c:pt idx="0">
                  <c:v>537709</c:v>
                </c:pt>
                <c:pt idx="1">
                  <c:v>541194</c:v>
                </c:pt>
                <c:pt idx="2">
                  <c:v>544905</c:v>
                </c:pt>
                <c:pt idx="3">
                  <c:v>550871</c:v>
                </c:pt>
                <c:pt idx="4">
                  <c:v>558406</c:v>
                </c:pt>
                <c:pt idx="5">
                  <c:v>563496</c:v>
                </c:pt>
                <c:pt idx="6">
                  <c:v>567902</c:v>
                </c:pt>
                <c:pt idx="7">
                  <c:v>572833</c:v>
                </c:pt>
                <c:pt idx="8">
                  <c:v>578066</c:v>
                </c:pt>
                <c:pt idx="9">
                  <c:v>580117</c:v>
                </c:pt>
                <c:pt idx="10">
                  <c:v>577564</c:v>
                </c:pt>
                <c:pt idx="11">
                  <c:v>576845</c:v>
                </c:pt>
                <c:pt idx="12">
                  <c:v>575316</c:v>
                </c:pt>
                <c:pt idx="13">
                  <c:v>570166</c:v>
                </c:pt>
                <c:pt idx="14">
                  <c:v>569232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CA-4858-85E3-B60A5F5DB373}"/>
            </c:ext>
          </c:extLst>
        </c:ser>
        <c:ser>
          <c:idx val="1"/>
          <c:order val="1"/>
          <c:tx>
            <c:strRef>
              <c:f>'Medium Term Trends Projection'!$N$105</c:f>
              <c:strCache>
                <c:ptCount val="1"/>
                <c:pt idx="0">
                  <c:v>Middle </c:v>
                </c:pt>
              </c:strCache>
            </c:strRef>
          </c:tx>
          <c:spPr>
            <a:ln w="38100" cap="rnd">
              <a:solidFill>
                <a:srgbClr val="979797"/>
              </a:solidFill>
              <a:round/>
            </a:ln>
            <a:effectLst/>
          </c:spPr>
          <c:marker>
            <c:symbol val="none"/>
          </c:marker>
          <c:cat>
            <c:numRef>
              <c:f>'Medium Term Trends Projection'!$L$106:$L$131</c:f>
              <c:numCache>
                <c:formatCode>General</c:formatCode>
                <c:ptCount val="2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</c:numCache>
            </c:numRef>
          </c:cat>
          <c:val>
            <c:numRef>
              <c:f>'Medium Term Trends Projection'!$N$106:$N$131</c:f>
              <c:numCache>
                <c:formatCode>_(* #,##0_);_(* \(#,##0\);_(* "-"??_);_(@_)</c:formatCode>
                <c:ptCount val="26"/>
                <c:pt idx="0">
                  <c:v>284142</c:v>
                </c:pt>
                <c:pt idx="1">
                  <c:v>280458</c:v>
                </c:pt>
                <c:pt idx="2">
                  <c:v>277032</c:v>
                </c:pt>
                <c:pt idx="3">
                  <c:v>274165</c:v>
                </c:pt>
                <c:pt idx="4">
                  <c:v>275050</c:v>
                </c:pt>
                <c:pt idx="5">
                  <c:v>277161</c:v>
                </c:pt>
                <c:pt idx="6">
                  <c:v>281563</c:v>
                </c:pt>
                <c:pt idx="7">
                  <c:v>283768</c:v>
                </c:pt>
                <c:pt idx="8">
                  <c:v>285345</c:v>
                </c:pt>
                <c:pt idx="9">
                  <c:v>284731</c:v>
                </c:pt>
                <c:pt idx="10">
                  <c:v>285795</c:v>
                </c:pt>
                <c:pt idx="11">
                  <c:v>287581</c:v>
                </c:pt>
                <c:pt idx="12">
                  <c:v>291110</c:v>
                </c:pt>
                <c:pt idx="13">
                  <c:v>294380</c:v>
                </c:pt>
                <c:pt idx="14">
                  <c:v>299397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CA-4858-85E3-B60A5F5DB373}"/>
            </c:ext>
          </c:extLst>
        </c:ser>
        <c:ser>
          <c:idx val="2"/>
          <c:order val="2"/>
          <c:tx>
            <c:strRef>
              <c:f>'Medium Term Trends Projection'!$O$105</c:f>
              <c:strCache>
                <c:ptCount val="1"/>
                <c:pt idx="0">
                  <c:v>High</c:v>
                </c:pt>
              </c:strCache>
            </c:strRef>
          </c:tx>
          <c:spPr>
            <a:ln w="38100" cap="rnd">
              <a:solidFill>
                <a:srgbClr val="7FCFEF"/>
              </a:solidFill>
              <a:round/>
            </a:ln>
            <a:effectLst/>
          </c:spPr>
          <c:marker>
            <c:symbol val="none"/>
          </c:marker>
          <c:cat>
            <c:numRef>
              <c:f>'Medium Term Trends Projection'!$L$106:$L$131</c:f>
              <c:numCache>
                <c:formatCode>General</c:formatCode>
                <c:ptCount val="2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</c:numCache>
            </c:numRef>
          </c:cat>
          <c:val>
            <c:numRef>
              <c:f>'Medium Term Trends Projection'!$O$106:$O$131</c:f>
              <c:numCache>
                <c:formatCode>_(* #,##0_);_(* \(#,##0\);_(* "-"??_);_(@_)</c:formatCode>
                <c:ptCount val="26"/>
                <c:pt idx="0">
                  <c:v>372317</c:v>
                </c:pt>
                <c:pt idx="1">
                  <c:v>378755</c:v>
                </c:pt>
                <c:pt idx="2">
                  <c:v>380413</c:v>
                </c:pt>
                <c:pt idx="3">
                  <c:v>380131</c:v>
                </c:pt>
                <c:pt idx="4">
                  <c:v>380720</c:v>
                </c:pt>
                <c:pt idx="5">
                  <c:v>379461</c:v>
                </c:pt>
                <c:pt idx="6">
                  <c:v>376155</c:v>
                </c:pt>
                <c:pt idx="7">
                  <c:v>375502</c:v>
                </c:pt>
                <c:pt idx="8">
                  <c:v>376698</c:v>
                </c:pt>
                <c:pt idx="9">
                  <c:v>382141</c:v>
                </c:pt>
                <c:pt idx="10">
                  <c:v>386734</c:v>
                </c:pt>
                <c:pt idx="11">
                  <c:v>389055</c:v>
                </c:pt>
                <c:pt idx="12">
                  <c:v>391251</c:v>
                </c:pt>
                <c:pt idx="13">
                  <c:v>390897</c:v>
                </c:pt>
                <c:pt idx="14">
                  <c:v>393820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CA-4858-85E3-B60A5F5DB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09206591"/>
        <c:axId val="1"/>
      </c:lineChart>
      <c:dateAx>
        <c:axId val="1709206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"/>
        <c:crosses val="autoZero"/>
        <c:auto val="0"/>
        <c:lblOffset val="100"/>
        <c:baseTimeUnit val="days"/>
        <c:majorUnit val="5"/>
        <c:majorTimeUnit val="days"/>
      </c:dateAx>
      <c:valAx>
        <c:axId val="1"/>
        <c:scaling>
          <c:orientation val="minMax"/>
          <c:max val="65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709206591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'Medium Term Trends Projection'!$M$105</c:f>
              <c:strCache>
                <c:ptCount val="1"/>
                <c:pt idx="0">
                  <c:v>Elementary</c:v>
                </c:pt>
              </c:strCache>
            </c:strRef>
          </c:tx>
          <c:spPr>
            <a:ln w="38100" cap="rnd">
              <a:solidFill>
                <a:srgbClr val="232D4B"/>
              </a:solidFill>
              <a:round/>
            </a:ln>
            <a:effectLst/>
          </c:spPr>
          <c:marker>
            <c:symbol val="none"/>
          </c:marker>
          <c:cat>
            <c:numRef>
              <c:f>'Medium Term Trends Projection'!$L$106:$L$131</c:f>
              <c:numCache>
                <c:formatCode>General</c:formatCode>
                <c:ptCount val="2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</c:numCache>
            </c:numRef>
          </c:cat>
          <c:val>
            <c:numRef>
              <c:f>'Medium Term Trends Projection'!$M$106:$M$131</c:f>
              <c:numCache>
                <c:formatCode>_(* #,##0_);_(* \(#,##0\);_(* "-"??_);_(@_)</c:formatCode>
                <c:ptCount val="26"/>
                <c:pt idx="0">
                  <c:v>537709</c:v>
                </c:pt>
                <c:pt idx="1">
                  <c:v>541194</c:v>
                </c:pt>
                <c:pt idx="2">
                  <c:v>544905</c:v>
                </c:pt>
                <c:pt idx="3">
                  <c:v>550871</c:v>
                </c:pt>
                <c:pt idx="4">
                  <c:v>558406</c:v>
                </c:pt>
                <c:pt idx="5">
                  <c:v>563496</c:v>
                </c:pt>
                <c:pt idx="6">
                  <c:v>567902</c:v>
                </c:pt>
                <c:pt idx="7">
                  <c:v>572833</c:v>
                </c:pt>
                <c:pt idx="8">
                  <c:v>578066</c:v>
                </c:pt>
                <c:pt idx="9">
                  <c:v>580117</c:v>
                </c:pt>
                <c:pt idx="10">
                  <c:v>577564</c:v>
                </c:pt>
                <c:pt idx="11">
                  <c:v>576845</c:v>
                </c:pt>
                <c:pt idx="12">
                  <c:v>575316</c:v>
                </c:pt>
                <c:pt idx="13">
                  <c:v>570166</c:v>
                </c:pt>
                <c:pt idx="14">
                  <c:v>569232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6F-45B7-91EB-1DBCDDAC582E}"/>
            </c:ext>
          </c:extLst>
        </c:ser>
        <c:ser>
          <c:idx val="1"/>
          <c:order val="1"/>
          <c:tx>
            <c:strRef>
              <c:f>'Medium Term Trends Projection'!$N$105</c:f>
              <c:strCache>
                <c:ptCount val="1"/>
                <c:pt idx="0">
                  <c:v>Middle </c:v>
                </c:pt>
              </c:strCache>
            </c:strRef>
          </c:tx>
          <c:spPr>
            <a:ln w="38100" cap="rnd">
              <a:solidFill>
                <a:srgbClr val="979797"/>
              </a:solidFill>
              <a:round/>
            </a:ln>
            <a:effectLst/>
          </c:spPr>
          <c:marker>
            <c:symbol val="none"/>
          </c:marker>
          <c:cat>
            <c:numRef>
              <c:f>'Medium Term Trends Projection'!$L$106:$L$131</c:f>
              <c:numCache>
                <c:formatCode>General</c:formatCode>
                <c:ptCount val="2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</c:numCache>
            </c:numRef>
          </c:cat>
          <c:val>
            <c:numRef>
              <c:f>'Medium Term Trends Projection'!$N$106:$N$131</c:f>
              <c:numCache>
                <c:formatCode>_(* #,##0_);_(* \(#,##0\);_(* "-"??_);_(@_)</c:formatCode>
                <c:ptCount val="26"/>
                <c:pt idx="0">
                  <c:v>284142</c:v>
                </c:pt>
                <c:pt idx="1">
                  <c:v>280458</c:v>
                </c:pt>
                <c:pt idx="2">
                  <c:v>277032</c:v>
                </c:pt>
                <c:pt idx="3">
                  <c:v>274165</c:v>
                </c:pt>
                <c:pt idx="4">
                  <c:v>275050</c:v>
                </c:pt>
                <c:pt idx="5">
                  <c:v>277161</c:v>
                </c:pt>
                <c:pt idx="6">
                  <c:v>281563</c:v>
                </c:pt>
                <c:pt idx="7">
                  <c:v>283768</c:v>
                </c:pt>
                <c:pt idx="8">
                  <c:v>285345</c:v>
                </c:pt>
                <c:pt idx="9">
                  <c:v>284731</c:v>
                </c:pt>
                <c:pt idx="10">
                  <c:v>285795</c:v>
                </c:pt>
                <c:pt idx="11">
                  <c:v>287581</c:v>
                </c:pt>
                <c:pt idx="12">
                  <c:v>291110</c:v>
                </c:pt>
                <c:pt idx="13">
                  <c:v>294380</c:v>
                </c:pt>
                <c:pt idx="14">
                  <c:v>299397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6F-45B7-91EB-1DBCDDAC582E}"/>
            </c:ext>
          </c:extLst>
        </c:ser>
        <c:ser>
          <c:idx val="2"/>
          <c:order val="2"/>
          <c:tx>
            <c:strRef>
              <c:f>'Medium Term Trends Projection'!$O$105</c:f>
              <c:strCache>
                <c:ptCount val="1"/>
                <c:pt idx="0">
                  <c:v>High</c:v>
                </c:pt>
              </c:strCache>
            </c:strRef>
          </c:tx>
          <c:spPr>
            <a:ln w="38100" cap="rnd">
              <a:solidFill>
                <a:srgbClr val="7FCFEF"/>
              </a:solidFill>
              <a:round/>
            </a:ln>
            <a:effectLst/>
          </c:spPr>
          <c:marker>
            <c:symbol val="none"/>
          </c:marker>
          <c:cat>
            <c:numRef>
              <c:f>'Medium Term Trends Projection'!$L$106:$L$131</c:f>
              <c:numCache>
                <c:formatCode>General</c:formatCode>
                <c:ptCount val="2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</c:numCache>
            </c:numRef>
          </c:cat>
          <c:val>
            <c:numRef>
              <c:f>'Medium Term Trends Projection'!$O$106:$O$131</c:f>
              <c:numCache>
                <c:formatCode>_(* #,##0_);_(* \(#,##0\);_(* "-"??_);_(@_)</c:formatCode>
                <c:ptCount val="26"/>
                <c:pt idx="0">
                  <c:v>372317</c:v>
                </c:pt>
                <c:pt idx="1">
                  <c:v>378755</c:v>
                </c:pt>
                <c:pt idx="2">
                  <c:v>380413</c:v>
                </c:pt>
                <c:pt idx="3">
                  <c:v>380131</c:v>
                </c:pt>
                <c:pt idx="4">
                  <c:v>380720</c:v>
                </c:pt>
                <c:pt idx="5">
                  <c:v>379461</c:v>
                </c:pt>
                <c:pt idx="6">
                  <c:v>376155</c:v>
                </c:pt>
                <c:pt idx="7">
                  <c:v>375502</c:v>
                </c:pt>
                <c:pt idx="8">
                  <c:v>376698</c:v>
                </c:pt>
                <c:pt idx="9">
                  <c:v>382141</c:v>
                </c:pt>
                <c:pt idx="10">
                  <c:v>386734</c:v>
                </c:pt>
                <c:pt idx="11">
                  <c:v>389055</c:v>
                </c:pt>
                <c:pt idx="12">
                  <c:v>391251</c:v>
                </c:pt>
                <c:pt idx="13">
                  <c:v>390897</c:v>
                </c:pt>
                <c:pt idx="14">
                  <c:v>393820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6F-45B7-91EB-1DBCDDAC582E}"/>
            </c:ext>
          </c:extLst>
        </c:ser>
        <c:ser>
          <c:idx val="3"/>
          <c:order val="3"/>
          <c:tx>
            <c:strRef>
              <c:f>'Medium Term Trends Projection'!$P$105</c:f>
              <c:strCache>
                <c:ptCount val="1"/>
              </c:strCache>
            </c:strRef>
          </c:tx>
          <c:spPr>
            <a:ln w="38100" cap="rnd">
              <a:solidFill>
                <a:srgbClr val="232D4B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'Medium Term Trends Projection'!$L$106:$L$131</c:f>
              <c:numCache>
                <c:formatCode>General</c:formatCode>
                <c:ptCount val="2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</c:numCache>
            </c:numRef>
          </c:cat>
          <c:val>
            <c:numRef>
              <c:f>'Medium Term Trends Projection'!$P$106:$P$131</c:f>
              <c:numCache>
                <c:formatCode>General</c:formatCode>
                <c:ptCount val="26"/>
                <c:pt idx="14" formatCode="_(* #,##0_);_(* \(#,##0\);_(* &quot;-&quot;??_);_(@_)">
                  <c:v>569232</c:v>
                </c:pt>
                <c:pt idx="15" formatCode="_(* #,##0_);_(* \(#,##0\);_(* &quot;-&quot;??_);_(@_)">
                  <c:v>568145</c:v>
                </c:pt>
                <c:pt idx="16" formatCode="_(* #,##0_);_(* \(#,##0\);_(* &quot;-&quot;??_);_(@_)">
                  <c:v>568548</c:v>
                </c:pt>
                <c:pt idx="17" formatCode="_(* #,##0_);_(* \(#,##0\);_(* &quot;-&quot;??_);_(@_)">
                  <c:v>568051</c:v>
                </c:pt>
                <c:pt idx="18" formatCode="_(* #,##0_);_(* \(#,##0\);_(* &quot;-&quot;??_);_(@_)">
                  <c:v>565958</c:v>
                </c:pt>
                <c:pt idx="19" formatCode="_(* #,##0_);_(* \(#,##0\);_(* &quot;-&quot;??_);_(@_)">
                  <c:v>562412</c:v>
                </c:pt>
                <c:pt idx="20" formatCode="_(* #,##0_);_(* \(#,##0\);_(* &quot;-&quot;??_);_(@_)">
                  <c:v>555018</c:v>
                </c:pt>
                <c:pt idx="21" formatCode="_(* #,##0_);_(* \(#,##0\);_(* &quot;-&quot;??_);_(@_)">
                  <c:v>548355</c:v>
                </c:pt>
                <c:pt idx="22" formatCode="_(* #,##0_);_(* \(#,##0\);_(* &quot;-&quot;??_);_(@_)">
                  <c:v>542207</c:v>
                </c:pt>
                <c:pt idx="23" formatCode="_(* #,##0_);_(* \(#,##0\);_(* &quot;-&quot;??_);_(@_)">
                  <c:v>537965</c:v>
                </c:pt>
                <c:pt idx="24" formatCode="_(* #,##0_);_(* \(#,##0\);_(* &quot;-&quot;??_);_(@_)">
                  <c:v>534482</c:v>
                </c:pt>
                <c:pt idx="25" formatCode="_(* #,##0_);_(* \(#,##0\);_(* &quot;-&quot;??_);_(@_)">
                  <c:v>532593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86F-45B7-91EB-1DBCDDAC582E}"/>
            </c:ext>
          </c:extLst>
        </c:ser>
        <c:ser>
          <c:idx val="4"/>
          <c:order val="4"/>
          <c:tx>
            <c:strRef>
              <c:f>'Medium Term Trends Projection'!$Q$105</c:f>
              <c:strCache>
                <c:ptCount val="1"/>
              </c:strCache>
            </c:strRef>
          </c:tx>
          <c:spPr>
            <a:ln w="38100" cap="rnd">
              <a:solidFill>
                <a:srgbClr val="979797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'Medium Term Trends Projection'!$L$106:$L$131</c:f>
              <c:numCache>
                <c:formatCode>General</c:formatCode>
                <c:ptCount val="2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</c:numCache>
            </c:numRef>
          </c:cat>
          <c:val>
            <c:numRef>
              <c:f>'Medium Term Trends Projection'!$Q$106:$Q$131</c:f>
              <c:numCache>
                <c:formatCode>General</c:formatCode>
                <c:ptCount val="26"/>
                <c:pt idx="14" formatCode="_(* #,##0_);_(* \(#,##0\);_(* &quot;-&quot;??_);_(@_)">
                  <c:v>299397</c:v>
                </c:pt>
                <c:pt idx="15" formatCode="_(* #,##0_);_(* \(#,##0\);_(* &quot;-&quot;??_);_(@_)">
                  <c:v>299854</c:v>
                </c:pt>
                <c:pt idx="16" formatCode="_(* #,##0_);_(* \(#,##0\);_(* &quot;-&quot;??_);_(@_)">
                  <c:v>296113</c:v>
                </c:pt>
                <c:pt idx="17" formatCode="_(* #,##0_);_(* \(#,##0\);_(* &quot;-&quot;??_);_(@_)">
                  <c:v>292073</c:v>
                </c:pt>
                <c:pt idx="18" formatCode="_(* #,##0_);_(* \(#,##0\);_(* &quot;-&quot;??_);_(@_)">
                  <c:v>290463</c:v>
                </c:pt>
                <c:pt idx="19" formatCode="_(* #,##0_);_(* \(#,##0\);_(* &quot;-&quot;??_);_(@_)">
                  <c:v>290651</c:v>
                </c:pt>
                <c:pt idx="20" formatCode="_(* #,##0_);_(* \(#,##0\);_(* &quot;-&quot;??_);_(@_)">
                  <c:v>292402</c:v>
                </c:pt>
                <c:pt idx="21" formatCode="_(* #,##0_);_(* \(#,##0\);_(* &quot;-&quot;??_);_(@_)">
                  <c:v>292991</c:v>
                </c:pt>
                <c:pt idx="22" formatCode="_(* #,##0_);_(* \(#,##0\);_(* &quot;-&quot;??_);_(@_)">
                  <c:v>293402</c:v>
                </c:pt>
                <c:pt idx="23" formatCode="_(* #,##0_);_(* \(#,##0\);_(* &quot;-&quot;??_);_(@_)">
                  <c:v>290673</c:v>
                </c:pt>
                <c:pt idx="24" formatCode="_(* #,##0_);_(* \(#,##0\);_(* &quot;-&quot;??_);_(@_)">
                  <c:v>287903</c:v>
                </c:pt>
                <c:pt idx="25" formatCode="_(* #,##0_);_(* \(#,##0\);_(* &quot;-&quot;??_);_(@_)">
                  <c:v>283792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86F-45B7-91EB-1DBCDDAC582E}"/>
            </c:ext>
          </c:extLst>
        </c:ser>
        <c:ser>
          <c:idx val="5"/>
          <c:order val="5"/>
          <c:tx>
            <c:strRef>
              <c:f>'Medium Term Trends Projection'!$R$105</c:f>
              <c:strCache>
                <c:ptCount val="1"/>
              </c:strCache>
            </c:strRef>
          </c:tx>
          <c:spPr>
            <a:ln w="38100" cap="rnd">
              <a:solidFill>
                <a:srgbClr val="7FCFEF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'Medium Term Trends Projection'!$L$106:$L$131</c:f>
              <c:numCache>
                <c:formatCode>General</c:formatCode>
                <c:ptCount val="2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</c:numCache>
            </c:numRef>
          </c:cat>
          <c:val>
            <c:numRef>
              <c:f>'Medium Term Trends Projection'!$R$106:$R$131</c:f>
              <c:numCache>
                <c:formatCode>General</c:formatCode>
                <c:ptCount val="26"/>
                <c:pt idx="14" formatCode="_(* #,##0_);_(* \(#,##0\);_(* &quot;-&quot;??_);_(@_)">
                  <c:v>393820</c:v>
                </c:pt>
                <c:pt idx="15" formatCode="_(* #,##0_);_(* \(#,##0\);_(* &quot;-&quot;??_);_(@_)">
                  <c:v>396293</c:v>
                </c:pt>
                <c:pt idx="16" formatCode="_(* #,##0_);_(* \(#,##0\);_(* &quot;-&quot;??_);_(@_)">
                  <c:v>402346</c:v>
                </c:pt>
                <c:pt idx="17" formatCode="_(* #,##0_);_(* \(#,##0\);_(* &quot;-&quot;??_);_(@_)">
                  <c:v>408055</c:v>
                </c:pt>
                <c:pt idx="18" formatCode="_(* #,##0_);_(* \(#,##0\);_(* &quot;-&quot;??_);_(@_)">
                  <c:v>409404</c:v>
                </c:pt>
                <c:pt idx="19" formatCode="_(* #,##0_);_(* \(#,##0\);_(* &quot;-&quot;??_);_(@_)">
                  <c:v>408094</c:v>
                </c:pt>
                <c:pt idx="20" formatCode="_(* #,##0_);_(* \(#,##0\);_(* &quot;-&quot;??_);_(@_)">
                  <c:v>404251</c:v>
                </c:pt>
                <c:pt idx="21" formatCode="_(* #,##0_);_(* \(#,##0\);_(* &quot;-&quot;??_);_(@_)">
                  <c:v>400422</c:v>
                </c:pt>
                <c:pt idx="22" formatCode="_(* #,##0_);_(* \(#,##0\);_(* &quot;-&quot;??_);_(@_)">
                  <c:v>398842</c:v>
                </c:pt>
                <c:pt idx="23" formatCode="_(* #,##0_);_(* \(#,##0\);_(* &quot;-&quot;??_);_(@_)">
                  <c:v>400431</c:v>
                </c:pt>
                <c:pt idx="24" formatCode="_(* #,##0_);_(* \(#,##0\);_(* &quot;-&quot;??_);_(@_)">
                  <c:v>399452</c:v>
                </c:pt>
                <c:pt idx="25" formatCode="_(* #,##0_);_(* \(#,##0\);_(* &quot;-&quot;??_);_(@_)">
                  <c:v>401000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86F-45B7-91EB-1DBCDDAC58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3704079"/>
        <c:axId val="1"/>
      </c:lineChart>
      <c:dateAx>
        <c:axId val="1573704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"/>
        <c:crosses val="autoZero"/>
        <c:auto val="0"/>
        <c:lblOffset val="100"/>
        <c:baseTimeUnit val="days"/>
        <c:majorUnit val="5"/>
        <c:majorTimeUnit val="days"/>
      </c:dateAx>
      <c:valAx>
        <c:axId val="1"/>
        <c:scaling>
          <c:orientation val="minMax"/>
          <c:max val="65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573704079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'Medium Term Trends Projection'!$M$105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rgbClr val="232D4B"/>
              </a:solidFill>
              <a:round/>
            </a:ln>
            <a:effectLst/>
          </c:spPr>
          <c:marker>
            <c:symbol val="none"/>
          </c:marker>
          <c:cat>
            <c:numRef>
              <c:f>'Medium Term Trends Projection'!$L$106:$L$131</c:f>
              <c:numCache>
                <c:formatCode>General</c:formatCode>
                <c:ptCount val="2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</c:numCache>
            </c:numRef>
          </c:cat>
          <c:val>
            <c:numRef>
              <c:f>'Medium Term Trends Projection'!$M$106:$M$131</c:f>
              <c:numCache>
                <c:formatCode>_(* #,##0_);_(* \(#,##0\);_(* "-"??_);_(@_)</c:formatCode>
                <c:ptCount val="26"/>
                <c:pt idx="0">
                  <c:v>1194168</c:v>
                </c:pt>
                <c:pt idx="1">
                  <c:v>1200407</c:v>
                </c:pt>
                <c:pt idx="2">
                  <c:v>1202350</c:v>
                </c:pt>
                <c:pt idx="3">
                  <c:v>1205167</c:v>
                </c:pt>
                <c:pt idx="4">
                  <c:v>1214176</c:v>
                </c:pt>
                <c:pt idx="5">
                  <c:v>1220118</c:v>
                </c:pt>
                <c:pt idx="6">
                  <c:v>1225620</c:v>
                </c:pt>
                <c:pt idx="7">
                  <c:v>1232103</c:v>
                </c:pt>
                <c:pt idx="8">
                  <c:v>1240109</c:v>
                </c:pt>
                <c:pt idx="9">
                  <c:v>1246989</c:v>
                </c:pt>
                <c:pt idx="10">
                  <c:v>1250093</c:v>
                </c:pt>
                <c:pt idx="11">
                  <c:v>1253481</c:v>
                </c:pt>
                <c:pt idx="12">
                  <c:v>1257677</c:v>
                </c:pt>
                <c:pt idx="13">
                  <c:v>1255443</c:v>
                </c:pt>
                <c:pt idx="14">
                  <c:v>1262449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E0-449F-8FF1-2940ECE3D612}"/>
            </c:ext>
          </c:extLst>
        </c:ser>
        <c:ser>
          <c:idx val="1"/>
          <c:order val="1"/>
          <c:tx>
            <c:strRef>
              <c:f>'Medium Term Trends Projection'!$N$105</c:f>
              <c:strCache>
                <c:ptCount val="1"/>
                <c:pt idx="0">
                  <c:v>Projected</c:v>
                </c:pt>
              </c:strCache>
            </c:strRef>
          </c:tx>
          <c:spPr>
            <a:ln w="38100" cap="rnd">
              <a:solidFill>
                <a:srgbClr val="232D4B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'Medium Term Trends Projection'!$L$106:$L$131</c:f>
              <c:numCache>
                <c:formatCode>General</c:formatCode>
                <c:ptCount val="2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</c:numCache>
            </c:numRef>
          </c:cat>
          <c:val>
            <c:numRef>
              <c:f>'Medium Term Trends Projection'!$N$106:$N$131</c:f>
              <c:numCache>
                <c:formatCode>General</c:formatCode>
                <c:ptCount val="26"/>
                <c:pt idx="14" formatCode="_(* #,##0_);_(* \(#,##0\);_(* &quot;-&quot;??_);_(@_)">
                  <c:v>1262449</c:v>
                </c:pt>
                <c:pt idx="15" formatCode="_(* #,##0_);_(* \(#,##0\);_(* &quot;-&quot;??_);_(@_)">
                  <c:v>1264292</c:v>
                </c:pt>
                <c:pt idx="16" formatCode="_(* #,##0_);_(* \(#,##0\);_(* &quot;-&quot;??_);_(@_)">
                  <c:v>1267007</c:v>
                </c:pt>
                <c:pt idx="17" formatCode="_(* #,##0_);_(* \(#,##0\);_(* &quot;-&quot;??_);_(@_)">
                  <c:v>1268179</c:v>
                </c:pt>
                <c:pt idx="18" formatCode="_(* #,##0_);_(* \(#,##0\);_(* &quot;-&quot;??_);_(@_)">
                  <c:v>1265825</c:v>
                </c:pt>
                <c:pt idx="19" formatCode="_(* #,##0_);_(* \(#,##0\);_(* &quot;-&quot;??_);_(@_)">
                  <c:v>1261157</c:v>
                </c:pt>
                <c:pt idx="20" formatCode="_(* #,##0_);_(* \(#,##0\);_(* &quot;-&quot;??_);_(@_)">
                  <c:v>1251671</c:v>
                </c:pt>
                <c:pt idx="21" formatCode="_(* #,##0_);_(* \(#,##0\);_(* &quot;-&quot;??_);_(@_)">
                  <c:v>1241768</c:v>
                </c:pt>
                <c:pt idx="22" formatCode="_(* #,##0_);_(* \(#,##0\);_(* &quot;-&quot;??_);_(@_)">
                  <c:v>1234451</c:v>
                </c:pt>
                <c:pt idx="23" formatCode="_(* #,##0_);_(* \(#,##0\);_(* &quot;-&quot;??_);_(@_)">
                  <c:v>1229069</c:v>
                </c:pt>
                <c:pt idx="24" formatCode="_(* #,##0_);_(* \(#,##0\);_(* &quot;-&quot;??_);_(@_)">
                  <c:v>1221837</c:v>
                </c:pt>
                <c:pt idx="25" formatCode="_(* #,##0_);_(* \(#,##0\);_(* &quot;-&quot;??_);_(@_)">
                  <c:v>1217385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E0-449F-8FF1-2940ECE3D6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18336207"/>
        <c:axId val="1"/>
      </c:lineChart>
      <c:dateAx>
        <c:axId val="1018336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0"/>
        <c:lblOffset val="100"/>
        <c:baseTimeUnit val="days"/>
        <c:majorUnit val="5"/>
        <c:majorTimeUnit val="days"/>
      </c:dateAx>
      <c:valAx>
        <c:axId val="1"/>
        <c:scaling>
          <c:orientation val="minMax"/>
          <c:min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18336207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'[Slide 7, Virginia Births.xlsx]Sheet3'!$F$10</c:f>
              <c:strCache>
                <c:ptCount val="1"/>
                <c:pt idx="0">
                  <c:v>Virginia</c:v>
                </c:pt>
              </c:strCache>
            </c:strRef>
          </c:tx>
          <c:spPr>
            <a:ln w="38100" cap="rnd">
              <a:solidFill>
                <a:srgbClr val="232D4B"/>
              </a:solidFill>
              <a:round/>
            </a:ln>
            <a:effectLst/>
          </c:spPr>
          <c:marker>
            <c:symbol val="none"/>
          </c:marker>
          <c:cat>
            <c:numRef>
              <c:f>'[Slide 7, Virginia Births.xlsx]Sheet3'!$E$12:$E$28</c:f>
              <c:numCache>
                <c:formatCode>General</c:formatCod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numCache>
            </c:numRef>
          </c:cat>
          <c:val>
            <c:numRef>
              <c:f>'[Slide 7, Virginia Births.xlsx]Sheet3'!$F$12:$F$28</c:f>
              <c:numCache>
                <c:formatCode>_(* #,##0_);_(* \(#,##0\);_(* "-"??_);_(@_)</c:formatCode>
                <c:ptCount val="17"/>
                <c:pt idx="0">
                  <c:v>106475</c:v>
                </c:pt>
                <c:pt idx="1">
                  <c:v>108416</c:v>
                </c:pt>
                <c:pt idx="2">
                  <c:v>106568</c:v>
                </c:pt>
                <c:pt idx="3">
                  <c:v>104968</c:v>
                </c:pt>
                <c:pt idx="4">
                  <c:v>102927</c:v>
                </c:pt>
                <c:pt idx="5">
                  <c:v>102508</c:v>
                </c:pt>
                <c:pt idx="6">
                  <c:v>103347</c:v>
                </c:pt>
                <c:pt idx="7">
                  <c:v>101979</c:v>
                </c:pt>
                <c:pt idx="8">
                  <c:v>102808</c:v>
                </c:pt>
                <c:pt idx="9">
                  <c:v>102928</c:v>
                </c:pt>
                <c:pt idx="10">
                  <c:v>102142</c:v>
                </c:pt>
                <c:pt idx="11">
                  <c:v>99652</c:v>
                </c:pt>
                <c:pt idx="12">
                  <c:v>99790</c:v>
                </c:pt>
                <c:pt idx="13">
                  <c:v>97434</c:v>
                </c:pt>
                <c:pt idx="14">
                  <c:v>94474</c:v>
                </c:pt>
                <c:pt idx="15">
                  <c:v>95609</c:v>
                </c:pt>
                <c:pt idx="16">
                  <c:v>95574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69-409C-8783-ABB0CEC6A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9335632"/>
        <c:axId val="1"/>
      </c:lineChart>
      <c:dateAx>
        <c:axId val="134933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0"/>
        <c:lblOffset val="100"/>
        <c:baseTimeUnit val="days"/>
        <c:majorUnit val="2"/>
        <c:majorTimeUnit val="days"/>
      </c:dateAx>
      <c:valAx>
        <c:axId val="1"/>
        <c:scaling>
          <c:orientation val="minMax"/>
          <c:max val="11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13493356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'[Slide 7, Kindergarten_births.xlsx]Sheet1'!$O$76</c:f>
              <c:strCache>
                <c:ptCount val="1"/>
                <c:pt idx="0">
                  <c:v>Births</c:v>
                </c:pt>
              </c:strCache>
            </c:strRef>
          </c:tx>
          <c:spPr>
            <a:ln w="38100" cap="rnd">
              <a:solidFill>
                <a:srgbClr val="232D4B"/>
              </a:solidFill>
              <a:round/>
            </a:ln>
            <a:effectLst/>
          </c:spPr>
          <c:marker>
            <c:symbol val="none"/>
          </c:marker>
          <c:cat>
            <c:numRef>
              <c:f>'[Slide 7, Kindergarten_births.xlsx]Sheet1'!$N$79:$N$101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'[Slide 7, Kindergarten_births.xlsx]Sheet1'!$O$79:$O$101</c:f>
              <c:numCache>
                <c:formatCode>_(* #,##0_);_(* \(#,##0\);_(* "-"??_);_(@_)</c:formatCode>
                <c:ptCount val="23"/>
                <c:pt idx="0">
                  <c:v>98800.4</c:v>
                </c:pt>
                <c:pt idx="1">
                  <c:v>98632.4</c:v>
                </c:pt>
                <c:pt idx="2">
                  <c:v>99255.8</c:v>
                </c:pt>
                <c:pt idx="3">
                  <c:v>100593.8</c:v>
                </c:pt>
                <c:pt idx="4">
                  <c:v>103830</c:v>
                </c:pt>
                <c:pt idx="5">
                  <c:v>104488</c:v>
                </c:pt>
                <c:pt idx="6">
                  <c:v>106475</c:v>
                </c:pt>
                <c:pt idx="7">
                  <c:v>108416</c:v>
                </c:pt>
                <c:pt idx="8">
                  <c:v>106568</c:v>
                </c:pt>
                <c:pt idx="9">
                  <c:v>104968</c:v>
                </c:pt>
                <c:pt idx="10">
                  <c:v>102927</c:v>
                </c:pt>
                <c:pt idx="11">
                  <c:v>102508</c:v>
                </c:pt>
                <c:pt idx="12">
                  <c:v>103347</c:v>
                </c:pt>
                <c:pt idx="13">
                  <c:v>101979</c:v>
                </c:pt>
                <c:pt idx="14">
                  <c:v>102808</c:v>
                </c:pt>
                <c:pt idx="15">
                  <c:v>102928</c:v>
                </c:pt>
                <c:pt idx="16">
                  <c:v>102142</c:v>
                </c:pt>
                <c:pt idx="17">
                  <c:v>99652</c:v>
                </c:pt>
                <c:pt idx="18">
                  <c:v>99790</c:v>
                </c:pt>
                <c:pt idx="19">
                  <c:v>97434</c:v>
                </c:pt>
                <c:pt idx="20">
                  <c:v>94474</c:v>
                </c:pt>
                <c:pt idx="21">
                  <c:v>95609</c:v>
                </c:pt>
                <c:pt idx="22" formatCode="General">
                  <c:v>95574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07-4D14-AFF1-C91DF92328FD}"/>
            </c:ext>
          </c:extLst>
        </c:ser>
        <c:ser>
          <c:idx val="1"/>
          <c:order val="1"/>
          <c:tx>
            <c:strRef>
              <c:f>'[Slide 7, Kindergarten_births.xlsx]Sheet1'!$P$76</c:f>
              <c:strCache>
                <c:ptCount val="1"/>
                <c:pt idx="0">
                  <c:v>Kindergarten Enrollment 5 Years Later</c:v>
                </c:pt>
              </c:strCache>
            </c:strRef>
          </c:tx>
          <c:spPr>
            <a:ln w="38100" cap="rnd">
              <a:solidFill>
                <a:srgbClr val="7FCFEF"/>
              </a:solidFill>
              <a:round/>
            </a:ln>
            <a:effectLst/>
          </c:spPr>
          <c:marker>
            <c:symbol val="none"/>
          </c:marker>
          <c:cat>
            <c:numRef>
              <c:f>'[Slide 7, Kindergarten_births.xlsx]Sheet1'!$N$79:$N$101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'[Slide 7, Kindergarten_births.xlsx]Sheet1'!$P$79:$P$101</c:f>
              <c:numCache>
                <c:formatCode>_(* #,##0_);_(* \(#,##0\);_(* "-"??_);_(@_)</c:formatCode>
                <c:ptCount val="23"/>
                <c:pt idx="0">
                  <c:v>89739</c:v>
                </c:pt>
                <c:pt idx="1">
                  <c:v>89901</c:v>
                </c:pt>
                <c:pt idx="2">
                  <c:v>89731</c:v>
                </c:pt>
                <c:pt idx="3">
                  <c:v>90020</c:v>
                </c:pt>
                <c:pt idx="4">
                  <c:v>92380</c:v>
                </c:pt>
                <c:pt idx="5">
                  <c:v>92981</c:v>
                </c:pt>
                <c:pt idx="6">
                  <c:v>95659</c:v>
                </c:pt>
                <c:pt idx="7">
                  <c:v>97001</c:v>
                </c:pt>
                <c:pt idx="8">
                  <c:v>96113</c:v>
                </c:pt>
                <c:pt idx="9">
                  <c:v>93807</c:v>
                </c:pt>
                <c:pt idx="10">
                  <c:v>91033</c:v>
                </c:pt>
                <c:pt idx="11">
                  <c:v>90851</c:v>
                </c:pt>
                <c:pt idx="12">
                  <c:v>91000</c:v>
                </c:pt>
                <c:pt idx="13">
                  <c:v>91074</c:v>
                </c:pt>
                <c:pt idx="14">
                  <c:v>92407</c:v>
                </c:pt>
                <c:pt idx="15">
                  <c:v>80586</c:v>
                </c:pt>
                <c:pt idx="16">
                  <c:v>87057</c:v>
                </c:pt>
                <c:pt idx="17">
                  <c:v>86409</c:v>
                </c:pt>
                <c:pt idx="18">
                  <c:v>85374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07-4D14-AFF1-C91DF9232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9309567"/>
        <c:axId val="1459307487"/>
      </c:lineChart>
      <c:catAx>
        <c:axId val="1459309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459307487"/>
        <c:crosses val="autoZero"/>
        <c:auto val="1"/>
        <c:lblAlgn val="ctr"/>
        <c:lblOffset val="100"/>
        <c:noMultiLvlLbl val="0"/>
      </c:catAx>
      <c:valAx>
        <c:axId val="145930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459309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022814936010971E-2"/>
          <c:y val="9.2329503714248209E-2"/>
          <c:w val="0.87909095810066507"/>
          <c:h val="0.74389264508533293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232D4B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rgbClr val="7FC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0A-4BA9-9DBD-DA6E6BCAABE6}"/>
              </c:ext>
            </c:extLst>
          </c:dPt>
          <c:dPt>
            <c:idx val="14"/>
            <c:invertIfNegative val="0"/>
            <c:bubble3D val="0"/>
            <c:spPr>
              <a:solidFill>
                <a:srgbClr val="7FC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0A-4BA9-9DBD-DA6E6BCAABE6}"/>
              </c:ext>
            </c:extLst>
          </c:dPt>
          <c:dPt>
            <c:idx val="15"/>
            <c:invertIfNegative val="0"/>
            <c:bubble3D val="0"/>
            <c:spPr>
              <a:solidFill>
                <a:srgbClr val="7FC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F0A-4BA9-9DBD-DA6E6BCAABE6}"/>
              </c:ext>
            </c:extLst>
          </c:dPt>
          <c:dPt>
            <c:idx val="16"/>
            <c:invertIfNegative val="0"/>
            <c:bubble3D val="0"/>
            <c:spPr>
              <a:solidFill>
                <a:srgbClr val="7FC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F0A-4BA9-9DBD-DA6E6BCAABE6}"/>
              </c:ext>
            </c:extLst>
          </c:dPt>
          <c:dPt>
            <c:idx val="17"/>
            <c:invertIfNegative val="0"/>
            <c:bubble3D val="0"/>
            <c:spPr>
              <a:solidFill>
                <a:srgbClr val="7FC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F0A-4BA9-9DBD-DA6E6BCAABE6}"/>
              </c:ext>
            </c:extLst>
          </c:dPt>
          <c:dPt>
            <c:idx val="18"/>
            <c:invertIfNegative val="0"/>
            <c:bubble3D val="0"/>
            <c:spPr>
              <a:solidFill>
                <a:srgbClr val="7FC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F0A-4BA9-9DBD-DA6E6BCAABE6}"/>
              </c:ext>
            </c:extLst>
          </c:dPt>
          <c:dPt>
            <c:idx val="19"/>
            <c:invertIfNegative val="0"/>
            <c:bubble3D val="0"/>
            <c:spPr>
              <a:solidFill>
                <a:srgbClr val="7FC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F0A-4BA9-9DBD-DA6E6BCAABE6}"/>
              </c:ext>
            </c:extLst>
          </c:dPt>
          <c:dPt>
            <c:idx val="20"/>
            <c:invertIfNegative val="0"/>
            <c:bubble3D val="0"/>
            <c:spPr>
              <a:solidFill>
                <a:srgbClr val="7FC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F0A-4BA9-9DBD-DA6E6BCAABE6}"/>
              </c:ext>
            </c:extLst>
          </c:dPt>
          <c:dPt>
            <c:idx val="21"/>
            <c:invertIfNegative val="0"/>
            <c:bubble3D val="0"/>
            <c:spPr>
              <a:solidFill>
                <a:srgbClr val="7FC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F0A-4BA9-9DBD-DA6E6BCAABE6}"/>
              </c:ext>
            </c:extLst>
          </c:dPt>
          <c:dPt>
            <c:idx val="22"/>
            <c:invertIfNegative val="0"/>
            <c:bubble3D val="0"/>
            <c:spPr>
              <a:solidFill>
                <a:srgbClr val="7FC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F0A-4BA9-9DBD-DA6E6BCAABE6}"/>
              </c:ext>
            </c:extLst>
          </c:dPt>
          <c:dPt>
            <c:idx val="23"/>
            <c:invertIfNegative val="0"/>
            <c:bubble3D val="0"/>
            <c:spPr>
              <a:solidFill>
                <a:srgbClr val="7FC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F0A-4BA9-9DBD-DA6E6BCAABE6}"/>
              </c:ext>
            </c:extLst>
          </c:dPt>
          <c:cat>
            <c:numRef>
              <c:f>'[Slide 8, Virginia Net Domestic Migration.xlsx]Net Flow'!$A$11:$A$34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'[Slide 8, Virginia Net Domestic Migration.xlsx]Net Flow'!$G$11:$G$34</c:f>
              <c:numCache>
                <c:formatCode>_(* #,##0_);_(* \(#,##0\);_(* "-"??_);_(@_)</c:formatCode>
                <c:ptCount val="24"/>
                <c:pt idx="0">
                  <c:v>34175</c:v>
                </c:pt>
                <c:pt idx="1">
                  <c:v>23937</c:v>
                </c:pt>
                <c:pt idx="2">
                  <c:v>23969</c:v>
                </c:pt>
                <c:pt idx="3">
                  <c:v>31527</c:v>
                </c:pt>
                <c:pt idx="4">
                  <c:v>34964</c:v>
                </c:pt>
                <c:pt idx="5">
                  <c:v>24510</c:v>
                </c:pt>
                <c:pt idx="6">
                  <c:v>11359</c:v>
                </c:pt>
                <c:pt idx="7">
                  <c:v>3800</c:v>
                </c:pt>
                <c:pt idx="8">
                  <c:v>3846</c:v>
                </c:pt>
                <c:pt idx="9">
                  <c:v>18156</c:v>
                </c:pt>
                <c:pt idx="10">
                  <c:v>22555</c:v>
                </c:pt>
                <c:pt idx="11">
                  <c:v>10463</c:v>
                </c:pt>
                <c:pt idx="12">
                  <c:v>3176</c:v>
                </c:pt>
                <c:pt idx="13">
                  <c:v>-5390</c:v>
                </c:pt>
                <c:pt idx="14">
                  <c:v>-25561</c:v>
                </c:pt>
                <c:pt idx="15">
                  <c:v>-23813</c:v>
                </c:pt>
                <c:pt idx="16">
                  <c:v>-17474</c:v>
                </c:pt>
                <c:pt idx="17">
                  <c:v>-22596</c:v>
                </c:pt>
                <c:pt idx="18">
                  <c:v>-6466</c:v>
                </c:pt>
                <c:pt idx="19">
                  <c:v>-3686</c:v>
                </c:pt>
                <c:pt idx="20">
                  <c:v>-7352</c:v>
                </c:pt>
                <c:pt idx="21">
                  <c:v>-8995</c:v>
                </c:pt>
                <c:pt idx="22">
                  <c:v>-24930</c:v>
                </c:pt>
                <c:pt idx="23">
                  <c:v>-6985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F0A-4BA9-9DBD-DA6E6BCAA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270500192"/>
        <c:axId val="269730224"/>
      </c:barChart>
      <c:catAx>
        <c:axId val="270500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</a:t>
                </a:r>
                <a:r>
                  <a:rPr lang="en-US" sz="1100" b="1" baseline="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Migration</a:t>
                </a:r>
                <a:endParaRPr lang="en-US" sz="11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3539761517749676"/>
              <c:y val="0.928303267451138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9730224"/>
        <c:crosses val="autoZero"/>
        <c:auto val="1"/>
        <c:lblAlgn val="ctr"/>
        <c:lblOffset val="80"/>
        <c:noMultiLvlLbl val="0"/>
      </c:catAx>
      <c:valAx>
        <c:axId val="26973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7050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'[Slide 9, Public School Enrollment Projection for Virginia.xlsx]Medium Term Trends Projection'!$O$105</c:f>
              <c:strCache>
                <c:ptCount val="1"/>
                <c:pt idx="0">
                  <c:v>2019 Projection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'[Slide 9, Public School Enrollment Projection for Virginia.xlsx]Medium Term Trends Projection'!$L$111:$L$131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'[Slide 9, Public School Enrollment Projection for Virginia.xlsx]Medium Term Trends Projection'!$O$111:$O$131</c:f>
              <c:numCache>
                <c:formatCode>General</c:formatCode>
                <c:ptCount val="21"/>
                <c:pt idx="9" formatCode="_(* #,##0_);_(* \(#,##0\);_(* &quot;-&quot;??_);_(@_)">
                  <c:v>1262449</c:v>
                </c:pt>
                <c:pt idx="10" formatCode="_(* #,##0_);_(* \(#,##0\);_(* &quot;-&quot;??_);_(@_)">
                  <c:v>1264196</c:v>
                </c:pt>
                <c:pt idx="11" formatCode="_(* #,##0_);_(* \(#,##0\);_(* &quot;-&quot;??_);_(@_)">
                  <c:v>1266911</c:v>
                </c:pt>
                <c:pt idx="12" formatCode="_(* #,##0_);_(* \(#,##0\);_(* &quot;-&quot;??_);_(@_)">
                  <c:v>1268082</c:v>
                </c:pt>
                <c:pt idx="13" formatCode="_(* #,##0_);_(* \(#,##0\);_(* &quot;-&quot;??_);_(@_)">
                  <c:v>1265727</c:v>
                </c:pt>
                <c:pt idx="14" formatCode="_(* #,##0_);_(* \(#,##0\);_(* &quot;-&quot;??_);_(@_)">
                  <c:v>1260997</c:v>
                </c:pt>
                <c:pt idx="15" formatCode="_(* #,##0_);_(* \(#,##0\);_(* &quot;-&quot;??_);_(@_)">
                  <c:v>1251497</c:v>
                </c:pt>
                <c:pt idx="16" formatCode="_(* #,##0_);_(* \(#,##0\);_(* &quot;-&quot;??_);_(@_)">
                  <c:v>1241524</c:v>
                </c:pt>
                <c:pt idx="17" formatCode="_(* #,##0_);_(* \(#,##0\);_(* &quot;-&quot;??_);_(@_)">
                  <c:v>1234184</c:v>
                </c:pt>
                <c:pt idx="18" formatCode="_(* #,##0_);_(* \(#,##0\);_(* &quot;-&quot;??_);_(@_)">
                  <c:v>1229382</c:v>
                </c:pt>
                <c:pt idx="19" formatCode="_(* #,##0_);_(* \(#,##0\);_(* &quot;-&quot;??_);_(@_)">
                  <c:v>1224293</c:v>
                </c:pt>
                <c:pt idx="20" formatCode="_(* #,##0_);_(* \(#,##0\);_(* &quot;-&quot;??_);_(@_)">
                  <c:v>1218378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0B-4276-B63D-3426AC1B5161}"/>
            </c:ext>
          </c:extLst>
        </c:ser>
        <c:ser>
          <c:idx val="0"/>
          <c:order val="1"/>
          <c:tx>
            <c:strRef>
              <c:f>'[Slide 9, Public School Enrollment Projection for Virginia.xlsx]Medium Term Trends Projection'!$M$105</c:f>
              <c:strCache>
                <c:ptCount val="1"/>
                <c:pt idx="0">
                  <c:v>Enrollment</c:v>
                </c:pt>
              </c:strCache>
            </c:strRef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'[Slide 9, Public School Enrollment Projection for Virginia.xlsx]Medium Term Trends Projection'!$L$111:$L$131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'[Slide 9, Public School Enrollment Projection for Virginia.xlsx]Medium Term Trends Projection'!$M$111:$M$131</c:f>
              <c:numCache>
                <c:formatCode>_(* #,##0_);_(* \(#,##0\);_(* "-"??_);_(@_)</c:formatCode>
                <c:ptCount val="21"/>
                <c:pt idx="0">
                  <c:v>1220118</c:v>
                </c:pt>
                <c:pt idx="1">
                  <c:v>1225620</c:v>
                </c:pt>
                <c:pt idx="2">
                  <c:v>1232103</c:v>
                </c:pt>
                <c:pt idx="3">
                  <c:v>1240109</c:v>
                </c:pt>
                <c:pt idx="4">
                  <c:v>1246989</c:v>
                </c:pt>
                <c:pt idx="5">
                  <c:v>1250093</c:v>
                </c:pt>
                <c:pt idx="6">
                  <c:v>1253481</c:v>
                </c:pt>
                <c:pt idx="7">
                  <c:v>1257677</c:v>
                </c:pt>
                <c:pt idx="8">
                  <c:v>1255443</c:v>
                </c:pt>
                <c:pt idx="9">
                  <c:v>1262449</c:v>
                </c:pt>
                <c:pt idx="10">
                  <c:v>1223513</c:v>
                </c:pt>
                <c:pt idx="11">
                  <c:v>1218786</c:v>
                </c:pt>
                <c:pt idx="12">
                  <c:v>1226988</c:v>
                </c:pt>
                <c:pt idx="13">
                  <c:v>1224900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0B-4276-B63D-3426AC1B5161}"/>
            </c:ext>
          </c:extLst>
        </c:ser>
        <c:ser>
          <c:idx val="1"/>
          <c:order val="2"/>
          <c:tx>
            <c:strRef>
              <c:f>'[Slide 9, Public School Enrollment Projection for Virginia.xlsx]Medium Term Trends Projection'!$N$105</c:f>
              <c:strCache>
                <c:ptCount val="1"/>
                <c:pt idx="0">
                  <c:v>2023 Projection</c:v>
                </c:pt>
              </c:strCache>
            </c:strRef>
          </c:tx>
          <c:spPr>
            <a:ln w="38100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'[Slide 9, Public School Enrollment Projection for Virginia.xlsx]Medium Term Trends Projection'!$L$111:$L$131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'[Slide 9, Public School Enrollment Projection for Virginia.xlsx]Medium Term Trends Projection'!$N$111:$N$131</c:f>
              <c:numCache>
                <c:formatCode>General</c:formatCode>
                <c:ptCount val="21"/>
                <c:pt idx="13" formatCode="_(* #,##0_);_(* \(#,##0\);_(* &quot;-&quot;??_);_(@_)">
                  <c:v>1224900</c:v>
                </c:pt>
                <c:pt idx="14" formatCode="_(* #,##0_);_(* \(#,##0\);_(* &quot;-&quot;??_);_(@_)">
                  <c:v>1221255</c:v>
                </c:pt>
                <c:pt idx="15" formatCode="_(* #,##0_);_(* \(#,##0\);_(* &quot;-&quot;??_);_(@_)">
                  <c:v>1212128</c:v>
                </c:pt>
                <c:pt idx="16" formatCode="_(* #,##0_);_(* \(#,##0\);_(* &quot;-&quot;??_);_(@_)">
                  <c:v>1202818</c:v>
                </c:pt>
                <c:pt idx="17" formatCode="_(* #,##0_);_(* \(#,##0\);_(* &quot;-&quot;??_);_(@_)">
                  <c:v>1197344</c:v>
                </c:pt>
                <c:pt idx="18" formatCode="_(* #,##0_);_(* \(#,##0\);_(* &quot;-&quot;??_);_(@_)">
                  <c:v>1193868</c:v>
                </c:pt>
                <c:pt idx="19" formatCode="_(* #,##0_);_(* \(#,##0\);_(* &quot;-&quot;??_);_(@_)">
                  <c:v>1190312</c:v>
                </c:pt>
                <c:pt idx="20" formatCode="_(* #,##0_);_(* \(#,##0\);_(* &quot;-&quot;??_);_(@_)">
                  <c:v>1187488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60B-4276-B63D-3426AC1B5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6354400"/>
        <c:axId val="1"/>
      </c:lineChart>
      <c:catAx>
        <c:axId val="146635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663544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1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'[Slide 11 missing students by grade.xlsx]Slide 10'!$A$55</c:f>
              <c:strCache>
                <c:ptCount val="1"/>
                <c:pt idx="0">
                  <c:v>Difference</c:v>
                </c:pt>
              </c:strCache>
            </c:strRef>
          </c:tx>
          <c:spPr>
            <a:solidFill>
              <a:srgbClr val="232D4B"/>
            </a:solidFill>
            <a:ln>
              <a:noFill/>
            </a:ln>
            <a:effectLst/>
          </c:spPr>
          <c:invertIfNegative val="0"/>
          <c:cat>
            <c:strRef>
              <c:f>'[Slide 11 missing students by grade.xlsx]Slide 10'!$B$52:$N$52</c:f>
              <c:strCache>
                <c:ptCount val="13"/>
                <c:pt idx="0">
                  <c:v>KG</c:v>
                </c:pt>
                <c:pt idx="1">
                  <c:v>Grade 1</c:v>
                </c:pt>
                <c:pt idx="2">
                  <c:v>Grade 2</c:v>
                </c:pt>
                <c:pt idx="3">
                  <c:v>Grade 3</c:v>
                </c:pt>
                <c:pt idx="4">
                  <c:v>Grade 4</c:v>
                </c:pt>
                <c:pt idx="5">
                  <c:v>Grade 5</c:v>
                </c:pt>
                <c:pt idx="6">
                  <c:v>Grade 6</c:v>
                </c:pt>
                <c:pt idx="7">
                  <c:v>Grade 7</c:v>
                </c:pt>
                <c:pt idx="8">
                  <c:v>Grade 8</c:v>
                </c:pt>
                <c:pt idx="9">
                  <c:v>Grade 9</c:v>
                </c:pt>
                <c:pt idx="10">
                  <c:v>Grade 10</c:v>
                </c:pt>
                <c:pt idx="11">
                  <c:v>Grade 11</c:v>
                </c:pt>
                <c:pt idx="12">
                  <c:v>Grade 12</c:v>
                </c:pt>
              </c:strCache>
            </c:strRef>
          </c:cat>
          <c:val>
            <c:numRef>
              <c:f>'[Slide 11 missing students by grade.xlsx]Slide 10'!$B$55:$N$55</c:f>
              <c:numCache>
                <c:formatCode>_(* #,##0_);_(* \(#,##0\);_(* "-"??_);_(@_)</c:formatCode>
                <c:ptCount val="13"/>
                <c:pt idx="0">
                  <c:v>-3708</c:v>
                </c:pt>
                <c:pt idx="1">
                  <c:v>-3076</c:v>
                </c:pt>
                <c:pt idx="2">
                  <c:v>-1309</c:v>
                </c:pt>
                <c:pt idx="3">
                  <c:v>-5508</c:v>
                </c:pt>
                <c:pt idx="4">
                  <c:v>-4908</c:v>
                </c:pt>
                <c:pt idx="5">
                  <c:v>-3638</c:v>
                </c:pt>
                <c:pt idx="6">
                  <c:v>-3543</c:v>
                </c:pt>
                <c:pt idx="7">
                  <c:v>-3463</c:v>
                </c:pt>
                <c:pt idx="8">
                  <c:v>-3359</c:v>
                </c:pt>
                <c:pt idx="9">
                  <c:v>-2954</c:v>
                </c:pt>
                <c:pt idx="10">
                  <c:v>-1663</c:v>
                </c:pt>
                <c:pt idx="11">
                  <c:v>-2152</c:v>
                </c:pt>
                <c:pt idx="12">
                  <c:v>-1644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B6-4D3E-BFC3-2CD3F4BF0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-27"/>
        <c:axId val="949262879"/>
        <c:axId val="949259967"/>
      </c:barChart>
      <c:catAx>
        <c:axId val="949262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49259967"/>
        <c:crosses val="autoZero"/>
        <c:auto val="1"/>
        <c:lblAlgn val="ctr"/>
        <c:lblOffset val="100"/>
        <c:noMultiLvlLbl val="0"/>
      </c:catAx>
      <c:valAx>
        <c:axId val="949259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49262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0F125-DB8B-4ECF-BE97-2FDB46740AB7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FB2BF-5AB0-4F02-9B34-3CB11037E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2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_BlueBox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05840"/>
            <a:ext cx="7250723" cy="2103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4487952"/>
            <a:ext cx="5224975" cy="334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0" kern="1200" cap="none" spc="-50" baseline="0" dirty="0" smtClean="0">
                <a:solidFill>
                  <a:srgbClr val="6D6D6D"/>
                </a:solidFill>
                <a:latin typeface="Franklin Gothic ATF ExLt" panose="020B0303060602040204" pitchFamily="34" charset="0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Date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5343378"/>
            <a:ext cx="7250113" cy="411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cap="none" spc="0" baseline="0" dirty="0">
                <a:solidFill>
                  <a:srgbClr val="232D4B"/>
                </a:solidFill>
                <a:latin typeface="ITCFranklinGothic LT Pro CnMd" panose="020B0606030503020204" pitchFamily="34" charset="0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Presenter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5710076"/>
            <a:ext cx="7250113" cy="367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0" kern="1200" cap="none" spc="-50" baseline="0" dirty="0" smtClean="0">
                <a:solidFill>
                  <a:srgbClr val="6D6D6D"/>
                </a:solidFill>
                <a:latin typeface="Franklin Gothic ATF ExLt" panose="020B0303060602040204" pitchFamily="34" charset="0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Email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4084507"/>
            <a:ext cx="7250113" cy="417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none" spc="0" baseline="0">
                <a:solidFill>
                  <a:srgbClr val="232D4B"/>
                </a:solidFill>
                <a:latin typeface="ITCFranklinGothic LT Pro CnMd" panose="020B0606030503020204" pitchFamily="34" charset="0"/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</p:spTree>
    <p:extLst>
      <p:ext uri="{BB962C8B-B14F-4D97-AF65-F5344CB8AC3E}">
        <p14:creationId xmlns:p14="http://schemas.microsoft.com/office/powerpoint/2010/main" val="330635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Bkgd_LightBlu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598678"/>
            <a:ext cx="12192000" cy="1655437"/>
          </a:xfrm>
          <a:prstGeom prst="rect">
            <a:avLst/>
          </a:prstGeom>
          <a:solidFill>
            <a:srgbClr val="BFE7F7">
              <a:alpha val="5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52076"/>
            <a:ext cx="10515600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526852" y="4178110"/>
            <a:ext cx="325749" cy="506918"/>
            <a:chOff x="526852" y="4178110"/>
            <a:chExt cx="325749" cy="506918"/>
          </a:xfrm>
        </p:grpSpPr>
        <p:sp>
          <p:nvSpPr>
            <p:cNvPr id="5" name="Isosceles Triangle 4"/>
            <p:cNvSpPr/>
            <p:nvPr userDrawn="1"/>
          </p:nvSpPr>
          <p:spPr>
            <a:xfrm rot="5400000">
              <a:off x="436268" y="4268694"/>
              <a:ext cx="506918" cy="325749"/>
            </a:xfrm>
            <a:prstGeom prst="triangl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 userDrawn="1"/>
          </p:nvSpPr>
          <p:spPr>
            <a:xfrm rot="5400000">
              <a:off x="532903" y="4340128"/>
              <a:ext cx="274320" cy="182880"/>
            </a:xfrm>
            <a:prstGeom prst="triangl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872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GrayBox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2183" y="4121832"/>
            <a:ext cx="8482819" cy="731520"/>
          </a:xfrm>
        </p:spPr>
        <p:txBody>
          <a:bodyPr>
            <a:noAutofit/>
          </a:bodyPr>
          <a:lstStyle>
            <a:lvl1pPr>
              <a:defRPr sz="4800">
                <a:solidFill>
                  <a:srgbClr val="232D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588608" y="3942735"/>
            <a:ext cx="3217719" cy="0"/>
          </a:xfrm>
          <a:prstGeom prst="line">
            <a:avLst/>
          </a:prstGeom>
          <a:ln w="57150">
            <a:solidFill>
              <a:srgbClr val="7FCFE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529614" y="4772708"/>
            <a:ext cx="8485389" cy="372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 spc="-50" baseline="0">
                <a:solidFill>
                  <a:srgbClr val="6D6D6D"/>
                </a:solidFill>
                <a:latin typeface="Franklin Gothic ATF ExLt" panose="020B0303060602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10028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412480" y="6356350"/>
            <a:ext cx="237744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COOPER CENTER | PUBLIC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2468880"/>
            <a:ext cx="10881360" cy="3383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232D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52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-2Lines_Intro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55DCAA-7759-42C4-B1BA-E05CDC79A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10881360" cy="118872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3200400"/>
            <a:ext cx="10881360" cy="2651760"/>
          </a:xfrm>
        </p:spPr>
        <p:txBody>
          <a:bodyPr/>
          <a:lstStyle>
            <a:lvl1pPr>
              <a:lnSpc>
                <a:spcPct val="105000"/>
              </a:lnSpc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2468880"/>
            <a:ext cx="10881360" cy="436782"/>
          </a:xfrm>
        </p:spPr>
        <p:txBody>
          <a:bodyPr>
            <a:noAutofit/>
          </a:bodyPr>
          <a:lstStyle>
            <a:lvl1pPr>
              <a:defRPr sz="3000" cap="none" baseline="0">
                <a:solidFill>
                  <a:srgbClr val="BE5F00"/>
                </a:solidFill>
                <a:latin typeface="Franklin Gothic ATF" panose="020B0503060602040204" pitchFamily="34" charset="0"/>
              </a:defRPr>
            </a:lvl1pPr>
          </a:lstStyle>
          <a:p>
            <a:pPr lvl="0"/>
            <a:r>
              <a:rPr lang="en-US" dirty="0"/>
              <a:t>Intro Phrase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 dirty="0">
                <a:solidFill>
                  <a:srgbClr val="F1F1EF"/>
                </a:solidFill>
              </a:rPr>
              <a:t>COOPER CENTER </a:t>
            </a:r>
            <a:r>
              <a:rPr lang="en-US" sz="1600" dirty="0">
                <a:solidFill>
                  <a:srgbClr val="F1F1E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solidFill>
                  <a:srgbClr val="F1F1EF"/>
                </a:solidFill>
              </a:rPr>
              <a:t>PUBLIC SERVICE</a:t>
            </a:r>
          </a:p>
        </p:txBody>
      </p:sp>
    </p:spTree>
    <p:extLst>
      <p:ext uri="{BB962C8B-B14F-4D97-AF65-F5344CB8AC3E}">
        <p14:creationId xmlns:p14="http://schemas.microsoft.com/office/powerpoint/2010/main" val="2895216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Bullets-One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412480" y="6356350"/>
            <a:ext cx="237744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COOPER CENTER | PUBLIC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2468880"/>
            <a:ext cx="10881360" cy="3383280"/>
          </a:xfrm>
          <a:prstGeom prst="rect">
            <a:avLst/>
          </a:prstGeom>
        </p:spPr>
        <p:txBody>
          <a:bodyPr/>
          <a:lstStyle>
            <a:lvl1pPr marL="457200" indent="-457200">
              <a:spcAft>
                <a:spcPts val="3000"/>
              </a:spcAft>
              <a:buFont typeface="Arial" panose="020B0604020202020204" pitchFamily="34" charset="0"/>
              <a:buChar char="•"/>
              <a:defRPr sz="2800" baseline="0">
                <a:solidFill>
                  <a:srgbClr val="232D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Aft>
                <a:spcPts val="1200"/>
              </a:spcAft>
              <a:defRPr sz="2400" baseline="0">
                <a:solidFill>
                  <a:srgbClr val="4D4D4D"/>
                </a:solidFill>
                <a:latin typeface="ITC Franklin Gothic Std Book" panose="020B050403050302020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r>
              <a:rPr lang="en-US" dirty="0"/>
              <a:t>Item Four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3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Col_Title_Intro_Bullets-One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10881360" cy="118872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377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COOPER CENTER | PUBLIC SERVICE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0079" y="3200400"/>
            <a:ext cx="10881360" cy="2651760"/>
          </a:xfrm>
          <a:prstGeom prst="rect">
            <a:avLst/>
          </a:prstGeom>
        </p:spPr>
        <p:txBody>
          <a:bodyPr/>
          <a:lstStyle>
            <a:lvl1pPr marL="342900" indent="-342900">
              <a:spcAft>
                <a:spcPts val="30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232D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Aft>
                <a:spcPts val="1200"/>
              </a:spcAft>
              <a:defRPr sz="2400" baseline="0">
                <a:solidFill>
                  <a:srgbClr val="4D4D4D"/>
                </a:solidFill>
                <a:latin typeface="ITC Franklin Gothic Std Book" panose="020B050403050302020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0080" y="2468880"/>
            <a:ext cx="1088136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cap="none" baseline="0" dirty="0">
                <a:solidFill>
                  <a:srgbClr val="BE5F00"/>
                </a:solidFill>
                <a:latin typeface="Franklin Gothic ATF" panose="020B0503060602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Intro Phrase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0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Bullets-Two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10881360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412480" y="6356350"/>
            <a:ext cx="237744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COOPER CENTER | PUBLIC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2468880"/>
            <a:ext cx="10881360" cy="3383280"/>
          </a:xfrm>
          <a:prstGeom prst="rect">
            <a:avLst/>
          </a:prstGeom>
        </p:spPr>
        <p:txBody>
          <a:bodyPr/>
          <a:lstStyle>
            <a:lvl1pPr marL="457200" indent="-457200">
              <a:spcAft>
                <a:spcPts val="300"/>
              </a:spcAft>
              <a:buFont typeface="Arial" panose="020B0604020202020204" pitchFamily="34" charset="0"/>
              <a:buChar char="•"/>
              <a:defRPr sz="2400" baseline="0">
                <a:solidFill>
                  <a:srgbClr val="232D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spcAft>
                <a:spcPts val="3000"/>
              </a:spcAft>
              <a:buFont typeface="Wingdings" panose="05000000000000000000" pitchFamily="2" charset="2"/>
              <a:buChar char="§"/>
              <a:defRPr sz="2000" baseline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lvl="1"/>
            <a:r>
              <a:rPr lang="en-US" dirty="0"/>
              <a:t>Item one – second level</a:t>
            </a:r>
          </a:p>
          <a:p>
            <a:pPr lvl="0"/>
            <a:r>
              <a:rPr lang="en-US" dirty="0"/>
              <a:t>Item Two</a:t>
            </a:r>
          </a:p>
          <a:p>
            <a:pPr lvl="1"/>
            <a:r>
              <a:rPr lang="en-US" dirty="0"/>
              <a:t>Item two – second level</a:t>
            </a:r>
          </a:p>
          <a:p>
            <a:pPr lvl="0"/>
            <a:r>
              <a:rPr lang="en-US" dirty="0"/>
              <a:t>Item Three</a:t>
            </a:r>
          </a:p>
          <a:p>
            <a:pPr lvl="1"/>
            <a:r>
              <a:rPr lang="en-US" dirty="0"/>
              <a:t>Item three – second level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62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714471"/>
            <a:ext cx="12192000" cy="48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5833872"/>
            <a:ext cx="10881360" cy="26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i="0">
                <a:solidFill>
                  <a:srgbClr val="232D4B"/>
                </a:solidFill>
                <a:latin typeface="ITCFranklinGothic LT Pro CnBk" panose="020B0506030503020204" pitchFamily="34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377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| PUBLIC SERVICE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40080" y="2377440"/>
            <a:ext cx="10881360" cy="32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Image, Graph, Map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327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SubHeader_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10881360" cy="548640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412480" y="6356350"/>
            <a:ext cx="237744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COOPER CENTER | PUBLIC SERVICE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1188720"/>
            <a:ext cx="10881360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baseline="0">
                <a:solidFill>
                  <a:srgbClr val="232D4B"/>
                </a:solidFill>
                <a:latin typeface="Franklin Gothic ATF ExLt" panose="020B0303060602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2286000"/>
            <a:ext cx="10881360" cy="3383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232D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632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SubtT_Tit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1005840"/>
            <a:ext cx="10881360" cy="54864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55DCAA-7759-42C4-B1BA-E05CDC79A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640080"/>
            <a:ext cx="10881360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cap="all" baseline="0">
                <a:solidFill>
                  <a:srgbClr val="232D4B"/>
                </a:solidFill>
                <a:latin typeface="Franklin Gothic ATF ExLt" panose="020B0303060602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2286000"/>
            <a:ext cx="10881360" cy="3383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 dirty="0">
                <a:solidFill>
                  <a:srgbClr val="F1F1EF"/>
                </a:solidFill>
              </a:rPr>
              <a:t>COOPER CENTER </a:t>
            </a:r>
            <a:r>
              <a:rPr lang="en-US" sz="1600" dirty="0">
                <a:solidFill>
                  <a:srgbClr val="F1F1E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solidFill>
                  <a:srgbClr val="F1F1EF"/>
                </a:solidFill>
              </a:rPr>
              <a:t>PUBLIC SERVICE</a:t>
            </a:r>
          </a:p>
        </p:txBody>
      </p:sp>
    </p:spTree>
    <p:extLst>
      <p:ext uri="{BB962C8B-B14F-4D97-AF65-F5344CB8AC3E}">
        <p14:creationId xmlns:p14="http://schemas.microsoft.com/office/powerpoint/2010/main" val="214080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 this spot is where you would put the title of your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Franklin Gothic ATF Lt" panose="020B040306060204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000" kern="1200" cap="none" spc="0" baseline="0" dirty="0" smtClean="0">
                <a:solidFill>
                  <a:schemeClr val="bg1"/>
                </a:solidFill>
                <a:latin typeface="Franklin Gothic ATF" panose="020B05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Franklin Gothic ATF Lt" panose="020B04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none" spc="0" baseline="0">
                <a:solidFill>
                  <a:schemeClr val="bg1"/>
                </a:solidFill>
                <a:latin typeface="Franklin Gothic ATF" panose="020B0503060602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1936403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der_SubH_Bullets-One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10881360" cy="54864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412480" y="6356350"/>
            <a:ext cx="237744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COOPER CENTER | PUBLIC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2286000"/>
            <a:ext cx="10881360" cy="3383280"/>
          </a:xfrm>
          <a:prstGeom prst="rect">
            <a:avLst/>
          </a:prstGeom>
        </p:spPr>
        <p:txBody>
          <a:bodyPr/>
          <a:lstStyle>
            <a:lvl1pPr marL="457200" indent="-457200">
              <a:spcAft>
                <a:spcPts val="3000"/>
              </a:spcAft>
              <a:buFont typeface="Arial" panose="020B0604020202020204" pitchFamily="34" charset="0"/>
              <a:buChar char="•"/>
              <a:defRPr sz="2800" baseline="0">
                <a:solidFill>
                  <a:srgbClr val="232D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Aft>
                <a:spcPts val="1200"/>
              </a:spcAft>
              <a:defRPr sz="2400" baseline="0">
                <a:solidFill>
                  <a:srgbClr val="4D4D4D"/>
                </a:solidFill>
                <a:latin typeface="ITC Franklin Gothic Std Book" panose="020B050403050302020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r>
              <a:rPr lang="en-US" dirty="0"/>
              <a:t>Item Four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1188720"/>
            <a:ext cx="10881360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cap="all" baseline="0">
                <a:solidFill>
                  <a:srgbClr val="232D4B"/>
                </a:solidFill>
                <a:latin typeface="Franklin Gothic ATF ExLt" panose="020B0303060602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50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-2Line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10881360" cy="54864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080" y="1920240"/>
            <a:ext cx="10881360" cy="3840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53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_Bullets-One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10881360" cy="5486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1920240"/>
            <a:ext cx="10881360" cy="3840480"/>
          </a:xfr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baseline="0"/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75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_Bullets-Two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1920240"/>
            <a:ext cx="10881360" cy="3840480"/>
          </a:xfr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lvl1pPr>
            <a:lvl2pPr marL="800100" indent="-342900"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§"/>
              <a:defRPr>
                <a:solidFill>
                  <a:srgbClr val="6D6D6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/>
              <a:t>Item One</a:t>
            </a:r>
          </a:p>
          <a:p>
            <a:pPr lvl="1"/>
            <a:r>
              <a:rPr lang="en-US" dirty="0"/>
              <a:t>Sub Item</a:t>
            </a:r>
          </a:p>
          <a:p>
            <a:pPr lvl="0"/>
            <a:r>
              <a:rPr lang="en-US" dirty="0"/>
              <a:t>Item Two</a:t>
            </a:r>
          </a:p>
          <a:p>
            <a:pPr lvl="1"/>
            <a:r>
              <a:rPr lang="en-US" dirty="0"/>
              <a:t>Sub Item</a:t>
            </a:r>
          </a:p>
          <a:p>
            <a:pPr lvl="0"/>
            <a:r>
              <a:rPr lang="en-US" dirty="0"/>
              <a:t>Item Three</a:t>
            </a:r>
          </a:p>
          <a:p>
            <a:pPr lvl="1"/>
            <a:r>
              <a:rPr lang="en-US" dirty="0"/>
              <a:t>Sub Item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56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1088136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640080" y="1737360"/>
            <a:ext cx="10881360" cy="384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rgbClr val="232D4B"/>
                </a:solidFill>
                <a:latin typeface="ITC Franklin Gothic Std Book" panose="020B050403050302020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Insert image/chart/graph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5714471"/>
            <a:ext cx="12192000" cy="48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5827471"/>
            <a:ext cx="10881360" cy="26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i="0">
                <a:solidFill>
                  <a:srgbClr val="232D4B"/>
                </a:solidFill>
                <a:latin typeface="ITCFranklinGothic LT Pro CnBk" panose="020B0506030503020204" pitchFamily="34" charset="0"/>
              </a:defRPr>
            </a:lvl1pPr>
          </a:lstStyle>
          <a:p>
            <a:pPr lvl="0"/>
            <a:r>
              <a:rPr lang="en-US" dirty="0"/>
              <a:t>Source/Title</a:t>
            </a:r>
          </a:p>
        </p:txBody>
      </p:sp>
    </p:spTree>
    <p:extLst>
      <p:ext uri="{BB962C8B-B14F-4D97-AF65-F5344CB8AC3E}">
        <p14:creationId xmlns:p14="http://schemas.microsoft.com/office/powerpoint/2010/main" val="634278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Col_C1Title-1line&amp;Image_C2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786384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980234" y="-8687"/>
            <a:ext cx="3200400" cy="6199094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640080" y="1828800"/>
            <a:ext cx="7863840" cy="3931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232D4B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map, graph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391714" y="479441"/>
            <a:ext cx="2377440" cy="522283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303520" y="5772912"/>
            <a:ext cx="3200400" cy="274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i="1">
                <a:solidFill>
                  <a:srgbClr val="6D6D6D"/>
                </a:solidFill>
                <a:latin typeface="ITC Franklin Gothic Std Book" panose="020B0504030503020204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2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C1Title-1line_Img_ChartTitle_Sid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634134"/>
            <a:ext cx="8827008" cy="5715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640080"/>
            <a:ext cx="768096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821738" y="-8687"/>
            <a:ext cx="3370262" cy="6199094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731520" y="1828800"/>
            <a:ext cx="7680960" cy="3654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232D4B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map, graph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320784" y="479441"/>
            <a:ext cx="2377440" cy="522283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ITC Franklin Gothic Std Book" panose="020B0504030503020204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5788867"/>
            <a:ext cx="7680960" cy="2621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1600" i="0" kern="1200" spc="-50" baseline="0" dirty="0">
                <a:solidFill>
                  <a:srgbClr val="232D4B"/>
                </a:solidFill>
                <a:latin typeface="ITCFranklinGothic LT Pro CnBk" panose="020B0506030503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02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1Title_2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1448972"/>
            <a:ext cx="4309872" cy="237761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559552" y="320040"/>
            <a:ext cx="6339840" cy="5580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graph, chart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3905355"/>
            <a:ext cx="4320789" cy="210312"/>
            <a:chOff x="0" y="3978507"/>
            <a:chExt cx="4320789" cy="210312"/>
          </a:xfrm>
        </p:grpSpPr>
        <p:sp>
          <p:nvSpPr>
            <p:cNvPr id="7" name="Oval 6"/>
            <p:cNvSpPr/>
            <p:nvPr userDrawn="1"/>
          </p:nvSpPr>
          <p:spPr>
            <a:xfrm>
              <a:off x="411047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42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Col_1Title_2Image_Source/Map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667551"/>
            <a:ext cx="12192001" cy="5327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1463040"/>
            <a:ext cx="4297680" cy="237761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669280" y="274320"/>
            <a:ext cx="6217920" cy="5393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graph, chart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3931920"/>
            <a:ext cx="4320789" cy="210312"/>
            <a:chOff x="0" y="3978507"/>
            <a:chExt cx="4320789" cy="210312"/>
          </a:xfrm>
        </p:grpSpPr>
        <p:sp>
          <p:nvSpPr>
            <p:cNvPr id="7" name="Oval 6"/>
            <p:cNvSpPr/>
            <p:nvPr userDrawn="1"/>
          </p:nvSpPr>
          <p:spPr>
            <a:xfrm>
              <a:off x="411047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839968" y="5808477"/>
            <a:ext cx="6035039" cy="25094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600" b="0" i="0" u="none" strike="noStrike" kern="1200" cap="none" spc="0" baseline="0" dirty="0">
                <a:solidFill>
                  <a:srgbClr val="232D4B"/>
                </a:solidFill>
                <a:uFillTx/>
                <a:latin typeface="ITCFranklinGothic LT Pro CnBk" panose="020B0506030503020204" pitchFamily="34" charset="0"/>
                <a:ea typeface="+mj-ea"/>
                <a:cs typeface="+mj-cs"/>
                <a:sym typeface="ITC Franklin Gothic Std Book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041106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1Title&amp;Subtitle_2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971609"/>
            <a:ext cx="4572000" cy="23835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760720" y="320040"/>
            <a:ext cx="6035040" cy="5580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graph, chart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3341077"/>
            <a:ext cx="4572000" cy="2799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cap="all" spc="-50" baseline="0" dirty="0">
                <a:solidFill>
                  <a:srgbClr val="979797"/>
                </a:solidFill>
                <a:latin typeface="Franklin Gothic ATF ExLt" panose="020B030306060204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3710283"/>
            <a:ext cx="4318305" cy="210312"/>
            <a:chOff x="0" y="3978507"/>
            <a:chExt cx="4318305" cy="210312"/>
          </a:xfrm>
        </p:grpSpPr>
        <p:sp>
          <p:nvSpPr>
            <p:cNvPr id="8" name="Oval 7"/>
            <p:cNvSpPr/>
            <p:nvPr userDrawn="1"/>
          </p:nvSpPr>
          <p:spPr>
            <a:xfrm>
              <a:off x="4107993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Franklin Gothic ATF Lt" panose="020B040306060204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000" kern="1200" cap="none" spc="0" baseline="0" dirty="0" smtClean="0">
                <a:solidFill>
                  <a:schemeClr val="bg1"/>
                </a:solidFill>
                <a:latin typeface="Franklin Gothic ATF" panose="020B05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Franklin Gothic ATF Lt" panose="020B04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none" spc="0" baseline="0">
                <a:solidFill>
                  <a:schemeClr val="bg1"/>
                </a:solidFill>
                <a:latin typeface="Franklin Gothic ATF" panose="020B0503060602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601524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C1Title&amp;Image_C2Subtitle&amp;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548640"/>
            <a:ext cx="7863840" cy="11887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980234" y="3505"/>
            <a:ext cx="3200400" cy="6199094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640080" y="2468880"/>
            <a:ext cx="7863840" cy="3383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D6D6D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map, graph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391714" y="491633"/>
            <a:ext cx="2377440" cy="5222838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 sz="2000" spc="-5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1802155"/>
            <a:ext cx="5696481" cy="210312"/>
            <a:chOff x="0" y="1817918"/>
            <a:chExt cx="5696481" cy="210312"/>
          </a:xfrm>
        </p:grpSpPr>
        <p:sp>
          <p:nvSpPr>
            <p:cNvPr id="13" name="Oval 12"/>
            <p:cNvSpPr/>
            <p:nvPr userDrawn="1"/>
          </p:nvSpPr>
          <p:spPr>
            <a:xfrm>
              <a:off x="5486169" y="1817918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>
              <a:off x="0" y="1920654"/>
              <a:ext cx="54864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466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Col_C1Title&amp;Image&amp;Source_C2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5714471"/>
            <a:ext cx="8980234" cy="48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548640"/>
            <a:ext cx="7863840" cy="1188720"/>
          </a:xfr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980234" y="3505"/>
            <a:ext cx="3200400" cy="6199094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640080" y="2286000"/>
            <a:ext cx="7863840" cy="3291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D6D6D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map, graph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391714" y="491633"/>
            <a:ext cx="2377440" cy="5222838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 sz="2000" spc="-5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1781097"/>
            <a:ext cx="5696481" cy="210312"/>
            <a:chOff x="0" y="1817918"/>
            <a:chExt cx="5696481" cy="210312"/>
          </a:xfrm>
        </p:grpSpPr>
        <p:sp>
          <p:nvSpPr>
            <p:cNvPr id="13" name="Oval 12"/>
            <p:cNvSpPr/>
            <p:nvPr userDrawn="1"/>
          </p:nvSpPr>
          <p:spPr>
            <a:xfrm>
              <a:off x="5486169" y="1817918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>
              <a:off x="0" y="1920654"/>
              <a:ext cx="54864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5839590"/>
            <a:ext cx="7863840" cy="2378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0">
                <a:solidFill>
                  <a:srgbClr val="232D4B"/>
                </a:solidFill>
                <a:latin typeface="ITCFranklinGothic LT Pro CnBk" panose="020B0506030503020204" pitchFamily="34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4145772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C1Title&amp;Bullets_C2Image_Char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486401" y="1"/>
            <a:ext cx="6705600" cy="6212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5486400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4297680" cy="19202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839968" y="243840"/>
            <a:ext cx="6035040" cy="5435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graph, chart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3200400"/>
            <a:ext cx="4297680" cy="2651760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2400"/>
              </a:spcAft>
              <a:buFont typeface="Arial" panose="020B0604020202020204" pitchFamily="34" charset="0"/>
              <a:buChar char="•"/>
              <a:defRPr sz="2000" spc="-5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2611428"/>
            <a:ext cx="4320809" cy="210312"/>
            <a:chOff x="0" y="3978507"/>
            <a:chExt cx="4320809" cy="210312"/>
          </a:xfrm>
        </p:grpSpPr>
        <p:sp>
          <p:nvSpPr>
            <p:cNvPr id="12" name="Oval 11"/>
            <p:cNvSpPr/>
            <p:nvPr userDrawn="1"/>
          </p:nvSpPr>
          <p:spPr>
            <a:xfrm>
              <a:off x="411049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839968" y="5808479"/>
            <a:ext cx="6035039" cy="2875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800" b="0" i="0" u="none" strike="noStrike" kern="1200" cap="none" spc="0" baseline="0" dirty="0">
                <a:solidFill>
                  <a:srgbClr val="232D4B"/>
                </a:solidFill>
                <a:uFillTx/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1207877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Col_C1Title_C2Image_Char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486401" y="1"/>
            <a:ext cx="6705600" cy="6212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5486400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1463040"/>
            <a:ext cx="4297680" cy="2377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839968" y="243840"/>
            <a:ext cx="6035040" cy="5435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graph, chart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3931920"/>
            <a:ext cx="4320809" cy="210312"/>
            <a:chOff x="0" y="3978507"/>
            <a:chExt cx="4320809" cy="210312"/>
          </a:xfrm>
        </p:grpSpPr>
        <p:sp>
          <p:nvSpPr>
            <p:cNvPr id="12" name="Oval 11"/>
            <p:cNvSpPr/>
            <p:nvPr userDrawn="1"/>
          </p:nvSpPr>
          <p:spPr>
            <a:xfrm>
              <a:off x="411049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839968" y="5808479"/>
            <a:ext cx="6035039" cy="2875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800" b="0" i="0" u="none" strike="noStrike" kern="1200" cap="none" spc="0" baseline="0" dirty="0">
                <a:solidFill>
                  <a:srgbClr val="232D4B"/>
                </a:solidFill>
                <a:uFillTx/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2425723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Col_C1Title_C2Image_ChtTitle_NoBc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5486400" y="5714471"/>
            <a:ext cx="6705600" cy="48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5486400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1463040"/>
            <a:ext cx="4297680" cy="2377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839968" y="243840"/>
            <a:ext cx="6035040" cy="5303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graph, chart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3931920"/>
            <a:ext cx="4320809" cy="210312"/>
            <a:chOff x="0" y="3978507"/>
            <a:chExt cx="4320809" cy="210312"/>
          </a:xfrm>
        </p:grpSpPr>
        <p:sp>
          <p:nvSpPr>
            <p:cNvPr id="12" name="Oval 11"/>
            <p:cNvSpPr/>
            <p:nvPr userDrawn="1"/>
          </p:nvSpPr>
          <p:spPr>
            <a:xfrm>
              <a:off x="411049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839968" y="5808479"/>
            <a:ext cx="6035039" cy="2875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600" b="0" i="0" u="none" strike="noStrike" kern="1200" cap="none" spc="0" baseline="0" dirty="0">
                <a:solidFill>
                  <a:srgbClr val="232D4B"/>
                </a:solidFill>
                <a:uFillTx/>
                <a:latin typeface="ITCFranklinGothic LT Pro CnBk" panose="020B0506030503020204" pitchFamily="34" charset="0"/>
                <a:ea typeface="+mj-ea"/>
                <a:cs typeface="+mj-cs"/>
                <a:sym typeface="ITC Franklin Gothic Std Book"/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24522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Col_C1Title_NoChar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5486400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1463040"/>
            <a:ext cx="4297680" cy="2377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839968" y="243839"/>
            <a:ext cx="6035040" cy="5727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graph, chart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3931920"/>
            <a:ext cx="4320809" cy="210312"/>
            <a:chOff x="0" y="3978507"/>
            <a:chExt cx="4320809" cy="210312"/>
          </a:xfrm>
        </p:grpSpPr>
        <p:sp>
          <p:nvSpPr>
            <p:cNvPr id="12" name="Oval 11"/>
            <p:cNvSpPr/>
            <p:nvPr userDrawn="1"/>
          </p:nvSpPr>
          <p:spPr>
            <a:xfrm>
              <a:off x="411049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25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Col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4946073" y="5714471"/>
            <a:ext cx="7245927" cy="48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4946073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1260765"/>
            <a:ext cx="3470417" cy="25797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169408" y="243840"/>
            <a:ext cx="6705600" cy="5303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graph, chart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3931920"/>
            <a:ext cx="4320809" cy="210312"/>
            <a:chOff x="0" y="3978507"/>
            <a:chExt cx="4320809" cy="210312"/>
          </a:xfrm>
        </p:grpSpPr>
        <p:sp>
          <p:nvSpPr>
            <p:cNvPr id="12" name="Oval 11"/>
            <p:cNvSpPr/>
            <p:nvPr userDrawn="1"/>
          </p:nvSpPr>
          <p:spPr>
            <a:xfrm>
              <a:off x="411049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701423" y="5814774"/>
            <a:ext cx="6035039" cy="2875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600" b="0" i="0" u="none" strike="noStrike" kern="1200" cap="none" spc="0" baseline="0" dirty="0">
                <a:solidFill>
                  <a:srgbClr val="232D4B"/>
                </a:solidFill>
                <a:uFillTx/>
                <a:latin typeface="ITCFranklinGothic LT Pro CnBk" panose="020B0506030503020204" pitchFamily="34" charset="0"/>
                <a:ea typeface="+mj-ea"/>
                <a:cs typeface="+mj-cs"/>
                <a:sym typeface="ITC Franklin Gothic Std Book"/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1129162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Col_C1Title&amp;Bullets_C2Image_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5486401" y="5679745"/>
            <a:ext cx="6705600" cy="5327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5486400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4297680" cy="19202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839968" y="243840"/>
            <a:ext cx="6035040" cy="5435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graph, chart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3200400"/>
            <a:ext cx="4297680" cy="2651760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2400"/>
              </a:spcAft>
              <a:buFont typeface="Arial" panose="020B0604020202020204" pitchFamily="34" charset="0"/>
              <a:buChar char="•"/>
              <a:defRPr sz="2000" spc="-5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2611428"/>
            <a:ext cx="4320809" cy="210312"/>
            <a:chOff x="0" y="3978507"/>
            <a:chExt cx="4320809" cy="210312"/>
          </a:xfrm>
        </p:grpSpPr>
        <p:sp>
          <p:nvSpPr>
            <p:cNvPr id="12" name="Oval 11"/>
            <p:cNvSpPr/>
            <p:nvPr userDrawn="1"/>
          </p:nvSpPr>
          <p:spPr>
            <a:xfrm>
              <a:off x="411049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839968" y="5808479"/>
            <a:ext cx="6035039" cy="2875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400" b="0" i="0" u="none" strike="noStrike" kern="1200" cap="none" spc="0" baseline="0" dirty="0">
                <a:solidFill>
                  <a:srgbClr val="232D4B"/>
                </a:solidFill>
                <a:uFillTx/>
                <a:latin typeface="ITCFranklinGothic LT Pro CnBk" panose="020B0506030503020204" pitchFamily="34" charset="0"/>
                <a:ea typeface="+mj-ea"/>
                <a:cs typeface="+mj-cs"/>
                <a:sym typeface="ITC Franklin Gothic Std Book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816130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C1Title&amp;Bullets_C2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5486400" cy="6212541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4297680" cy="19202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803392" y="243840"/>
            <a:ext cx="6083808" cy="5730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graph, chart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3200400"/>
            <a:ext cx="4297680" cy="2651760"/>
          </a:xfrm>
          <a:prstGeom prst="rect">
            <a:avLst/>
          </a:prstGeom>
        </p:spPr>
        <p:txBody>
          <a:bodyPr/>
          <a:lstStyle>
            <a:lvl1pPr marL="457200" indent="-457200">
              <a:spcAft>
                <a:spcPts val="2400"/>
              </a:spcAft>
              <a:buFont typeface="Arial" panose="020B0604020202020204" pitchFamily="34" charset="0"/>
              <a:buChar char="•"/>
              <a:defRPr sz="2000" spc="-5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2635812"/>
            <a:ext cx="4320809" cy="210312"/>
            <a:chOff x="0" y="3978507"/>
            <a:chExt cx="4320809" cy="210312"/>
          </a:xfrm>
        </p:grpSpPr>
        <p:sp>
          <p:nvSpPr>
            <p:cNvPr id="12" name="Oval 11"/>
            <p:cNvSpPr/>
            <p:nvPr userDrawn="1"/>
          </p:nvSpPr>
          <p:spPr>
            <a:xfrm>
              <a:off x="411049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51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C1Title&amp;SubT&amp;Text_C2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5486400" cy="6205728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820148"/>
            <a:ext cx="4297680" cy="137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2194560"/>
            <a:ext cx="4297680" cy="4265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cap="all" spc="-50" baseline="0" dirty="0">
                <a:solidFill>
                  <a:srgbClr val="F1F1EF"/>
                </a:solidFill>
                <a:latin typeface="Franklin Gothic ATF ExLt" panose="020B030306060204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77240" y="3334324"/>
            <a:ext cx="3931920" cy="22983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Important Fact/Piece of Data Goes Here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2700996"/>
            <a:ext cx="4320809" cy="210312"/>
            <a:chOff x="0" y="3978507"/>
            <a:chExt cx="4320809" cy="210312"/>
          </a:xfrm>
        </p:grpSpPr>
        <p:sp>
          <p:nvSpPr>
            <p:cNvPr id="13" name="Oval 12"/>
            <p:cNvSpPr/>
            <p:nvPr userDrawn="1"/>
          </p:nvSpPr>
          <p:spPr>
            <a:xfrm>
              <a:off x="4110497" y="3978507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>
              <a:off x="0" y="4093824"/>
              <a:ext cx="41148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5803392" y="243840"/>
            <a:ext cx="6083808" cy="5730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 dirty="0"/>
              <a:t>Image, graph, chart</a:t>
            </a:r>
          </a:p>
        </p:txBody>
      </p:sp>
    </p:spTree>
    <p:extLst>
      <p:ext uri="{BB962C8B-B14F-4D97-AF65-F5344CB8AC3E}">
        <p14:creationId xmlns:p14="http://schemas.microsoft.com/office/powerpoint/2010/main" val="71836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rve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Franklin Gothic ATF Lt" panose="020B040306060204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000" kern="1200" cap="none" spc="0" baseline="0" dirty="0" smtClean="0">
                <a:solidFill>
                  <a:schemeClr val="bg1"/>
                </a:solidFill>
                <a:latin typeface="Franklin Gothic ATF" panose="020B05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Franklin Gothic ATF Lt" panose="020B04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none" spc="0" baseline="0">
                <a:solidFill>
                  <a:schemeClr val="bg1"/>
                </a:solidFill>
                <a:latin typeface="Franklin Gothic ATF" panose="020B0503060602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4053996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12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BigFact"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00773" y="1399295"/>
            <a:ext cx="7990450" cy="3446635"/>
          </a:xfrm>
          <a:prstGeom prst="rect">
            <a:avLst/>
          </a:prstGeom>
        </p:spPr>
        <p:txBody>
          <a:bodyPr anchor="ctr"/>
          <a:lstStyle>
            <a:lvl1pPr algn="ctr">
              <a:defRPr sz="6000" b="1" baseline="0">
                <a:solidFill>
                  <a:srgbClr val="F1F1EF"/>
                </a:solidFill>
                <a:latin typeface="ITCFranklinGothic LT Pro CnMd" panose="020B0606030503020204" pitchFamily="34" charset="0"/>
              </a:defRPr>
            </a:lvl1pPr>
          </a:lstStyle>
          <a:p>
            <a:r>
              <a:rPr lang="en-US" dirty="0"/>
              <a:t>Click to add an important fact or piece of data.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162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FullSiz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99188"/>
          </a:xfrm>
          <a:prstGeom prst="rect">
            <a:avLst/>
          </a:prstGeom>
          <a:solidFill>
            <a:srgbClr val="F1F1EF"/>
          </a:solidFill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Med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61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2Image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071616" cy="6199188"/>
          </a:xfrm>
          <a:prstGeom prst="rect">
            <a:avLst/>
          </a:prstGeom>
          <a:solidFill>
            <a:srgbClr val="F1F1EF"/>
          </a:solidFill>
          <a:ln w="38100"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20384" y="0"/>
            <a:ext cx="6071616" cy="6199188"/>
          </a:xfrm>
          <a:prstGeom prst="rect">
            <a:avLst/>
          </a:prstGeom>
          <a:solidFill>
            <a:srgbClr val="F1F1EF"/>
          </a:solidFill>
          <a:ln w="28575"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236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Collage-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71616" cy="6199188"/>
          </a:xfrm>
          <a:prstGeom prst="rect">
            <a:avLst/>
          </a:prstGeom>
          <a:solidFill>
            <a:srgbClr val="F1F1EF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19228" y="0"/>
            <a:ext cx="6071616" cy="3081528"/>
          </a:xfrm>
          <a:prstGeom prst="rect">
            <a:avLst/>
          </a:prstGeom>
          <a:solidFill>
            <a:srgbClr val="F1F1EF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19228" y="3126804"/>
            <a:ext cx="6071616" cy="3081528"/>
          </a:xfrm>
          <a:prstGeom prst="rect">
            <a:avLst/>
          </a:prstGeom>
          <a:solidFill>
            <a:srgbClr val="F1F1EF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</p:spTree>
    <p:extLst>
      <p:ext uri="{BB962C8B-B14F-4D97-AF65-F5344CB8AC3E}">
        <p14:creationId xmlns:p14="http://schemas.microsoft.com/office/powerpoint/2010/main" val="83912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Franklin Gothic ATF Lt" panose="020B040306060204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000" kern="1200" cap="none" spc="0" baseline="0" dirty="0" smtClean="0">
                <a:solidFill>
                  <a:schemeClr val="bg1"/>
                </a:solidFill>
                <a:latin typeface="Franklin Gothic ATF" panose="020B05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Franklin Gothic ATF Lt" panose="020B04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none" spc="0" baseline="0">
                <a:solidFill>
                  <a:schemeClr val="bg1"/>
                </a:solidFill>
                <a:latin typeface="Franklin Gothic ATF" panose="020B0503060602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214695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row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Franklin Gothic ATF Lt" panose="020B040306060204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000" kern="1200" cap="none" spc="0" baseline="0" dirty="0" smtClean="0">
                <a:solidFill>
                  <a:schemeClr val="bg1"/>
                </a:solidFill>
                <a:latin typeface="Franklin Gothic ATF" panose="020B05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Franklin Gothic ATF Lt" panose="020B04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none" spc="0" baseline="0">
                <a:solidFill>
                  <a:schemeClr val="bg1"/>
                </a:solidFill>
                <a:latin typeface="Franklin Gothic ATF" panose="020B0503060602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408333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5" y="1025297"/>
            <a:ext cx="3100421" cy="35581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Franklin Gothic ATF Lt" panose="020B0403060602040204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68762" y="5403969"/>
            <a:ext cx="5952678" cy="31788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2000" kern="1200" cap="none" spc="0" baseline="0" dirty="0" smtClean="0">
                <a:solidFill>
                  <a:schemeClr val="bg1"/>
                </a:solidFill>
                <a:latin typeface="Franklin Gothic ATF" panose="020B05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764" y="5721852"/>
            <a:ext cx="5952676" cy="35127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US" sz="1800" kern="1200" cap="none" spc="0" baseline="0" dirty="0" smtClean="0">
                <a:solidFill>
                  <a:schemeClr val="bg1"/>
                </a:solidFill>
                <a:latin typeface="Franklin Gothic ATF Lt" panose="020B040306060204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Presenter’s email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568760" y="4659327"/>
            <a:ext cx="5952680" cy="32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none" spc="0" baseline="0">
                <a:solidFill>
                  <a:schemeClr val="bg1"/>
                </a:solidFill>
                <a:latin typeface="Franklin Gothic ATF" panose="020B0503060602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Where/To Whom You are Presenting</a:t>
            </a:r>
          </a:p>
        </p:txBody>
      </p:sp>
    </p:spTree>
    <p:extLst>
      <p:ext uri="{BB962C8B-B14F-4D97-AF65-F5344CB8AC3E}">
        <p14:creationId xmlns:p14="http://schemas.microsoft.com/office/powerpoint/2010/main" val="260237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Bkgrd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33776"/>
            <a:ext cx="10515600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70823" y="3896435"/>
            <a:ext cx="3217719" cy="0"/>
          </a:xfrm>
          <a:prstGeom prst="line">
            <a:avLst/>
          </a:prstGeom>
          <a:ln w="38100">
            <a:solidFill>
              <a:srgbClr val="7FCFE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1829" y="4709847"/>
            <a:ext cx="10515600" cy="372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 spc="-50" baseline="0">
                <a:solidFill>
                  <a:srgbClr val="BFE7F7"/>
                </a:solidFill>
                <a:latin typeface="Franklin Gothic ATF ExLt" panose="020B0303060602040204" pitchFamily="34" charset="0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5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Bkgd_Sun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582" y="1899490"/>
            <a:ext cx="5458676" cy="4491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0" y="3599726"/>
            <a:ext cx="8950569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63952" y="4344680"/>
            <a:ext cx="3217719" cy="0"/>
          </a:xfrm>
          <a:prstGeom prst="line">
            <a:avLst/>
          </a:prstGeom>
          <a:ln w="38100">
            <a:solidFill>
              <a:srgbClr val="7FCFE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147782" y="4421696"/>
            <a:ext cx="9403962" cy="372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 spc="-50" baseline="0">
                <a:solidFill>
                  <a:schemeClr val="bg1"/>
                </a:solidFill>
                <a:latin typeface="Franklin Gothic ATF ExLt" panose="020B0303060602040204" pitchFamily="34" charset="0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4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026613" y="1693396"/>
            <a:ext cx="6860735" cy="347941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8738614" y="0"/>
            <a:ext cx="3453386" cy="6858000"/>
          </a:xfrm>
          <a:prstGeom prst="rect">
            <a:avLst/>
          </a:prstGeom>
          <a:solidFill>
            <a:srgbClr val="232D4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05840"/>
            <a:ext cx="7250723" cy="2103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96112" y="3431340"/>
            <a:ext cx="3635696" cy="1"/>
          </a:xfrm>
          <a:prstGeom prst="line">
            <a:avLst/>
          </a:prstGeom>
          <a:ln w="57150">
            <a:solidFill>
              <a:srgbClr val="7FCFE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253" y="4085734"/>
            <a:ext cx="3399000" cy="2796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98" y="5124148"/>
            <a:ext cx="1955418" cy="92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rgbClr val="232D4B"/>
          </a:solidFill>
          <a:latin typeface="ITCFranklinGothic LT Pro CnM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6203787"/>
            <a:ext cx="12191998" cy="658906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1088136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style. Click to edit Master title style.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1828332"/>
            <a:ext cx="6958353" cy="210312"/>
            <a:chOff x="0" y="1689902"/>
            <a:chExt cx="6958353" cy="210312"/>
          </a:xfrm>
        </p:grpSpPr>
        <p:sp>
          <p:nvSpPr>
            <p:cNvPr id="5" name="Oval 4"/>
            <p:cNvSpPr/>
            <p:nvPr userDrawn="1"/>
          </p:nvSpPr>
          <p:spPr>
            <a:xfrm>
              <a:off x="6748041" y="1689902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0" y="1792638"/>
              <a:ext cx="6748041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/>
          <p:cNvSpPr/>
          <p:nvPr userDrawn="1"/>
        </p:nvSpPr>
        <p:spPr>
          <a:xfrm>
            <a:off x="11072163" y="6390563"/>
            <a:ext cx="289560" cy="28956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0080" y="2377440"/>
            <a:ext cx="1088136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377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rgbClr val="F1F1EF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COOPER CENTER | PUBLIC SERVICE</a:t>
            </a:r>
          </a:p>
        </p:txBody>
      </p:sp>
    </p:spTree>
    <p:extLst>
      <p:ext uri="{BB962C8B-B14F-4D97-AF65-F5344CB8AC3E}">
        <p14:creationId xmlns:p14="http://schemas.microsoft.com/office/powerpoint/2010/main" val="187441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67" r:id="rId2"/>
    <p:sldLayoutId id="2147483739" r:id="rId3"/>
    <p:sldLayoutId id="2147483743" r:id="rId4"/>
    <p:sldLayoutId id="2147483740" r:id="rId5"/>
    <p:sldLayoutId id="2147483744" r:id="rId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4400" b="1" i="0" u="none" strike="noStrike" kern="1200" cap="none" spc="0" normalizeH="0" baseline="0" dirty="0" smtClean="0">
          <a:solidFill>
            <a:srgbClr val="232D48"/>
          </a:solidFill>
          <a:uFillTx/>
          <a:latin typeface="ITCFranklinGothic LT Pro CnMd" panose="020B0606030503020204" pitchFamily="34" charset="0"/>
          <a:ea typeface="+mj-ea"/>
          <a:cs typeface="+mj-cs"/>
          <a:sym typeface="ITC Franklin Gothic Std Book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232D4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6203787"/>
            <a:ext cx="12191998" cy="658906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10881360" cy="548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1554480"/>
            <a:ext cx="6958353" cy="210312"/>
            <a:chOff x="0" y="1689902"/>
            <a:chExt cx="6958353" cy="210312"/>
          </a:xfrm>
        </p:grpSpPr>
        <p:sp>
          <p:nvSpPr>
            <p:cNvPr id="5" name="Oval 4"/>
            <p:cNvSpPr/>
            <p:nvPr userDrawn="1"/>
          </p:nvSpPr>
          <p:spPr>
            <a:xfrm>
              <a:off x="6748041" y="1689902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0" y="1792638"/>
              <a:ext cx="6748041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/>
          <p:cNvSpPr/>
          <p:nvPr userDrawn="1"/>
        </p:nvSpPr>
        <p:spPr>
          <a:xfrm>
            <a:off x="11072163" y="6390563"/>
            <a:ext cx="289560" cy="28956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0080" y="2286000"/>
            <a:ext cx="10881360" cy="3383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377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rgbClr val="F1F1EF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COOPER CENTER | PUBLIC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5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7" r:id="rId3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4400" b="1" i="0" u="none" strike="noStrike" kern="1200" cap="none" spc="0" normalizeH="0" baseline="0" dirty="0" smtClean="0">
          <a:solidFill>
            <a:srgbClr val="232D48"/>
          </a:solidFill>
          <a:uFillTx/>
          <a:latin typeface="ITCFranklinGothic LT Pro CnMd" panose="020B0606030503020204" pitchFamily="34" charset="0"/>
          <a:ea typeface="+mj-ea"/>
          <a:cs typeface="+mj-cs"/>
          <a:sym typeface="ITC Franklin Gothic Std Book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232D4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211285"/>
            <a:ext cx="12191998" cy="658906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10881360" cy="54864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1271956"/>
            <a:ext cx="5696481" cy="210312"/>
            <a:chOff x="0" y="1817918"/>
            <a:chExt cx="5696481" cy="210312"/>
          </a:xfrm>
        </p:grpSpPr>
        <p:sp>
          <p:nvSpPr>
            <p:cNvPr id="5" name="Oval 4"/>
            <p:cNvSpPr/>
            <p:nvPr userDrawn="1"/>
          </p:nvSpPr>
          <p:spPr>
            <a:xfrm>
              <a:off x="5486169" y="1817918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0" y="1920654"/>
              <a:ext cx="54864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/>
          <p:cNvSpPr>
            <a:spLocks noGrp="1"/>
          </p:cNvSpPr>
          <p:nvPr userDrawn="1">
            <p:ph type="body" idx="1"/>
          </p:nvPr>
        </p:nvSpPr>
        <p:spPr>
          <a:xfrm>
            <a:off x="640080" y="1920240"/>
            <a:ext cx="1088136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11072163" y="6390563"/>
            <a:ext cx="289560" cy="28956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43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69" r:id="rId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4400" b="1" i="0" u="none" strike="noStrike" kern="1200" cap="none" spc="0" baseline="0" dirty="0" smtClean="0">
          <a:solidFill>
            <a:srgbClr val="232D4B"/>
          </a:solidFill>
          <a:uFillTx/>
          <a:latin typeface="ITCFranklinGothic LT Pro CnMd" panose="020B0606030503020204" pitchFamily="34" charset="0"/>
          <a:ea typeface="+mj-ea"/>
          <a:cs typeface="+mj-cs"/>
          <a:sym typeface="ITC Franklin Gothic Std Book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800" kern="1200" spc="-50" baseline="0" dirty="0">
          <a:solidFill>
            <a:srgbClr val="232D4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6203787"/>
            <a:ext cx="12191998" cy="658906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5494470" cy="192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11072163" y="6390563"/>
            <a:ext cx="289560" cy="28956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8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80" r:id="rId2"/>
    <p:sldLayoutId id="2147483753" r:id="rId3"/>
    <p:sldLayoutId id="2147483754" r:id="rId4"/>
    <p:sldLayoutId id="2147483778" r:id="rId5"/>
    <p:sldLayoutId id="2147483768" r:id="rId6"/>
    <p:sldLayoutId id="2147483781" r:id="rId7"/>
    <p:sldLayoutId id="2147483782" r:id="rId8"/>
    <p:sldLayoutId id="2147483784" r:id="rId9"/>
    <p:sldLayoutId id="2147483783" r:id="rId10"/>
    <p:sldLayoutId id="2147483779" r:id="rId11"/>
    <p:sldLayoutId id="2147483755" r:id="rId12"/>
    <p:sldLayoutId id="2147483756" r:id="rId13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4400" b="1" i="0" u="none" strike="noStrike" kern="1200" cap="none" spc="0" baseline="0" dirty="0" smtClean="0">
          <a:solidFill>
            <a:srgbClr val="232D4B"/>
          </a:solidFill>
          <a:uFillTx/>
          <a:latin typeface="ITCFranklinGothic LT Pro CnMd" panose="020B0606030503020204" pitchFamily="34" charset="0"/>
          <a:ea typeface="+mj-ea"/>
          <a:cs typeface="+mj-cs"/>
          <a:sym typeface="ITC Franklin Gothic Std Book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6203787"/>
            <a:ext cx="12191998" cy="658906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12480" y="6356350"/>
            <a:ext cx="245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00" kern="1200" dirty="0" smtClean="0">
                <a:solidFill>
                  <a:srgbClr val="F1F1EF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11072163" y="6390563"/>
            <a:ext cx="289560" cy="28956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9376" y="6373368"/>
            <a:ext cx="415135" cy="323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1F1EF"/>
                </a:solidFill>
                <a:latin typeface="Franklin Gothic Book" panose="020B05030201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3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40028" y="-2049517"/>
            <a:ext cx="8917229" cy="10769768"/>
            <a:chOff x="11114088" y="2241550"/>
            <a:chExt cx="1905000" cy="2354263"/>
          </a:xfrm>
          <a:solidFill>
            <a:srgbClr val="BFE7F7">
              <a:alpha val="8000"/>
            </a:srgb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22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39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FranklinGothic LT Pro CnM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rgbClr val="BFE7F7">
              <a:alpha val="9000"/>
            </a:srgb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5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FranklinGothic LT Pro CnM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rgbClr val="BFE7F7">
              <a:alpha val="9000"/>
            </a:srgb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23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21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FranklinGothic LT Pro CnM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rgbClr val="BFE7F7">
              <a:alpha val="7000"/>
            </a:srgb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24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3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FranklinGothic LT Pro CnM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24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rgbClr val="BFE7F7">
              <a:alpha val="15000"/>
            </a:srgb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81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FranklinGothic LT Pro CnM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rgbClr val="BFE7F7">
              <a:alpha val="6000"/>
            </a:srgb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2" y="2823638"/>
            <a:ext cx="2327383" cy="11055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13784" y="4180353"/>
            <a:ext cx="2776236" cy="0"/>
          </a:xfrm>
          <a:prstGeom prst="line">
            <a:avLst/>
          </a:prstGeom>
          <a:ln w="57150">
            <a:solidFill>
              <a:srgbClr val="7FC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94" y="5439246"/>
            <a:ext cx="374109" cy="2455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59" y="4694951"/>
            <a:ext cx="384212" cy="451805"/>
          </a:xfrm>
          <a:prstGeom prst="rect">
            <a:avLst/>
          </a:prstGeom>
        </p:spPr>
      </p:pic>
      <p:sp>
        <p:nvSpPr>
          <p:cNvPr id="21" name="Title Placeholder 3"/>
          <p:cNvSpPr>
            <a:spLocks noGrp="1"/>
          </p:cNvSpPr>
          <p:nvPr>
            <p:ph type="title"/>
          </p:nvPr>
        </p:nvSpPr>
        <p:spPr>
          <a:xfrm>
            <a:off x="4695125" y="1554480"/>
            <a:ext cx="6826315" cy="201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88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5200" b="1" kern="1200" cap="none" spc="-100" baseline="0" dirty="0">
          <a:solidFill>
            <a:schemeClr val="bg1">
              <a:lumMod val="95000"/>
            </a:schemeClr>
          </a:solidFill>
          <a:latin typeface="ITCFranklinGothic LT Pro CnM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4800"/>
            <a:ext cx="105156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755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1"/>
          </a:solidFill>
          <a:latin typeface="ITCFranklinGothic LT Pro CnMd" panose="020B06060305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110154" y="0"/>
            <a:ext cx="0" cy="6858000"/>
          </a:xfrm>
          <a:prstGeom prst="line">
            <a:avLst/>
          </a:prstGeom>
          <a:ln w="76200">
            <a:solidFill>
              <a:srgbClr val="232D4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367574" y="2354872"/>
            <a:ext cx="6845300" cy="211015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28138" y="0"/>
            <a:ext cx="2138292" cy="6858000"/>
          </a:xfrm>
          <a:prstGeom prst="rect">
            <a:avLst/>
          </a:prstGeom>
          <a:solidFill>
            <a:srgbClr val="232D4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2616591" y="3333408"/>
            <a:ext cx="7793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768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0" baseline="0">
          <a:solidFill>
            <a:srgbClr val="232D4B"/>
          </a:solidFill>
          <a:latin typeface="ITCFranklinGothic LT Pro CnMd" panose="020B06060305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05840"/>
            <a:ext cx="6757417" cy="2103120"/>
          </a:xfrm>
        </p:spPr>
        <p:txBody>
          <a:bodyPr/>
          <a:lstStyle/>
          <a:p>
            <a:r>
              <a:rPr lang="en-US" dirty="0"/>
              <a:t>School Enrollment Trends in a Post-Pandemic Virginia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January 8th, 2024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Hamilton Lombard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Hamilton.Lombard@virginia.edu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VASS-VASBO Winter Conference</a:t>
            </a:r>
          </a:p>
        </p:txBody>
      </p:sp>
    </p:spTree>
    <p:extLst>
      <p:ext uri="{BB962C8B-B14F-4D97-AF65-F5344CB8AC3E}">
        <p14:creationId xmlns:p14="http://schemas.microsoft.com/office/powerpoint/2010/main" val="191039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spc="-30" dirty="0"/>
              <a:t>Virginia’s public schools have lost thousands of students since Covid-19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Virginia’s public schools in </a:t>
            </a:r>
            <a:r>
              <a:rPr lang="en-US" dirty="0" smtClean="0"/>
              <a:t>2023 had over 40,000 </a:t>
            </a:r>
            <a:r>
              <a:rPr lang="en-US" dirty="0"/>
              <a:t>fewer students than projected in 2019</a:t>
            </a:r>
          </a:p>
          <a:p>
            <a:r>
              <a:rPr lang="en-US" dirty="0"/>
              <a:t>Pre-pandemic trends are expected to cause Virginia’s public school enrollment to continue to decline over the next decade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Virginia K-12 Public School Enrollment</a:t>
            </a:r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400-000031E001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994658"/>
              </p:ext>
            </p:extLst>
          </p:nvPr>
        </p:nvGraphicFramePr>
        <p:xfrm>
          <a:off x="640080" y="2377440"/>
          <a:ext cx="7589520" cy="338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102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Thousands of students are still missing from Virginia’s public schools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9391714" y="720435"/>
            <a:ext cx="2410142" cy="4994035"/>
          </a:xfrm>
        </p:spPr>
        <p:txBody>
          <a:bodyPr/>
          <a:lstStyle/>
          <a:p>
            <a:r>
              <a:rPr lang="en-US" dirty="0"/>
              <a:t>In </a:t>
            </a:r>
            <a:r>
              <a:rPr lang="en-US" dirty="0" smtClean="0"/>
              <a:t>2023, </a:t>
            </a:r>
            <a:r>
              <a:rPr lang="en-US" dirty="0"/>
              <a:t>the most students missing from public school were </a:t>
            </a:r>
            <a:r>
              <a:rPr lang="en-US" dirty="0" smtClean="0"/>
              <a:t>3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/>
              <a:t>graders, who would have enrolled as kindergartners in 2020 </a:t>
            </a:r>
          </a:p>
          <a:p>
            <a:r>
              <a:rPr lang="en-US" dirty="0"/>
              <a:t>The many missing kindergartners  and 1</a:t>
            </a:r>
            <a:r>
              <a:rPr lang="en-US" baseline="30000" dirty="0"/>
              <a:t>st</a:t>
            </a:r>
            <a:r>
              <a:rPr lang="en-US" dirty="0"/>
              <a:t> graders in </a:t>
            </a:r>
            <a:r>
              <a:rPr lang="en-US" dirty="0" smtClean="0"/>
              <a:t>2023 </a:t>
            </a:r>
            <a:r>
              <a:rPr lang="en-US" dirty="0"/>
              <a:t>suggest a permanent increase in share of children being educated privately </a:t>
            </a:r>
            <a:endParaRPr lang="en-US" dirty="0">
              <a:solidFill>
                <a:srgbClr val="FF26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Expected vs Actual Public School Enrollment (2023)</a:t>
            </a:r>
          </a:p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609256"/>
              </p:ext>
            </p:extLst>
          </p:nvPr>
        </p:nvGraphicFramePr>
        <p:xfrm>
          <a:off x="640080" y="2285999"/>
          <a:ext cx="7772399" cy="329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05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The pandemic accelerated growth in private K-12 education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9391714" y="1117600"/>
            <a:ext cx="2410142" cy="4596870"/>
          </a:xfrm>
        </p:spPr>
        <p:txBody>
          <a:bodyPr/>
          <a:lstStyle/>
          <a:p>
            <a:r>
              <a:rPr lang="en-US" dirty="0"/>
              <a:t>Both private and home school enrollment was growing relatively quickly before 2020</a:t>
            </a:r>
          </a:p>
          <a:p>
            <a:r>
              <a:rPr lang="en-US" dirty="0"/>
              <a:t>Enrollment in private schools </a:t>
            </a:r>
            <a:r>
              <a:rPr lang="en-US" dirty="0" smtClean="0"/>
              <a:t>continued </a:t>
            </a:r>
            <a:r>
              <a:rPr lang="en-US" dirty="0"/>
              <a:t>to grow in </a:t>
            </a:r>
            <a:r>
              <a:rPr lang="en-US" dirty="0" smtClean="0"/>
              <a:t>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Change in K-12 Enrollment since 2010</a:t>
            </a:r>
          </a:p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400-00000634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129748"/>
              </p:ext>
            </p:extLst>
          </p:nvPr>
        </p:nvGraphicFramePr>
        <p:xfrm>
          <a:off x="640080" y="2286000"/>
          <a:ext cx="7863840" cy="329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48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77" y="5739"/>
            <a:ext cx="6400800" cy="2840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share of K-12 students educated privately has risen across Virginia since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|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934813" y="3060974"/>
            <a:ext cx="1612851" cy="1272143"/>
            <a:chOff x="7494573" y="1453078"/>
            <a:chExt cx="1612851" cy="1272143"/>
          </a:xfrm>
        </p:grpSpPr>
        <p:sp>
          <p:nvSpPr>
            <p:cNvPr id="11" name="TextBox 10"/>
            <p:cNvSpPr txBox="1"/>
            <p:nvPr/>
          </p:nvSpPr>
          <p:spPr>
            <a:xfrm>
              <a:off x="7882801" y="1453078"/>
              <a:ext cx="1224623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Less than 8%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 to 10%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 to 12%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12 to 14%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Over 14 %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94573" y="1530352"/>
              <a:ext cx="386080" cy="167426"/>
            </a:xfrm>
            <a:prstGeom prst="rect">
              <a:avLst/>
            </a:prstGeom>
            <a:solidFill>
              <a:srgbClr val="EFF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94573" y="1769685"/>
              <a:ext cx="386080" cy="167426"/>
            </a:xfrm>
            <a:prstGeom prst="rect">
              <a:avLst/>
            </a:prstGeom>
            <a:solidFill>
              <a:srgbClr val="BDD7E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94573" y="2009018"/>
              <a:ext cx="386080" cy="167426"/>
            </a:xfrm>
            <a:prstGeom prst="rect">
              <a:avLst/>
            </a:prstGeom>
            <a:solidFill>
              <a:srgbClr val="6BAFD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94573" y="2248351"/>
              <a:ext cx="386080" cy="167426"/>
            </a:xfrm>
            <a:prstGeom prst="rect">
              <a:avLst/>
            </a:prstGeom>
            <a:solidFill>
              <a:srgbClr val="3282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94573" y="2487685"/>
              <a:ext cx="386080" cy="167426"/>
            </a:xfrm>
            <a:prstGeom prst="rect">
              <a:avLst/>
            </a:prstGeom>
            <a:solidFill>
              <a:srgbClr val="0050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77" y="2863739"/>
            <a:ext cx="6400800" cy="2840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570464" y="745146"/>
            <a:ext cx="87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2D4B"/>
                </a:solidFill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rPr>
              <a:t>2019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70464" y="3585787"/>
            <a:ext cx="87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2D4B"/>
                </a:solidFill>
                <a:latin typeface="ITCFranklinGothic LT Pro CnMd" panose="020B0606030503020204" pitchFamily="34" charset="0"/>
                <a:ea typeface="+mj-ea"/>
                <a:cs typeface="+mj-cs"/>
                <a:sym typeface="ITC Franklin Gothic Std Book"/>
              </a:rPr>
              <a:t>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9219" y="5774300"/>
            <a:ext cx="6276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ITCFranklinGothic LT Pro CnBk" panose="020B0506030503020204" pitchFamily="34" charset="0"/>
              </a:rPr>
              <a:t>Private K-12 Enrollment in 2019 and 2022 Census American Community Survey</a:t>
            </a:r>
          </a:p>
        </p:txBody>
      </p:sp>
    </p:spTree>
    <p:extLst>
      <p:ext uri="{BB962C8B-B14F-4D97-AF65-F5344CB8AC3E}">
        <p14:creationId xmlns:p14="http://schemas.microsoft.com/office/powerpoint/2010/main" val="130556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young Virginians are attending college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391714" y="1293091"/>
            <a:ext cx="2377440" cy="4421380"/>
          </a:xfrm>
        </p:spPr>
        <p:txBody>
          <a:bodyPr/>
          <a:lstStyle/>
          <a:p>
            <a:r>
              <a:rPr lang="en-US" dirty="0"/>
              <a:t>In recent decades, </a:t>
            </a:r>
            <a:r>
              <a:rPr lang="en-US" dirty="0" smtClean="0"/>
              <a:t>the share </a:t>
            </a:r>
            <a:r>
              <a:rPr lang="en-US" dirty="0"/>
              <a:t>of </a:t>
            </a:r>
            <a:r>
              <a:rPr lang="en-US" dirty="0" smtClean="0"/>
              <a:t>the </a:t>
            </a:r>
            <a:r>
              <a:rPr lang="en-US" dirty="0"/>
              <a:t>workforce with a college degree has grown </a:t>
            </a:r>
            <a:r>
              <a:rPr lang="en-US" dirty="0" smtClean="0"/>
              <a:t>rapidly</a:t>
            </a:r>
            <a:endParaRPr lang="en-US" dirty="0"/>
          </a:p>
          <a:p>
            <a:r>
              <a:rPr lang="en-US" dirty="0"/>
              <a:t>During the same period, the number of adult Virginians without a college degree has </a:t>
            </a:r>
            <a:r>
              <a:rPr lang="en-US" dirty="0" smtClean="0"/>
              <a:t>fallen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COOPER CENTER </a:t>
            </a:r>
            <a:r>
              <a:rPr lang="en-US" sz="1600" smtClean="0"/>
              <a:t>|</a:t>
            </a:r>
            <a:r>
              <a:rPr lang="en-US" smtClean="0"/>
              <a:t> PUBLIC SERVICE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Change in Educational Attainment for Virginians (ages 25 to 50), Census American Community Survey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40080" y="2290488"/>
          <a:ext cx="7863840" cy="329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191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Women are waiting longer to start families and are having fewer children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391714" y="1727199"/>
            <a:ext cx="2377440" cy="3987271"/>
          </a:xfrm>
        </p:spPr>
        <p:txBody>
          <a:bodyPr/>
          <a:lstStyle/>
          <a:p>
            <a:r>
              <a:rPr lang="en-US" dirty="0"/>
              <a:t>Two-thirds of the decline in births has been among mothers 20 and </a:t>
            </a:r>
            <a:r>
              <a:rPr lang="en-US" dirty="0" smtClean="0"/>
              <a:t>younger</a:t>
            </a:r>
            <a:endParaRPr lang="en-US" dirty="0"/>
          </a:p>
          <a:p>
            <a:r>
              <a:rPr lang="en-US" dirty="0"/>
              <a:t>Some of the decline in births is from women delaying </a:t>
            </a:r>
            <a:r>
              <a:rPr lang="en-US" dirty="0" smtClean="0"/>
              <a:t>motherhood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COOPER CENTER </a:t>
            </a:r>
            <a:r>
              <a:rPr lang="en-US" sz="1600" smtClean="0"/>
              <a:t>|</a:t>
            </a:r>
            <a:r>
              <a:rPr lang="en-US" smtClean="0"/>
              <a:t> PUBLIC SERVICE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U.S. Annual Births by Mother’s Age,  CDC Birth Data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2"/>
            <p:extLst/>
          </p:nvPr>
        </p:nvGraphicFramePr>
        <p:xfrm>
          <a:off x="639763" y="2286000"/>
          <a:ext cx="7864475" cy="329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651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Births have not declined evenly throughout Virginia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391714" y="1045029"/>
            <a:ext cx="2385758" cy="4669442"/>
          </a:xfrm>
        </p:spPr>
        <p:txBody>
          <a:bodyPr/>
          <a:lstStyle/>
          <a:p>
            <a:r>
              <a:rPr lang="en-US" dirty="0"/>
              <a:t>During late 2000s recession, births declined the most in rural communities and small metro areas</a:t>
            </a:r>
          </a:p>
          <a:p>
            <a:r>
              <a:rPr lang="en-US" dirty="0"/>
              <a:t>Since the mid-2010s, births have declined sharply in Northern Virginia. Births have fallen by </a:t>
            </a:r>
            <a:r>
              <a:rPr lang="en-US" dirty="0" smtClean="0"/>
              <a:t>15 </a:t>
            </a:r>
            <a:r>
              <a:rPr lang="en-US" dirty="0"/>
              <a:t>percent in Fairfax and by </a:t>
            </a:r>
            <a:r>
              <a:rPr lang="en-US" dirty="0" smtClean="0"/>
              <a:t>24 </a:t>
            </a:r>
            <a:r>
              <a:rPr lang="en-US" dirty="0"/>
              <a:t>percent in Arlington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Change in Births by Region since 2007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0000000-0008-0000-0000-000003040000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216770172"/>
              </p:ext>
            </p:extLst>
          </p:nvPr>
        </p:nvGraphicFramePr>
        <p:xfrm>
          <a:off x="639763" y="2286000"/>
          <a:ext cx="7864475" cy="329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25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8264769" cy="1188720"/>
          </a:xfrm>
        </p:spPr>
        <p:txBody>
          <a:bodyPr>
            <a:normAutofit/>
          </a:bodyPr>
          <a:lstStyle/>
          <a:p>
            <a:r>
              <a:rPr lang="en-US" sz="4000" dirty="0"/>
              <a:t>Virginia’s birth trends are more </a:t>
            </a:r>
            <a:r>
              <a:rPr lang="en-US" sz="4000" dirty="0" smtClean="0"/>
              <a:t>mixed </a:t>
            </a:r>
            <a:r>
              <a:rPr lang="en-US" sz="4000" dirty="0"/>
              <a:t>at the local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Change in Births 2007 to </a:t>
            </a:r>
            <a:r>
              <a:rPr lang="en-US" sz="1600" dirty="0" smtClean="0"/>
              <a:t>2022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|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215426" y="2559192"/>
            <a:ext cx="4213253" cy="1272143"/>
            <a:chOff x="251852" y="4430332"/>
            <a:chExt cx="4213253" cy="1272143"/>
          </a:xfrm>
        </p:grpSpPr>
        <p:sp>
          <p:nvSpPr>
            <p:cNvPr id="9" name="TextBox 8"/>
            <p:cNvSpPr txBox="1"/>
            <p:nvPr/>
          </p:nvSpPr>
          <p:spPr>
            <a:xfrm>
              <a:off x="640080" y="4430332"/>
              <a:ext cx="3825025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Declined more than 20%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Declined 10 to 20%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Declined 0 to 10%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Grew 0 to 10%</a:t>
              </a:r>
            </a:p>
            <a:p>
              <a:pPr>
                <a:spcAft>
                  <a:spcPts val="200"/>
                </a:spcAft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Grew more than 10%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1852" y="4507606"/>
              <a:ext cx="386080" cy="167426"/>
            </a:xfrm>
            <a:prstGeom prst="rect">
              <a:avLst/>
            </a:prstGeom>
            <a:solidFill>
              <a:srgbClr val="FE3C1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1852" y="4746939"/>
              <a:ext cx="386080" cy="167426"/>
            </a:xfrm>
            <a:prstGeom prst="rect">
              <a:avLst/>
            </a:prstGeom>
            <a:solidFill>
              <a:srgbClr val="FFAC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1852" y="4986272"/>
              <a:ext cx="386080" cy="167426"/>
            </a:xfrm>
            <a:prstGeom prst="rect">
              <a:avLst/>
            </a:prstGeom>
            <a:solidFill>
              <a:srgbClr val="F1FE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1852" y="5225605"/>
              <a:ext cx="386080" cy="167426"/>
            </a:xfrm>
            <a:prstGeom prst="rect">
              <a:avLst/>
            </a:prstGeom>
            <a:solidFill>
              <a:srgbClr val="7BB8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1852" y="5464939"/>
              <a:ext cx="386080" cy="167426"/>
            </a:xfrm>
            <a:prstGeom prst="rect">
              <a:avLst/>
            </a:prstGeom>
            <a:solidFill>
              <a:srgbClr val="5A705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FD5F285-6303-1846-02B9-458E3426F7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86" y="1664895"/>
            <a:ext cx="9325425" cy="41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3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Birth trends will cause the school-age population to shrink </a:t>
            </a:r>
            <a:r>
              <a:rPr lang="en-US" sz="4000" dirty="0" smtClean="0"/>
              <a:t>during the </a:t>
            </a:r>
            <a:r>
              <a:rPr lang="en-US" sz="4000" dirty="0"/>
              <a:t>2020s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391714" y="1084881"/>
            <a:ext cx="2377440" cy="4629589"/>
          </a:xfrm>
        </p:spPr>
        <p:txBody>
          <a:bodyPr/>
          <a:lstStyle/>
          <a:p>
            <a:r>
              <a:rPr lang="en-US" dirty="0"/>
              <a:t>Fewer births will mean </a:t>
            </a:r>
            <a:r>
              <a:rPr lang="en-US" dirty="0" smtClean="0"/>
              <a:t>widespread </a:t>
            </a:r>
            <a:r>
              <a:rPr lang="en-US" dirty="0"/>
              <a:t>enrollment decline during the 2020s </a:t>
            </a:r>
          </a:p>
          <a:p>
            <a:r>
              <a:rPr lang="en-US" dirty="0" smtClean="0"/>
              <a:t>Enrollment in some of Virginia’s regions will still grow during the 2020s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 and Post Pandemic: K-12 Public School Enrollment Change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124688"/>
              </p:ext>
            </p:extLst>
          </p:nvPr>
        </p:nvGraphicFramePr>
        <p:xfrm>
          <a:off x="640080" y="2030278"/>
          <a:ext cx="7772400" cy="3702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20" y="1937334"/>
            <a:ext cx="2310260" cy="1066691"/>
          </a:xfrm>
          <a:prstGeom prst="rect">
            <a:avLst/>
          </a:prstGeom>
          <a:ln>
            <a:solidFill>
              <a:srgbClr val="232D4B"/>
            </a:solidFill>
          </a:ln>
          <a:effectLst>
            <a:outerShdw blurRad="1143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0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Enrollment trends during the 2020s are expected to be different from the 2010s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391714" y="812799"/>
            <a:ext cx="2377440" cy="4901671"/>
          </a:xfrm>
        </p:spPr>
        <p:txBody>
          <a:bodyPr/>
          <a:lstStyle/>
          <a:p>
            <a:r>
              <a:rPr lang="en-US" dirty="0" smtClean="0"/>
              <a:t>Enrollment is expected to decline in most divisions, regardless of the size</a:t>
            </a:r>
            <a:endParaRPr lang="en-US" dirty="0"/>
          </a:p>
          <a:p>
            <a:r>
              <a:rPr lang="en-US" dirty="0" smtClean="0"/>
              <a:t>During the 2020s, enrollment trends in most large and small divisions will be more similar to each other than in recent decades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Change in Enrollment Since 2013 by Division Size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174877952"/>
              </p:ext>
            </p:extLst>
          </p:nvPr>
        </p:nvGraphicFramePr>
        <p:xfrm>
          <a:off x="1211190" y="1989233"/>
          <a:ext cx="6721619" cy="3691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164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20" dirty="0"/>
              <a:t>Enrollment growth </a:t>
            </a:r>
            <a:r>
              <a:rPr lang="en-US" sz="4000" spc="-20" dirty="0" smtClean="0"/>
              <a:t>was concentrated </a:t>
            </a:r>
            <a:r>
              <a:rPr lang="en-US" sz="4000" spc="-20" dirty="0"/>
              <a:t>in Virginia's </a:t>
            </a:r>
            <a:r>
              <a:rPr lang="en-US" sz="4000" spc="-20" dirty="0" smtClean="0"/>
              <a:t>largest </a:t>
            </a:r>
            <a:r>
              <a:rPr lang="en-US" sz="4000" spc="-20" dirty="0"/>
              <a:t>divisions during 2010s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391714" y="1293091"/>
            <a:ext cx="2397950" cy="4421380"/>
          </a:xfrm>
        </p:spPr>
        <p:txBody>
          <a:bodyPr/>
          <a:lstStyle/>
          <a:p>
            <a:r>
              <a:rPr lang="en-US"/>
              <a:t>Virginia’s school age population and public </a:t>
            </a:r>
            <a:br>
              <a:rPr lang="en-US"/>
            </a:br>
            <a:r>
              <a:rPr lang="en-US"/>
              <a:t>K-12 enrollment growth during the 2010s was driven almost entirely by Northern Virginia </a:t>
            </a:r>
          </a:p>
          <a:p>
            <a:r>
              <a:rPr lang="en-US"/>
              <a:t>Enrollment in 69 of Virginia’s 95 counties declined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Change in Public School K-12 Enrollment, 2010 to 2019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40080" y="2377440"/>
            <a:ext cx="7724673" cy="3278040"/>
            <a:chOff x="501186" y="1982731"/>
            <a:chExt cx="7315200" cy="3409664"/>
          </a:xfrm>
          <a:effectLst/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186" y="2004006"/>
              <a:ext cx="7315200" cy="3388389"/>
            </a:xfrm>
            <a:prstGeom prst="rect">
              <a:avLst/>
            </a:prstGeom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42" r="48817" b="54892"/>
            <a:stretch/>
          </p:blipFill>
          <p:spPr>
            <a:xfrm>
              <a:off x="737152" y="1982731"/>
              <a:ext cx="2571750" cy="1715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10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map of the state of virginia&#10;&#10;Description automatically generated">
            <a:extLst>
              <a:ext uri="{FF2B5EF4-FFF2-40B4-BE49-F238E27FC236}">
                <a16:creationId xmlns:a16="http://schemas.microsoft.com/office/drawing/2014/main" id="{A2ED156F-3B53-65BE-CA52-44B4D162B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3" y="1185007"/>
            <a:ext cx="10278409" cy="4853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8190769" cy="1188720"/>
          </a:xfrm>
        </p:spPr>
        <p:txBody>
          <a:bodyPr>
            <a:normAutofit/>
          </a:bodyPr>
          <a:lstStyle/>
          <a:p>
            <a:r>
              <a:rPr lang="en-US" sz="4000" dirty="0"/>
              <a:t>Population change from migration between 2020 and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COOPER CENTER | PUBLIC SERVICE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58554" y="2500770"/>
            <a:ext cx="2197810" cy="1504121"/>
            <a:chOff x="200976" y="3877318"/>
            <a:chExt cx="2436643" cy="1724991"/>
          </a:xfrm>
        </p:grpSpPr>
        <p:sp>
          <p:nvSpPr>
            <p:cNvPr id="8" name="Rectangle 7"/>
            <p:cNvSpPr/>
            <p:nvPr/>
          </p:nvSpPr>
          <p:spPr>
            <a:xfrm>
              <a:off x="200976" y="3943208"/>
              <a:ext cx="497291" cy="240240"/>
            </a:xfrm>
            <a:prstGeom prst="rect">
              <a:avLst/>
            </a:prstGeom>
            <a:solidFill>
              <a:srgbClr val="A50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8268" y="3877318"/>
              <a:ext cx="1739096" cy="352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Declined over 1%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8268" y="4220323"/>
              <a:ext cx="1697794" cy="352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Declined 0 to 1%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8268" y="4563329"/>
              <a:ext cx="1377045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 to 1%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8268" y="4906333"/>
              <a:ext cx="1540549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1% to 2%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8268" y="5249337"/>
              <a:ext cx="1939351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more than 2%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0976" y="4286518"/>
              <a:ext cx="497291" cy="240240"/>
            </a:xfrm>
            <a:prstGeom prst="rect">
              <a:avLst/>
            </a:prstGeom>
            <a:solidFill>
              <a:srgbClr val="F88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0976" y="4611485"/>
              <a:ext cx="497291" cy="240240"/>
            </a:xfrm>
            <a:prstGeom prst="rect">
              <a:avLst/>
            </a:prstGeom>
            <a:solidFill>
              <a:srgbClr val="FFF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0976" y="4954796"/>
              <a:ext cx="497291" cy="240240"/>
            </a:xfrm>
            <a:prstGeom prst="rect">
              <a:avLst/>
            </a:prstGeom>
            <a:solidFill>
              <a:srgbClr val="90C3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0976" y="5298106"/>
              <a:ext cx="497291" cy="240240"/>
            </a:xfrm>
            <a:prstGeom prst="rect">
              <a:avLst/>
            </a:prstGeom>
            <a:solidFill>
              <a:srgbClr val="313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5819855"/>
            <a:ext cx="12192001" cy="3804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73723" y="5836929"/>
            <a:ext cx="10398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ITCFranklinGothic LT Pro CnBk" panose="020B0506030503020204" pitchFamily="34" charset="0"/>
              </a:rPr>
              <a:t>Net-migration, UVA Weldon Cooper Center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949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24E9-DC0E-5884-B527-3CCCD5BBEF97}"/>
              </a:ext>
            </a:extLst>
          </p:cNvPr>
          <p:cNvSpPr/>
          <p:nvPr/>
        </p:nvSpPr>
        <p:spPr>
          <a:xfrm>
            <a:off x="5486400" y="0"/>
            <a:ext cx="6705600" cy="6217920"/>
          </a:xfrm>
          <a:prstGeom prst="rect">
            <a:avLst/>
          </a:prstGeom>
          <a:solidFill>
            <a:srgbClr val="CFD3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Since 2020, </a:t>
            </a:r>
            <a:r>
              <a:rPr lang="en-US" dirty="0" smtClean="0"/>
              <a:t>families </a:t>
            </a:r>
            <a:r>
              <a:rPr lang="en-US" dirty="0"/>
              <a:t>have </a:t>
            </a:r>
            <a:r>
              <a:rPr lang="en-US" dirty="0" smtClean="0"/>
              <a:t>increasingly left </a:t>
            </a:r>
            <a:r>
              <a:rPr lang="en-US" dirty="0"/>
              <a:t>urban </a:t>
            </a:r>
            <a:r>
              <a:rPr lang="en-US" dirty="0" smtClean="0"/>
              <a:t>areas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"/>
          <a:stretch/>
        </p:blipFill>
        <p:spPr>
          <a:xfrm>
            <a:off x="5486400" y="-8802"/>
            <a:ext cx="5824024" cy="622672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FD2A08-950B-AEA6-D244-034840CAE8A3}"/>
              </a:ext>
            </a:extLst>
          </p:cNvPr>
          <p:cNvSpPr/>
          <p:nvPr/>
        </p:nvSpPr>
        <p:spPr>
          <a:xfrm>
            <a:off x="9988949" y="3429000"/>
            <a:ext cx="1562971" cy="1463664"/>
          </a:xfrm>
          <a:prstGeom prst="rect">
            <a:avLst/>
          </a:prstGeom>
          <a:solidFill>
            <a:srgbClr val="CFD3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4745D2-A598-3E68-FA15-EE453A7AE2E5}"/>
              </a:ext>
            </a:extLst>
          </p:cNvPr>
          <p:cNvGrpSpPr/>
          <p:nvPr/>
        </p:nvGrpSpPr>
        <p:grpSpPr>
          <a:xfrm>
            <a:off x="9910471" y="3840480"/>
            <a:ext cx="2197810" cy="1504121"/>
            <a:chOff x="200976" y="3877318"/>
            <a:chExt cx="2436643" cy="172499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FBEFD0-1D45-78A4-93A2-38A307015FE9}"/>
                </a:ext>
              </a:extLst>
            </p:cNvPr>
            <p:cNvSpPr/>
            <p:nvPr/>
          </p:nvSpPr>
          <p:spPr>
            <a:xfrm>
              <a:off x="200976" y="3943208"/>
              <a:ext cx="497291" cy="240240"/>
            </a:xfrm>
            <a:prstGeom prst="rect">
              <a:avLst/>
            </a:prstGeom>
            <a:solidFill>
              <a:srgbClr val="FED2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74DD12-BB84-ED14-BC4A-2D42365ED95E}"/>
                </a:ext>
              </a:extLst>
            </p:cNvPr>
            <p:cNvSpPr txBox="1"/>
            <p:nvPr/>
          </p:nvSpPr>
          <p:spPr>
            <a:xfrm>
              <a:off x="698268" y="3877318"/>
              <a:ext cx="1739096" cy="352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Declined over 5%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D1F1EC-0D47-61C6-B770-306626FEFE0F}"/>
                </a:ext>
              </a:extLst>
            </p:cNvPr>
            <p:cNvSpPr txBox="1"/>
            <p:nvPr/>
          </p:nvSpPr>
          <p:spPr>
            <a:xfrm>
              <a:off x="698268" y="4220323"/>
              <a:ext cx="1697794" cy="352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Declined 0 to 5%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5F48D7-8C19-86D0-559E-4983F4C9A20B}"/>
                </a:ext>
              </a:extLst>
            </p:cNvPr>
            <p:cNvSpPr txBox="1"/>
            <p:nvPr/>
          </p:nvSpPr>
          <p:spPr>
            <a:xfrm>
              <a:off x="698268" y="4563329"/>
              <a:ext cx="1526331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 to 2.5%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0353EB-526B-C54D-42B4-B42E2092816E}"/>
                </a:ext>
              </a:extLst>
            </p:cNvPr>
            <p:cNvSpPr txBox="1"/>
            <p:nvPr/>
          </p:nvSpPr>
          <p:spPr>
            <a:xfrm>
              <a:off x="698268" y="4906333"/>
              <a:ext cx="1689833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2.5% to 5%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6097AA-A3BF-5E9E-F8ED-CD87AFB3EF1A}"/>
                </a:ext>
              </a:extLst>
            </p:cNvPr>
            <p:cNvSpPr txBox="1"/>
            <p:nvPr/>
          </p:nvSpPr>
          <p:spPr>
            <a:xfrm>
              <a:off x="698268" y="5249337"/>
              <a:ext cx="1939351" cy="35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more than 5%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539959-7DDD-7390-ED4E-15D69B81C3E2}"/>
                </a:ext>
              </a:extLst>
            </p:cNvPr>
            <p:cNvSpPr/>
            <p:nvPr/>
          </p:nvSpPr>
          <p:spPr>
            <a:xfrm>
              <a:off x="200976" y="4286518"/>
              <a:ext cx="497291" cy="240240"/>
            </a:xfrm>
            <a:prstGeom prst="rect">
              <a:avLst/>
            </a:prstGeom>
            <a:solidFill>
              <a:srgbClr val="FEF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4F17B0-95D9-0445-9B34-9EAACF529BA5}"/>
                </a:ext>
              </a:extLst>
            </p:cNvPr>
            <p:cNvSpPr/>
            <p:nvPr/>
          </p:nvSpPr>
          <p:spPr>
            <a:xfrm>
              <a:off x="200976" y="4611485"/>
              <a:ext cx="497291" cy="240240"/>
            </a:xfrm>
            <a:prstGeom prst="rect">
              <a:avLst/>
            </a:prstGeom>
            <a:solidFill>
              <a:srgbClr val="65C2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D2E6D5-7531-1A8B-1B88-EC244DC5A747}"/>
                </a:ext>
              </a:extLst>
            </p:cNvPr>
            <p:cNvSpPr/>
            <p:nvPr/>
          </p:nvSpPr>
          <p:spPr>
            <a:xfrm>
              <a:off x="200976" y="4954796"/>
              <a:ext cx="497291" cy="240240"/>
            </a:xfrm>
            <a:prstGeom prst="rect">
              <a:avLst/>
            </a:prstGeom>
            <a:solidFill>
              <a:srgbClr val="2AA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A10029E-7C69-DC8A-1292-0AC3A0565D32}"/>
                </a:ext>
              </a:extLst>
            </p:cNvPr>
            <p:cNvSpPr/>
            <p:nvPr/>
          </p:nvSpPr>
          <p:spPr>
            <a:xfrm>
              <a:off x="200976" y="5298106"/>
              <a:ext cx="497291" cy="240240"/>
            </a:xfrm>
            <a:prstGeom prst="rect">
              <a:avLst/>
            </a:prstGeom>
            <a:solidFill>
              <a:srgbClr val="016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1D9ACD4-7851-16FE-642E-9CD14533ED0A}"/>
              </a:ext>
            </a:extLst>
          </p:cNvPr>
          <p:cNvSpPr txBox="1"/>
          <p:nvPr/>
        </p:nvSpPr>
        <p:spPr>
          <a:xfrm>
            <a:off x="9824441" y="3142511"/>
            <a:ext cx="1891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Change in 35- to 39- Year-Old Population since 2020</a:t>
            </a:r>
          </a:p>
        </p:txBody>
      </p:sp>
    </p:spTree>
    <p:extLst>
      <p:ext uri="{BB962C8B-B14F-4D97-AF65-F5344CB8AC3E}">
        <p14:creationId xmlns:p14="http://schemas.microsoft.com/office/powerpoint/2010/main" val="122118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Remote work is not going away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89453" y="5814774"/>
            <a:ext cx="6569612" cy="3239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234" y="92060"/>
            <a:ext cx="5273709" cy="604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6"/>
          <a:stretch/>
        </p:blipFill>
        <p:spPr>
          <a:xfrm>
            <a:off x="1880616" y="1828800"/>
            <a:ext cx="8400288" cy="3872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20" dirty="0" smtClean="0"/>
              <a:t>Recent migration trends are very different from the past</a:t>
            </a:r>
            <a:endParaRPr lang="en-US" spc="-2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Net Domestic Migration from Census Bureau Annual Population Estimates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05840"/>
            <a:ext cx="6757417" cy="2103120"/>
          </a:xfrm>
        </p:spPr>
        <p:txBody>
          <a:bodyPr/>
          <a:lstStyle/>
          <a:p>
            <a:r>
              <a:rPr lang="en-US" dirty="0"/>
              <a:t>School Enrollment Trends in a Post-Pandemic Virginia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January 8th, 2024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Hamilton Lombard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Hamilton.Lombard@virginia.edu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VASS-VASBO Winter Conference</a:t>
            </a:r>
          </a:p>
        </p:txBody>
      </p:sp>
    </p:spTree>
    <p:extLst>
      <p:ext uri="{BB962C8B-B14F-4D97-AF65-F5344CB8AC3E}">
        <p14:creationId xmlns:p14="http://schemas.microsoft.com/office/powerpoint/2010/main" val="285114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ITCFranklinGothic LT Pro CnMd" panose="020B0606030503020204"/>
              </a:rPr>
              <a:t>Virginia’s K-12 enrollment grew steadily during the 2010s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391714" y="1200727"/>
            <a:ext cx="2377440" cy="4513743"/>
          </a:xfrm>
        </p:spPr>
        <p:txBody>
          <a:bodyPr/>
          <a:lstStyle/>
          <a:p>
            <a:r>
              <a:rPr lang="en-US" dirty="0"/>
              <a:t>Both Virginia’s school age population and public K-12 student enrollment grew every year between 1984 and 2018</a:t>
            </a:r>
          </a:p>
          <a:p>
            <a:r>
              <a:rPr lang="en-US" dirty="0"/>
              <a:t>K-12 student enrollment was still growing before pandemic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Virginia Public School Enrollment (K-12)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92800"/>
              </p:ext>
            </p:extLst>
          </p:nvPr>
        </p:nvGraphicFramePr>
        <p:xfrm>
          <a:off x="640080" y="2377440"/>
          <a:ext cx="786384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257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20" dirty="0"/>
              <a:t>By the end of the 2010s, Virginia’s elementary school enrollment was already shrinking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Virginia Public School Enrollment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915057"/>
              </p:ext>
            </p:extLst>
          </p:nvPr>
        </p:nvGraphicFramePr>
        <p:xfrm>
          <a:off x="5669280" y="91440"/>
          <a:ext cx="6400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28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During the 2020s, enrollment decline was expected to spread to </a:t>
            </a:r>
            <a:r>
              <a:rPr lang="en-US" dirty="0" smtClean="0"/>
              <a:t>Virginia’s </a:t>
            </a:r>
            <a:r>
              <a:rPr lang="en-US" dirty="0"/>
              <a:t>upper grades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Virginia Public School Enrollment Projection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608936"/>
              </p:ext>
            </p:extLst>
          </p:nvPr>
        </p:nvGraphicFramePr>
        <p:xfrm>
          <a:off x="5669279" y="91440"/>
          <a:ext cx="6400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378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spc="-70" dirty="0"/>
              <a:t>Prior to Covid-19, Virginia’s K-12 enrollment was expected to begin to </a:t>
            </a:r>
            <a:r>
              <a:rPr lang="en-US" sz="3600" spc="-70" dirty="0" smtClean="0"/>
              <a:t>decline in the 2020s</a:t>
            </a:r>
            <a:endParaRPr lang="en-US" sz="3600" spc="-7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9391714" y="1489166"/>
            <a:ext cx="2377440" cy="4225304"/>
          </a:xfrm>
        </p:spPr>
        <p:txBody>
          <a:bodyPr/>
          <a:lstStyle/>
          <a:p>
            <a:r>
              <a:rPr lang="en-US" dirty="0"/>
              <a:t>In 2019, public schools were on course to lose close to 50,000 students during 2020s</a:t>
            </a:r>
          </a:p>
          <a:p>
            <a:r>
              <a:rPr lang="en-US" dirty="0"/>
              <a:t>During the 2020s, the school age population was expected to decline in number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Virginia Public School Projections (K-12)</a:t>
            </a:r>
          </a:p>
          <a:p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243102"/>
              </p:ext>
            </p:extLst>
          </p:nvPr>
        </p:nvGraphicFramePr>
        <p:xfrm>
          <a:off x="640080" y="2286000"/>
          <a:ext cx="7863840" cy="329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49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Births have declined nearly every year since 2007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Annual births have declined by 11 percent in Virginia since 2007</a:t>
            </a:r>
          </a:p>
          <a:p>
            <a:r>
              <a:rPr lang="en-US" dirty="0"/>
              <a:t>The decline in births since 2007 is the primary reason for the projected decline in Virginia’s K-12 enrollment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Virginia Annual Births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100-0000010C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9349786"/>
              </p:ext>
            </p:extLst>
          </p:nvPr>
        </p:nvGraphicFramePr>
        <p:xfrm>
          <a:off x="640080" y="2286000"/>
          <a:ext cx="7772400" cy="329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10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spc="-70" dirty="0"/>
              <a:t>Birth rates are highly predictive of future school enrollments in Virginia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9391714" y="1489166"/>
            <a:ext cx="2377440" cy="4225304"/>
          </a:xfrm>
        </p:spPr>
        <p:txBody>
          <a:bodyPr/>
          <a:lstStyle/>
          <a:p>
            <a:r>
              <a:rPr lang="en-US" dirty="0"/>
              <a:t>Fewer births has meant fewer kindergartners in Virginia </a:t>
            </a:r>
          </a:p>
          <a:p>
            <a:r>
              <a:rPr lang="en-US" dirty="0"/>
              <a:t>Five years after births peaked in Virginia in 2007, kindergarten class sizes began declining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Births and Kindergarten Enrollment</a:t>
            </a:r>
          </a:p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67488" y="2379240"/>
          <a:ext cx="7644991" cy="318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829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shift to out-migration has slowed Virginia’s population growth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Each year since 2013, more people have moved out of Virginia to other states than into Virginia.</a:t>
            </a:r>
          </a:p>
          <a:p>
            <a:r>
              <a:rPr lang="en-US" dirty="0" smtClean="0"/>
              <a:t>The largest </a:t>
            </a:r>
            <a:r>
              <a:rPr lang="en-US" dirty="0"/>
              <a:t>shift to out-migration in Virginia was among children and their parents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COOPER CENTER </a:t>
            </a:r>
            <a:r>
              <a:rPr lang="en-US" sz="1600"/>
              <a:t>|</a:t>
            </a:r>
            <a:r>
              <a:rPr lang="en-US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085B6F-5DD0-4AA7-A598-31079D007F5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Virginia Net Domestic Migration </a:t>
            </a:r>
          </a:p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281906"/>
              </p:ext>
            </p:extLst>
          </p:nvPr>
        </p:nvGraphicFramePr>
        <p:xfrm>
          <a:off x="640080" y="2286001"/>
          <a:ext cx="7772399" cy="338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39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_White_BlueBox-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ulti-Line Head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Headline_Sub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rimarySlides_Title_ONE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AlternativeSlides_Title-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Blank_Speciality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_UV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_Survey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_Sol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_Crow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itle_Resear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ivider_BlueBkg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ection Divider_GrayBox-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3637</TotalTime>
  <Words>1065</Words>
  <Application>Microsoft Office PowerPoint</Application>
  <PresentationFormat>Widescreen</PresentationFormat>
  <Paragraphs>152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54" baseType="lpstr">
      <vt:lpstr>Arial</vt:lpstr>
      <vt:lpstr>Calibri</vt:lpstr>
      <vt:lpstr>Franklin Gothic ATF</vt:lpstr>
      <vt:lpstr>Franklin Gothic ATF ExLt</vt:lpstr>
      <vt:lpstr>Franklin Gothic ATF Lt</vt:lpstr>
      <vt:lpstr>Franklin Gothic Book</vt:lpstr>
      <vt:lpstr>Franklin Gothic Demi Cond</vt:lpstr>
      <vt:lpstr>Franklin Gothic Medium Cond</vt:lpstr>
      <vt:lpstr>ITC Franklin Gothic Std Book</vt:lpstr>
      <vt:lpstr>ITC Franklin Gothic Std Med</vt:lpstr>
      <vt:lpstr>ITCFranklinGothic LT Pro CnBk</vt:lpstr>
      <vt:lpstr>ITCFranklinGothic LT Pro CnMd</vt:lpstr>
      <vt:lpstr>Segoe UI</vt:lpstr>
      <vt:lpstr>Segoe UI Light</vt:lpstr>
      <vt:lpstr>Segoe UI Semibold</vt:lpstr>
      <vt:lpstr>Wingdings</vt:lpstr>
      <vt:lpstr>Title_White_BlueBox-Right</vt:lpstr>
      <vt:lpstr>Title_Blue</vt:lpstr>
      <vt:lpstr>Title_UVA</vt:lpstr>
      <vt:lpstr>Title_Surveys</vt:lpstr>
      <vt:lpstr>Title_Solar</vt:lpstr>
      <vt:lpstr>Title_Crowd</vt:lpstr>
      <vt:lpstr>Title_Research</vt:lpstr>
      <vt:lpstr>Divider_BlueBkgd</vt:lpstr>
      <vt:lpstr>Section Divider_GrayBox-Left</vt:lpstr>
      <vt:lpstr>Multi-Line Headline</vt:lpstr>
      <vt:lpstr>1_Headline_SubTitle</vt:lpstr>
      <vt:lpstr>PrimarySlides_Title_ONELINE</vt:lpstr>
      <vt:lpstr>AlternativeSlides_Title-Left</vt:lpstr>
      <vt:lpstr>Blank_SpecialityLayouts</vt:lpstr>
      <vt:lpstr>School Enrollment Trends in a Post-Pandemic Virginia</vt:lpstr>
      <vt:lpstr>Enrollment growth was concentrated in Virginia's largest divisions during 2010s</vt:lpstr>
      <vt:lpstr>Virginia’s K-12 enrollment grew steadily during the 2010s</vt:lpstr>
      <vt:lpstr>By the end of the 2010s, Virginia’s elementary school enrollment was already shrinking</vt:lpstr>
      <vt:lpstr>During the 2020s, enrollment decline was expected to spread to Virginia’s upper grades</vt:lpstr>
      <vt:lpstr>Prior to Covid-19, Virginia’s K-12 enrollment was expected to begin to decline in the 2020s</vt:lpstr>
      <vt:lpstr>Births have declined nearly every year since 2007 </vt:lpstr>
      <vt:lpstr>Birth rates are highly predictive of future school enrollments in Virginia</vt:lpstr>
      <vt:lpstr>The shift to out-migration has slowed Virginia’s population growth</vt:lpstr>
      <vt:lpstr>Virginia’s public schools have lost thousands of students since Covid-19</vt:lpstr>
      <vt:lpstr>Thousands of students are still missing from Virginia’s public schools</vt:lpstr>
      <vt:lpstr>The pandemic accelerated growth in private K-12 education</vt:lpstr>
      <vt:lpstr>The share of K-12 students educated privately has risen across Virginia since 2019</vt:lpstr>
      <vt:lpstr>More young Virginians are attending college</vt:lpstr>
      <vt:lpstr>Women are waiting longer to start families and are having fewer children</vt:lpstr>
      <vt:lpstr>Births have not declined evenly throughout Virginia</vt:lpstr>
      <vt:lpstr>Virginia’s birth trends are more mixed at the local level</vt:lpstr>
      <vt:lpstr>Birth trends will cause the school-age population to shrink during the 2020s</vt:lpstr>
      <vt:lpstr>Enrollment trends during the 2020s are expected to be different from the 2010s</vt:lpstr>
      <vt:lpstr>Population change from migration between 2020 and 2022</vt:lpstr>
      <vt:lpstr>Since 2020, families have increasingly left urban areas</vt:lpstr>
      <vt:lpstr>Remote work is not going away</vt:lpstr>
      <vt:lpstr>Recent migration trends are very different from the past</vt:lpstr>
      <vt:lpstr>School Enrollment Trends in a Post-Pandemic Virginia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Muldoon, Amy J (ajm6u)</dc:creator>
  <cp:lastModifiedBy>Lombard, Hamilton P (hl2qs)</cp:lastModifiedBy>
  <cp:revision>242</cp:revision>
  <dcterms:created xsi:type="dcterms:W3CDTF">2023-08-18T13:47:00Z</dcterms:created>
  <dcterms:modified xsi:type="dcterms:W3CDTF">2023-12-29T12:06:29Z</dcterms:modified>
</cp:coreProperties>
</file>