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0" r:id="rId1"/>
  </p:sldMasterIdLst>
  <p:notesMasterIdLst>
    <p:notesMasterId r:id="rId24"/>
  </p:notesMasterIdLst>
  <p:sldIdLst>
    <p:sldId id="256" r:id="rId2"/>
    <p:sldId id="14822" r:id="rId3"/>
    <p:sldId id="260" r:id="rId4"/>
    <p:sldId id="14823" r:id="rId5"/>
    <p:sldId id="14816" r:id="rId6"/>
    <p:sldId id="14828" r:id="rId7"/>
    <p:sldId id="14824" r:id="rId8"/>
    <p:sldId id="14818" r:id="rId9"/>
    <p:sldId id="14817" r:id="rId10"/>
    <p:sldId id="14819" r:id="rId11"/>
    <p:sldId id="14820" r:id="rId12"/>
    <p:sldId id="14827" r:id="rId13"/>
    <p:sldId id="14815" r:id="rId14"/>
    <p:sldId id="14829" r:id="rId15"/>
    <p:sldId id="14831" r:id="rId16"/>
    <p:sldId id="263" r:id="rId17"/>
    <p:sldId id="281" r:id="rId18"/>
    <p:sldId id="265" r:id="rId19"/>
    <p:sldId id="268" r:id="rId20"/>
    <p:sldId id="269" r:id="rId21"/>
    <p:sldId id="14806" r:id="rId22"/>
    <p:sldId id="14832" r:id="rId23"/>
  </p:sldIdLst>
  <p:sldSz cx="12192000" cy="6858000"/>
  <p:notesSz cx="7010400" cy="9296400"/>
  <p:embeddedFontLst>
    <p:embeddedFont>
      <p:font typeface="Roboto" panose="02000000000000000000" pitchFamily="2" charset="0"/>
      <p:regular r:id="rId25"/>
      <p:bold r:id="rId26"/>
      <p:italic r:id="rId27"/>
      <p:boldItalic r:id="rId28"/>
    </p:embeddedFont>
    <p:embeddedFont>
      <p:font typeface="Teko" pitchFamily="2" charset="0"/>
      <p:regular r:id="rId29"/>
      <p:bold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8" roundtripDataSignature="AMtx7mjlbuqxm9poIjbCQWWtaurmK6reS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48" Type="http://customschemas.google.com/relationships/presentationmetadata" Target="metadata"/><Relationship Id="rId8" Type="http://schemas.openxmlformats.org/officeDocument/2006/relationships/slide" Target="slides/slide7.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5CF5CC-C9FC-431F-9DF9-4FE3E43C9352}" type="doc">
      <dgm:prSet loTypeId="urn:microsoft.com/office/officeart/2005/8/layout/vProcess5" loCatId="process" qsTypeId="urn:microsoft.com/office/officeart/2005/8/quickstyle/simple1" qsCatId="simple" csTypeId="urn:microsoft.com/office/officeart/2005/8/colors/accent1_2" csCatId="accent1"/>
      <dgm:spPr/>
      <dgm:t>
        <a:bodyPr/>
        <a:lstStyle/>
        <a:p>
          <a:endParaRPr lang="en-US"/>
        </a:p>
      </dgm:t>
    </dgm:pt>
    <dgm:pt modelId="{416DE6FD-0E07-4698-B4D2-C882E769F15D}">
      <dgm:prSet/>
      <dgm:spPr/>
      <dgm:t>
        <a:bodyPr/>
        <a:lstStyle/>
        <a:p>
          <a:r>
            <a:rPr lang="en-US"/>
            <a:t>Skills gap in Virginia and unfilled jobs</a:t>
          </a:r>
        </a:p>
      </dgm:t>
    </dgm:pt>
    <dgm:pt modelId="{DC93A99D-924E-4CD9-8C76-C956DA1CE9AB}" type="parTrans" cxnId="{5EA8BBFC-BADE-4485-885D-BC88082E96D3}">
      <dgm:prSet/>
      <dgm:spPr/>
      <dgm:t>
        <a:bodyPr/>
        <a:lstStyle/>
        <a:p>
          <a:endParaRPr lang="en-US"/>
        </a:p>
      </dgm:t>
    </dgm:pt>
    <dgm:pt modelId="{D5FBEA68-7F54-4E75-BC8C-6C7F96C18680}" type="sibTrans" cxnId="{5EA8BBFC-BADE-4485-885D-BC88082E96D3}">
      <dgm:prSet/>
      <dgm:spPr/>
      <dgm:t>
        <a:bodyPr/>
        <a:lstStyle/>
        <a:p>
          <a:endParaRPr lang="en-US"/>
        </a:p>
      </dgm:t>
    </dgm:pt>
    <dgm:pt modelId="{93F4B37D-87BC-4935-8082-786D16BAA5E9}">
      <dgm:prSet/>
      <dgm:spPr/>
      <dgm:t>
        <a:bodyPr/>
        <a:lstStyle/>
        <a:p>
          <a:r>
            <a:rPr lang="en-US" b="0" i="0" baseline="0"/>
            <a:t>Virginia’s net migration of college-educated people--   negative for 9 years </a:t>
          </a:r>
          <a:endParaRPr lang="en-US"/>
        </a:p>
      </dgm:t>
    </dgm:pt>
    <dgm:pt modelId="{8718AB8B-A550-4DFA-8392-97ABBC848829}" type="parTrans" cxnId="{39E8A322-B6EF-4622-B849-3011FEC90D2C}">
      <dgm:prSet/>
      <dgm:spPr/>
      <dgm:t>
        <a:bodyPr/>
        <a:lstStyle/>
        <a:p>
          <a:endParaRPr lang="en-US"/>
        </a:p>
      </dgm:t>
    </dgm:pt>
    <dgm:pt modelId="{7334B2C9-0628-419D-959D-D15DC83C4563}" type="sibTrans" cxnId="{39E8A322-B6EF-4622-B849-3011FEC90D2C}">
      <dgm:prSet/>
      <dgm:spPr/>
      <dgm:t>
        <a:bodyPr/>
        <a:lstStyle/>
        <a:p>
          <a:endParaRPr lang="en-US"/>
        </a:p>
      </dgm:t>
    </dgm:pt>
    <dgm:pt modelId="{CD84BB72-43EF-4435-9237-5FBAE8CC0811}">
      <dgm:prSet/>
      <dgm:spPr/>
      <dgm:t>
        <a:bodyPr/>
        <a:lstStyle/>
        <a:p>
          <a:r>
            <a:rPr lang="en-US" b="0" i="0" baseline="0"/>
            <a:t>Birth dearth leading to declining K-12 student pipeline</a:t>
          </a:r>
          <a:endParaRPr lang="en-US"/>
        </a:p>
      </dgm:t>
    </dgm:pt>
    <dgm:pt modelId="{51E885B7-DCA5-4E39-8477-3CF34CB493B5}" type="parTrans" cxnId="{AA40AFC6-E180-41E3-97C8-54F973E255D2}">
      <dgm:prSet/>
      <dgm:spPr/>
      <dgm:t>
        <a:bodyPr/>
        <a:lstStyle/>
        <a:p>
          <a:endParaRPr lang="en-US"/>
        </a:p>
      </dgm:t>
    </dgm:pt>
    <dgm:pt modelId="{62896CF8-CCD1-467E-B5F6-DD2EEF0E12C4}" type="sibTrans" cxnId="{AA40AFC6-E180-41E3-97C8-54F973E255D2}">
      <dgm:prSet/>
      <dgm:spPr/>
      <dgm:t>
        <a:bodyPr/>
        <a:lstStyle/>
        <a:p>
          <a:endParaRPr lang="en-US"/>
        </a:p>
      </dgm:t>
    </dgm:pt>
    <dgm:pt modelId="{F3D57C98-C811-430F-9CA5-18BDB25CBA91}" type="pres">
      <dgm:prSet presAssocID="{AE5CF5CC-C9FC-431F-9DF9-4FE3E43C9352}" presName="outerComposite" presStyleCnt="0">
        <dgm:presLayoutVars>
          <dgm:chMax val="5"/>
          <dgm:dir/>
          <dgm:resizeHandles val="exact"/>
        </dgm:presLayoutVars>
      </dgm:prSet>
      <dgm:spPr/>
    </dgm:pt>
    <dgm:pt modelId="{50AE36DC-B300-4EA6-B87C-EF09AFE33276}" type="pres">
      <dgm:prSet presAssocID="{AE5CF5CC-C9FC-431F-9DF9-4FE3E43C9352}" presName="dummyMaxCanvas" presStyleCnt="0">
        <dgm:presLayoutVars/>
      </dgm:prSet>
      <dgm:spPr/>
    </dgm:pt>
    <dgm:pt modelId="{A64128DB-E6CC-4610-BCD7-94726C7BC636}" type="pres">
      <dgm:prSet presAssocID="{AE5CF5CC-C9FC-431F-9DF9-4FE3E43C9352}" presName="ThreeNodes_1" presStyleLbl="node1" presStyleIdx="0" presStyleCnt="3">
        <dgm:presLayoutVars>
          <dgm:bulletEnabled val="1"/>
        </dgm:presLayoutVars>
      </dgm:prSet>
      <dgm:spPr/>
    </dgm:pt>
    <dgm:pt modelId="{46A9E880-EE99-4E1C-B44D-F24DAC95949F}" type="pres">
      <dgm:prSet presAssocID="{AE5CF5CC-C9FC-431F-9DF9-4FE3E43C9352}" presName="ThreeNodes_2" presStyleLbl="node1" presStyleIdx="1" presStyleCnt="3">
        <dgm:presLayoutVars>
          <dgm:bulletEnabled val="1"/>
        </dgm:presLayoutVars>
      </dgm:prSet>
      <dgm:spPr/>
    </dgm:pt>
    <dgm:pt modelId="{9A0FF5E7-B15F-4568-9F48-1F5DCACB2950}" type="pres">
      <dgm:prSet presAssocID="{AE5CF5CC-C9FC-431F-9DF9-4FE3E43C9352}" presName="ThreeNodes_3" presStyleLbl="node1" presStyleIdx="2" presStyleCnt="3">
        <dgm:presLayoutVars>
          <dgm:bulletEnabled val="1"/>
        </dgm:presLayoutVars>
      </dgm:prSet>
      <dgm:spPr/>
    </dgm:pt>
    <dgm:pt modelId="{CBDB2D60-8577-44D8-BC04-9182BB501FD6}" type="pres">
      <dgm:prSet presAssocID="{AE5CF5CC-C9FC-431F-9DF9-4FE3E43C9352}" presName="ThreeConn_1-2" presStyleLbl="fgAccFollowNode1" presStyleIdx="0" presStyleCnt="2">
        <dgm:presLayoutVars>
          <dgm:bulletEnabled val="1"/>
        </dgm:presLayoutVars>
      </dgm:prSet>
      <dgm:spPr/>
    </dgm:pt>
    <dgm:pt modelId="{45488F10-E8EC-42F6-A7B5-20FA94FD9C71}" type="pres">
      <dgm:prSet presAssocID="{AE5CF5CC-C9FC-431F-9DF9-4FE3E43C9352}" presName="ThreeConn_2-3" presStyleLbl="fgAccFollowNode1" presStyleIdx="1" presStyleCnt="2">
        <dgm:presLayoutVars>
          <dgm:bulletEnabled val="1"/>
        </dgm:presLayoutVars>
      </dgm:prSet>
      <dgm:spPr/>
    </dgm:pt>
    <dgm:pt modelId="{771FF221-2861-4511-9FEC-D1A65D56821B}" type="pres">
      <dgm:prSet presAssocID="{AE5CF5CC-C9FC-431F-9DF9-4FE3E43C9352}" presName="ThreeNodes_1_text" presStyleLbl="node1" presStyleIdx="2" presStyleCnt="3">
        <dgm:presLayoutVars>
          <dgm:bulletEnabled val="1"/>
        </dgm:presLayoutVars>
      </dgm:prSet>
      <dgm:spPr/>
    </dgm:pt>
    <dgm:pt modelId="{A930D956-02C3-409A-9BAD-1C5ED66D0385}" type="pres">
      <dgm:prSet presAssocID="{AE5CF5CC-C9FC-431F-9DF9-4FE3E43C9352}" presName="ThreeNodes_2_text" presStyleLbl="node1" presStyleIdx="2" presStyleCnt="3">
        <dgm:presLayoutVars>
          <dgm:bulletEnabled val="1"/>
        </dgm:presLayoutVars>
      </dgm:prSet>
      <dgm:spPr/>
    </dgm:pt>
    <dgm:pt modelId="{1400D349-8CB2-46B5-ACCE-AE21C3AD9AD7}" type="pres">
      <dgm:prSet presAssocID="{AE5CF5CC-C9FC-431F-9DF9-4FE3E43C9352}" presName="ThreeNodes_3_text" presStyleLbl="node1" presStyleIdx="2" presStyleCnt="3">
        <dgm:presLayoutVars>
          <dgm:bulletEnabled val="1"/>
        </dgm:presLayoutVars>
      </dgm:prSet>
      <dgm:spPr/>
    </dgm:pt>
  </dgm:ptLst>
  <dgm:cxnLst>
    <dgm:cxn modelId="{39E8A322-B6EF-4622-B849-3011FEC90D2C}" srcId="{AE5CF5CC-C9FC-431F-9DF9-4FE3E43C9352}" destId="{93F4B37D-87BC-4935-8082-786D16BAA5E9}" srcOrd="1" destOrd="0" parTransId="{8718AB8B-A550-4DFA-8392-97ABBC848829}" sibTransId="{7334B2C9-0628-419D-959D-D15DC83C4563}"/>
    <dgm:cxn modelId="{57386350-81CA-4770-ACD7-768A3A78A2F6}" type="presOf" srcId="{416DE6FD-0E07-4698-B4D2-C882E769F15D}" destId="{A64128DB-E6CC-4610-BCD7-94726C7BC636}" srcOrd="0" destOrd="0" presId="urn:microsoft.com/office/officeart/2005/8/layout/vProcess5"/>
    <dgm:cxn modelId="{62071F56-8121-428E-A98B-52A6C20001A1}" type="presOf" srcId="{416DE6FD-0E07-4698-B4D2-C882E769F15D}" destId="{771FF221-2861-4511-9FEC-D1A65D56821B}" srcOrd="1" destOrd="0" presId="urn:microsoft.com/office/officeart/2005/8/layout/vProcess5"/>
    <dgm:cxn modelId="{C34D185A-6F18-4884-9489-C413FCBD776A}" type="presOf" srcId="{93F4B37D-87BC-4935-8082-786D16BAA5E9}" destId="{A930D956-02C3-409A-9BAD-1C5ED66D0385}" srcOrd="1" destOrd="0" presId="urn:microsoft.com/office/officeart/2005/8/layout/vProcess5"/>
    <dgm:cxn modelId="{D7CD835C-15AA-4912-80E9-E82A1C609398}" type="presOf" srcId="{7334B2C9-0628-419D-959D-D15DC83C4563}" destId="{45488F10-E8EC-42F6-A7B5-20FA94FD9C71}" srcOrd="0" destOrd="0" presId="urn:microsoft.com/office/officeart/2005/8/layout/vProcess5"/>
    <dgm:cxn modelId="{2D4A3761-E0B7-4FBE-8FB2-12BF74CFA002}" type="presOf" srcId="{CD84BB72-43EF-4435-9237-5FBAE8CC0811}" destId="{9A0FF5E7-B15F-4568-9F48-1F5DCACB2950}" srcOrd="0" destOrd="0" presId="urn:microsoft.com/office/officeart/2005/8/layout/vProcess5"/>
    <dgm:cxn modelId="{C7D9EC7B-9BE1-489E-B73D-E8429689A3F7}" type="presOf" srcId="{D5FBEA68-7F54-4E75-BC8C-6C7F96C18680}" destId="{CBDB2D60-8577-44D8-BC04-9182BB501FD6}" srcOrd="0" destOrd="0" presId="urn:microsoft.com/office/officeart/2005/8/layout/vProcess5"/>
    <dgm:cxn modelId="{A48920AB-2F2D-4D85-A6D7-901F048DC614}" type="presOf" srcId="{93F4B37D-87BC-4935-8082-786D16BAA5E9}" destId="{46A9E880-EE99-4E1C-B44D-F24DAC95949F}" srcOrd="0" destOrd="0" presId="urn:microsoft.com/office/officeart/2005/8/layout/vProcess5"/>
    <dgm:cxn modelId="{2C6B2BC2-80EC-418F-B36F-76076F7CD8E2}" type="presOf" srcId="{CD84BB72-43EF-4435-9237-5FBAE8CC0811}" destId="{1400D349-8CB2-46B5-ACCE-AE21C3AD9AD7}" srcOrd="1" destOrd="0" presId="urn:microsoft.com/office/officeart/2005/8/layout/vProcess5"/>
    <dgm:cxn modelId="{AA40AFC6-E180-41E3-97C8-54F973E255D2}" srcId="{AE5CF5CC-C9FC-431F-9DF9-4FE3E43C9352}" destId="{CD84BB72-43EF-4435-9237-5FBAE8CC0811}" srcOrd="2" destOrd="0" parTransId="{51E885B7-DCA5-4E39-8477-3CF34CB493B5}" sibTransId="{62896CF8-CCD1-467E-B5F6-DD2EEF0E12C4}"/>
    <dgm:cxn modelId="{34245BDD-BBB1-4C42-A4E9-87D6046486FB}" type="presOf" srcId="{AE5CF5CC-C9FC-431F-9DF9-4FE3E43C9352}" destId="{F3D57C98-C811-430F-9CA5-18BDB25CBA91}" srcOrd="0" destOrd="0" presId="urn:microsoft.com/office/officeart/2005/8/layout/vProcess5"/>
    <dgm:cxn modelId="{5EA8BBFC-BADE-4485-885D-BC88082E96D3}" srcId="{AE5CF5CC-C9FC-431F-9DF9-4FE3E43C9352}" destId="{416DE6FD-0E07-4698-B4D2-C882E769F15D}" srcOrd="0" destOrd="0" parTransId="{DC93A99D-924E-4CD9-8C76-C956DA1CE9AB}" sibTransId="{D5FBEA68-7F54-4E75-BC8C-6C7F96C18680}"/>
    <dgm:cxn modelId="{2A5517CC-BB8D-4B3A-9D55-A21FCF6F2C91}" type="presParOf" srcId="{F3D57C98-C811-430F-9CA5-18BDB25CBA91}" destId="{50AE36DC-B300-4EA6-B87C-EF09AFE33276}" srcOrd="0" destOrd="0" presId="urn:microsoft.com/office/officeart/2005/8/layout/vProcess5"/>
    <dgm:cxn modelId="{359203AE-E951-49D1-8245-A3D838F4D15E}" type="presParOf" srcId="{F3D57C98-C811-430F-9CA5-18BDB25CBA91}" destId="{A64128DB-E6CC-4610-BCD7-94726C7BC636}" srcOrd="1" destOrd="0" presId="urn:microsoft.com/office/officeart/2005/8/layout/vProcess5"/>
    <dgm:cxn modelId="{5B2C5F38-4A4F-4324-AC03-9ABA75425D80}" type="presParOf" srcId="{F3D57C98-C811-430F-9CA5-18BDB25CBA91}" destId="{46A9E880-EE99-4E1C-B44D-F24DAC95949F}" srcOrd="2" destOrd="0" presId="urn:microsoft.com/office/officeart/2005/8/layout/vProcess5"/>
    <dgm:cxn modelId="{0871225E-0D2D-4236-9EA5-B72E428BA5A9}" type="presParOf" srcId="{F3D57C98-C811-430F-9CA5-18BDB25CBA91}" destId="{9A0FF5E7-B15F-4568-9F48-1F5DCACB2950}" srcOrd="3" destOrd="0" presId="urn:microsoft.com/office/officeart/2005/8/layout/vProcess5"/>
    <dgm:cxn modelId="{4BB190E8-AAE1-4D0B-AC60-F1AFD1BF5907}" type="presParOf" srcId="{F3D57C98-C811-430F-9CA5-18BDB25CBA91}" destId="{CBDB2D60-8577-44D8-BC04-9182BB501FD6}" srcOrd="4" destOrd="0" presId="urn:microsoft.com/office/officeart/2005/8/layout/vProcess5"/>
    <dgm:cxn modelId="{5B50D3AF-66E3-4FC9-A0F4-A9F5F27BD7AB}" type="presParOf" srcId="{F3D57C98-C811-430F-9CA5-18BDB25CBA91}" destId="{45488F10-E8EC-42F6-A7B5-20FA94FD9C71}" srcOrd="5" destOrd="0" presId="urn:microsoft.com/office/officeart/2005/8/layout/vProcess5"/>
    <dgm:cxn modelId="{5B282FD3-B0E6-42CE-BBA8-4E7228C1A13C}" type="presParOf" srcId="{F3D57C98-C811-430F-9CA5-18BDB25CBA91}" destId="{771FF221-2861-4511-9FEC-D1A65D56821B}" srcOrd="6" destOrd="0" presId="urn:microsoft.com/office/officeart/2005/8/layout/vProcess5"/>
    <dgm:cxn modelId="{F0005C1C-88AE-45BC-B212-448C38C307CF}" type="presParOf" srcId="{F3D57C98-C811-430F-9CA5-18BDB25CBA91}" destId="{A930D956-02C3-409A-9BAD-1C5ED66D0385}" srcOrd="7" destOrd="0" presId="urn:microsoft.com/office/officeart/2005/8/layout/vProcess5"/>
    <dgm:cxn modelId="{E09D3E6C-2B6F-4415-9CA4-602B502D414A}" type="presParOf" srcId="{F3D57C98-C811-430F-9CA5-18BDB25CBA91}" destId="{1400D349-8CB2-46B5-ACCE-AE21C3AD9AD7}"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4128DB-E6CC-4610-BCD7-94726C7BC636}">
      <dsp:nvSpPr>
        <dsp:cNvPr id="0" name=""/>
        <dsp:cNvSpPr/>
      </dsp:nvSpPr>
      <dsp:spPr>
        <a:xfrm>
          <a:off x="0" y="0"/>
          <a:ext cx="6796260" cy="116900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Skills gap in Virginia and unfilled jobs</a:t>
          </a:r>
        </a:p>
      </dsp:txBody>
      <dsp:txXfrm>
        <a:off x="34239" y="34239"/>
        <a:ext cx="5534807" cy="1100531"/>
      </dsp:txXfrm>
    </dsp:sp>
    <dsp:sp modelId="{46A9E880-EE99-4E1C-B44D-F24DAC95949F}">
      <dsp:nvSpPr>
        <dsp:cNvPr id="0" name=""/>
        <dsp:cNvSpPr/>
      </dsp:nvSpPr>
      <dsp:spPr>
        <a:xfrm>
          <a:off x="599670" y="1363845"/>
          <a:ext cx="6796260" cy="116900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baseline="0"/>
            <a:t>Virginia’s net migration of college-educated people--   negative for 9 years </a:t>
          </a:r>
          <a:endParaRPr lang="en-US" sz="2400" kern="1200"/>
        </a:p>
      </dsp:txBody>
      <dsp:txXfrm>
        <a:off x="633909" y="1398084"/>
        <a:ext cx="5368255" cy="1100531"/>
      </dsp:txXfrm>
    </dsp:sp>
    <dsp:sp modelId="{9A0FF5E7-B15F-4568-9F48-1F5DCACB2950}">
      <dsp:nvSpPr>
        <dsp:cNvPr id="0" name=""/>
        <dsp:cNvSpPr/>
      </dsp:nvSpPr>
      <dsp:spPr>
        <a:xfrm>
          <a:off x="1199340" y="2727690"/>
          <a:ext cx="6796260" cy="116900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baseline="0"/>
            <a:t>Birth dearth leading to declining K-12 student pipeline</a:t>
          </a:r>
          <a:endParaRPr lang="en-US" sz="2400" kern="1200"/>
        </a:p>
      </dsp:txBody>
      <dsp:txXfrm>
        <a:off x="1233579" y="2761929"/>
        <a:ext cx="5368255" cy="1100531"/>
      </dsp:txXfrm>
    </dsp:sp>
    <dsp:sp modelId="{CBDB2D60-8577-44D8-BC04-9182BB501FD6}">
      <dsp:nvSpPr>
        <dsp:cNvPr id="0" name=""/>
        <dsp:cNvSpPr/>
      </dsp:nvSpPr>
      <dsp:spPr>
        <a:xfrm>
          <a:off x="6036403" y="886499"/>
          <a:ext cx="759856" cy="759856"/>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6207371" y="886499"/>
        <a:ext cx="417920" cy="571792"/>
      </dsp:txXfrm>
    </dsp:sp>
    <dsp:sp modelId="{45488F10-E8EC-42F6-A7B5-20FA94FD9C71}">
      <dsp:nvSpPr>
        <dsp:cNvPr id="0" name=""/>
        <dsp:cNvSpPr/>
      </dsp:nvSpPr>
      <dsp:spPr>
        <a:xfrm>
          <a:off x="6636073" y="2242550"/>
          <a:ext cx="759856" cy="759856"/>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6807041" y="2242550"/>
        <a:ext cx="417920" cy="571792"/>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62" tIns="46568" rIns="93162" bIns="46568"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62" tIns="46568" rIns="93162" bIns="46568"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62" tIns="46568" rIns="93162" bIns="46568"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a:t>
            </a:fld>
            <a:endParaRPr lang="en-US"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
        <p:cNvGrpSpPr/>
        <p:nvPr/>
      </p:nvGrpSpPr>
      <p:grpSpPr>
        <a:xfrm>
          <a:off x="0" y="0"/>
          <a:ext cx="0" cy="0"/>
          <a:chOff x="0" y="0"/>
          <a:chExt cx="0" cy="0"/>
        </a:xfrm>
      </p:grpSpPr>
      <p:sp>
        <p:nvSpPr>
          <p:cNvPr id="26" name="Google Shape;26;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 name="Google Shape;27;p1: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28" name="Google Shape;28;p1: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96a4e9db13_0_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g296a4e9db13_0_10: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349415" indent="-232943">
              <a:buClr>
                <a:schemeClr val="dk1"/>
              </a:buClr>
              <a:buSzPts val="1800"/>
            </a:pPr>
            <a:endParaRPr sz="1800"/>
          </a:p>
        </p:txBody>
      </p:sp>
      <p:sp>
        <p:nvSpPr>
          <p:cNvPr id="118" name="Google Shape;118;g296a4e9db13_0_10:notes"/>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defTabSz="931774">
              <a:buSzPts val="1400"/>
              <a:defRPr/>
            </a:pPr>
            <a:fld id="{00000000-1234-1234-1234-123412341234}" type="slidenum">
              <a:rPr lang="en-US"/>
              <a:pPr algn="r" defTabSz="931774">
                <a:buSzPts val="1400"/>
                <a:defRPr/>
              </a:pPr>
              <a:t>21</a:t>
            </a:fld>
            <a:endParaRPr/>
          </a:p>
        </p:txBody>
      </p:sp>
    </p:spTree>
    <p:extLst>
      <p:ext uri="{BB962C8B-B14F-4D97-AF65-F5344CB8AC3E}">
        <p14:creationId xmlns:p14="http://schemas.microsoft.com/office/powerpoint/2010/main" val="509001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
        <p:cNvGrpSpPr/>
        <p:nvPr/>
      </p:nvGrpSpPr>
      <p:grpSpPr>
        <a:xfrm>
          <a:off x="0" y="0"/>
          <a:ext cx="0" cy="0"/>
          <a:chOff x="0" y="0"/>
          <a:chExt cx="0" cy="0"/>
        </a:xfrm>
      </p:grpSpPr>
      <p:sp>
        <p:nvSpPr>
          <p:cNvPr id="26" name="Google Shape;26;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 name="Google Shape;27;p1: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28" name="Google Shape;28;p1: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US" sz="18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22</a:t>
            </a:fld>
            <a:endParaRPr kumimoji="0"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045788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p5: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latin typeface="Calibri"/>
              <a:ea typeface="Calibri"/>
              <a:cs typeface="Calibri"/>
              <a:sym typeface="Calibri"/>
            </a:endParaRPr>
          </a:p>
        </p:txBody>
      </p:sp>
      <p:sp>
        <p:nvSpPr>
          <p:cNvPr id="65" name="Google Shape;65;p5: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US" sz="18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3</a:t>
            </a:fld>
            <a:endParaRPr kumimoji="0"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58977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p5: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latin typeface="Calibri"/>
              <a:ea typeface="Calibri"/>
              <a:cs typeface="Calibri"/>
              <a:sym typeface="Calibri"/>
            </a:endParaRPr>
          </a:p>
        </p:txBody>
      </p:sp>
      <p:sp>
        <p:nvSpPr>
          <p:cNvPr id="65" name="Google Shape;65;p5: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US" sz="18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4</a:t>
            </a:fld>
            <a:endParaRPr kumimoji="0"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669163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Google Shape;33;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 name="Google Shape;34;p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349415" indent="-232943">
              <a:buClr>
                <a:schemeClr val="dk1"/>
              </a:buClr>
              <a:buSzPts val="1800"/>
            </a:pPr>
            <a:endParaRPr sz="1800"/>
          </a:p>
        </p:txBody>
      </p:sp>
      <p:sp>
        <p:nvSpPr>
          <p:cNvPr id="35" name="Google Shape;35;p2: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15</a:t>
            </a:fld>
            <a:endParaRPr/>
          </a:p>
        </p:txBody>
      </p:sp>
    </p:spTree>
    <p:extLst>
      <p:ext uri="{BB962C8B-B14F-4D97-AF65-F5344CB8AC3E}">
        <p14:creationId xmlns:p14="http://schemas.microsoft.com/office/powerpoint/2010/main" val="3982622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 name="Google Shape;89;p8: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90" name="Google Shape;90;p8: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16</a:t>
            </a:fld>
            <a:endParaRPr/>
          </a:p>
        </p:txBody>
      </p:sp>
    </p:spTree>
    <p:extLst>
      <p:ext uri="{BB962C8B-B14F-4D97-AF65-F5344CB8AC3E}">
        <p14:creationId xmlns:p14="http://schemas.microsoft.com/office/powerpoint/2010/main" val="3644785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965c8ef0e2_1_23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g2965c8ef0e2_1_238: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endParaRPr/>
          </a:p>
        </p:txBody>
      </p:sp>
      <p:sp>
        <p:nvSpPr>
          <p:cNvPr id="326" name="Google Shape;326;g2965c8ef0e2_1_238:notes"/>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a:pPr algn="r">
                <a:buSzPts val="1200"/>
              </a:pPr>
              <a:t>17</a:t>
            </a:fld>
            <a:endParaRPr/>
          </a:p>
        </p:txBody>
      </p:sp>
    </p:spTree>
    <p:extLst>
      <p:ext uri="{BB962C8B-B14F-4D97-AF65-F5344CB8AC3E}">
        <p14:creationId xmlns:p14="http://schemas.microsoft.com/office/powerpoint/2010/main" val="3810509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96a4e9db13_0_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g296a4e9db13_0_10: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349415" indent="-232943">
              <a:buClr>
                <a:schemeClr val="dk1"/>
              </a:buClr>
              <a:buSzPts val="1800"/>
            </a:pPr>
            <a:endParaRPr sz="1800"/>
          </a:p>
        </p:txBody>
      </p:sp>
      <p:sp>
        <p:nvSpPr>
          <p:cNvPr id="118" name="Google Shape;118;g296a4e9db13_0_10:notes"/>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defTabSz="931774">
              <a:buSzPts val="1400"/>
              <a:defRPr/>
            </a:pPr>
            <a:fld id="{00000000-1234-1234-1234-123412341234}" type="slidenum">
              <a:rPr lang="en-US"/>
              <a:pPr algn="r" defTabSz="931774">
                <a:buSzPts val="1400"/>
                <a:defRPr/>
              </a:pPr>
              <a:t>18</a:t>
            </a:fld>
            <a:endParaRPr/>
          </a:p>
        </p:txBody>
      </p:sp>
    </p:spTree>
    <p:extLst>
      <p:ext uri="{BB962C8B-B14F-4D97-AF65-F5344CB8AC3E}">
        <p14:creationId xmlns:p14="http://schemas.microsoft.com/office/powerpoint/2010/main" val="1282989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14: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349415" indent="-232943">
              <a:buClr>
                <a:schemeClr val="dk1"/>
              </a:buClr>
              <a:buSzPts val="1800"/>
            </a:pPr>
            <a:endParaRPr sz="1800"/>
          </a:p>
        </p:txBody>
      </p:sp>
      <p:sp>
        <p:nvSpPr>
          <p:cNvPr id="154" name="Google Shape;154;p14: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19</a:t>
            </a:fld>
            <a:endParaRPr/>
          </a:p>
        </p:txBody>
      </p:sp>
    </p:spTree>
    <p:extLst>
      <p:ext uri="{BB962C8B-B14F-4D97-AF65-F5344CB8AC3E}">
        <p14:creationId xmlns:p14="http://schemas.microsoft.com/office/powerpoint/2010/main" val="3676560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96bc13b285_5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g296bc13b285_5_0: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349415" indent="-232943">
              <a:buClr>
                <a:schemeClr val="dk1"/>
              </a:buClr>
              <a:buSzPts val="1800"/>
            </a:pPr>
            <a:endParaRPr sz="1800"/>
          </a:p>
        </p:txBody>
      </p:sp>
      <p:sp>
        <p:nvSpPr>
          <p:cNvPr id="163" name="Google Shape;163;g296bc13b285_5_0:notes"/>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defTabSz="931774">
              <a:buSzPts val="1400"/>
              <a:defRPr/>
            </a:pPr>
            <a:fld id="{00000000-1234-1234-1234-123412341234}" type="slidenum">
              <a:rPr lang="en-US"/>
              <a:pPr algn="r" defTabSz="931774">
                <a:buSzPts val="1400"/>
                <a:defRPr/>
              </a:pPr>
              <a:t>20</a:t>
            </a:fld>
            <a:endParaRPr/>
          </a:p>
        </p:txBody>
      </p:sp>
    </p:spTree>
    <p:extLst>
      <p:ext uri="{BB962C8B-B14F-4D97-AF65-F5344CB8AC3E}">
        <p14:creationId xmlns:p14="http://schemas.microsoft.com/office/powerpoint/2010/main" val="439300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CE3C8-CB1F-883E-B50C-069B800BF4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CA1C8C9-3B2D-A90A-6D6B-40DC2CE121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ADE13D-3A32-2178-AD89-CB8C859C2FF5}"/>
              </a:ext>
            </a:extLst>
          </p:cNvPr>
          <p:cNvSpPr>
            <a:spLocks noGrp="1"/>
          </p:cNvSpPr>
          <p:nvPr>
            <p:ph type="dt" sz="half" idx="10"/>
          </p:nvPr>
        </p:nvSpPr>
        <p:spPr/>
        <p:txBody>
          <a:bodyPr/>
          <a:lstStyle/>
          <a:p>
            <a:fld id="{2073D2B4-A180-4C10-9185-8A87017D1CF8}" type="datetimeFigureOut">
              <a:rPr lang="en-US" smtClean="0"/>
              <a:t>1/7/24</a:t>
            </a:fld>
            <a:endParaRPr lang="en-US"/>
          </a:p>
        </p:txBody>
      </p:sp>
      <p:sp>
        <p:nvSpPr>
          <p:cNvPr id="5" name="Footer Placeholder 4">
            <a:extLst>
              <a:ext uri="{FF2B5EF4-FFF2-40B4-BE49-F238E27FC236}">
                <a16:creationId xmlns:a16="http://schemas.microsoft.com/office/drawing/2014/main" id="{412E7C71-3660-5491-66EC-535E06B24B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6739E7-8BB7-A7EF-B4C8-9C6E62756DE0}"/>
              </a:ext>
            </a:extLst>
          </p:cNvPr>
          <p:cNvSpPr>
            <a:spLocks noGrp="1"/>
          </p:cNvSpPr>
          <p:nvPr>
            <p:ph type="sldNum" sz="quarter" idx="12"/>
          </p:nvPr>
        </p:nvSpPr>
        <p:spPr/>
        <p:txBody>
          <a:bodyPr/>
          <a:lstStyle/>
          <a:p>
            <a:fld id="{5CEB2CC2-5121-497D-ACEE-197ADF2A11BD}" type="slidenum">
              <a:rPr lang="en-US" smtClean="0"/>
              <a:t>‹#›</a:t>
            </a:fld>
            <a:endParaRPr lang="en-US"/>
          </a:p>
        </p:txBody>
      </p:sp>
    </p:spTree>
    <p:extLst>
      <p:ext uri="{BB962C8B-B14F-4D97-AF65-F5344CB8AC3E}">
        <p14:creationId xmlns:p14="http://schemas.microsoft.com/office/powerpoint/2010/main" val="2551144554"/>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DBB94-D7EB-09D0-4A9C-6129225BB3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B4B272-9F19-3509-D8B3-4CD3A98462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2E667F-7EB4-D5B3-BEDD-54ABC16E3402}"/>
              </a:ext>
            </a:extLst>
          </p:cNvPr>
          <p:cNvSpPr>
            <a:spLocks noGrp="1"/>
          </p:cNvSpPr>
          <p:nvPr>
            <p:ph type="dt" sz="half" idx="10"/>
          </p:nvPr>
        </p:nvSpPr>
        <p:spPr/>
        <p:txBody>
          <a:bodyPr/>
          <a:lstStyle/>
          <a:p>
            <a:fld id="{2073D2B4-A180-4C10-9185-8A87017D1CF8}" type="datetimeFigureOut">
              <a:rPr lang="en-US" smtClean="0"/>
              <a:t>1/7/24</a:t>
            </a:fld>
            <a:endParaRPr lang="en-US"/>
          </a:p>
        </p:txBody>
      </p:sp>
      <p:sp>
        <p:nvSpPr>
          <p:cNvPr id="5" name="Footer Placeholder 4">
            <a:extLst>
              <a:ext uri="{FF2B5EF4-FFF2-40B4-BE49-F238E27FC236}">
                <a16:creationId xmlns:a16="http://schemas.microsoft.com/office/drawing/2014/main" id="{62AF5BE4-50A9-45A2-54D0-412D9BAB3B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07A1D0-47B3-845C-BB8F-E57A1F7F9341}"/>
              </a:ext>
            </a:extLst>
          </p:cNvPr>
          <p:cNvSpPr>
            <a:spLocks noGrp="1"/>
          </p:cNvSpPr>
          <p:nvPr>
            <p:ph type="sldNum" sz="quarter" idx="12"/>
          </p:nvPr>
        </p:nvSpPr>
        <p:spPr/>
        <p:txBody>
          <a:bodyPr/>
          <a:lstStyle/>
          <a:p>
            <a:fld id="{5CEB2CC2-5121-497D-ACEE-197ADF2A11BD}" type="slidenum">
              <a:rPr lang="en-US" smtClean="0"/>
              <a:t>‹#›</a:t>
            </a:fld>
            <a:endParaRPr lang="en-US"/>
          </a:p>
        </p:txBody>
      </p:sp>
    </p:spTree>
    <p:extLst>
      <p:ext uri="{BB962C8B-B14F-4D97-AF65-F5344CB8AC3E}">
        <p14:creationId xmlns:p14="http://schemas.microsoft.com/office/powerpoint/2010/main" val="393345894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C72CF3-065D-3E07-F033-C26FEC9D2E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831C89-2490-441B-F653-C8A2506B4F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9E13CE-FA5D-C3CE-6BEA-2E3F5F608F39}"/>
              </a:ext>
            </a:extLst>
          </p:cNvPr>
          <p:cNvSpPr>
            <a:spLocks noGrp="1"/>
          </p:cNvSpPr>
          <p:nvPr>
            <p:ph type="dt" sz="half" idx="10"/>
          </p:nvPr>
        </p:nvSpPr>
        <p:spPr/>
        <p:txBody>
          <a:bodyPr/>
          <a:lstStyle/>
          <a:p>
            <a:fld id="{2073D2B4-A180-4C10-9185-8A87017D1CF8}" type="datetimeFigureOut">
              <a:rPr lang="en-US" smtClean="0"/>
              <a:t>1/7/24</a:t>
            </a:fld>
            <a:endParaRPr lang="en-US"/>
          </a:p>
        </p:txBody>
      </p:sp>
      <p:sp>
        <p:nvSpPr>
          <p:cNvPr id="5" name="Footer Placeholder 4">
            <a:extLst>
              <a:ext uri="{FF2B5EF4-FFF2-40B4-BE49-F238E27FC236}">
                <a16:creationId xmlns:a16="http://schemas.microsoft.com/office/drawing/2014/main" id="{6BA338A7-D41B-B79A-3951-238967B8C9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CC1505-68AB-BAD5-44EC-293BA1A6A60B}"/>
              </a:ext>
            </a:extLst>
          </p:cNvPr>
          <p:cNvSpPr>
            <a:spLocks noGrp="1"/>
          </p:cNvSpPr>
          <p:nvPr>
            <p:ph type="sldNum" sz="quarter" idx="12"/>
          </p:nvPr>
        </p:nvSpPr>
        <p:spPr/>
        <p:txBody>
          <a:bodyPr/>
          <a:lstStyle/>
          <a:p>
            <a:fld id="{5CEB2CC2-5121-497D-ACEE-197ADF2A11BD}" type="slidenum">
              <a:rPr lang="en-US" smtClean="0"/>
              <a:t>‹#›</a:t>
            </a:fld>
            <a:endParaRPr lang="en-US"/>
          </a:p>
        </p:txBody>
      </p:sp>
    </p:spTree>
    <p:extLst>
      <p:ext uri="{BB962C8B-B14F-4D97-AF65-F5344CB8AC3E}">
        <p14:creationId xmlns:p14="http://schemas.microsoft.com/office/powerpoint/2010/main" val="149661618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0"/>
        <p:cNvGrpSpPr/>
        <p:nvPr/>
      </p:nvGrpSpPr>
      <p:grpSpPr>
        <a:xfrm>
          <a:off x="0" y="0"/>
          <a:ext cx="0" cy="0"/>
          <a:chOff x="0" y="0"/>
          <a:chExt cx="0" cy="0"/>
        </a:xfrm>
      </p:grpSpPr>
    </p:spTree>
    <p:extLst>
      <p:ext uri="{BB962C8B-B14F-4D97-AF65-F5344CB8AC3E}">
        <p14:creationId xmlns:p14="http://schemas.microsoft.com/office/powerpoint/2010/main" val="523192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032BD-8FBD-AD2A-811E-A9E543DAE4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007121-D320-E711-AA6F-15B9777FAB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4DFDEB-E1B5-7BA0-A5E1-C301D1506D0F}"/>
              </a:ext>
            </a:extLst>
          </p:cNvPr>
          <p:cNvSpPr>
            <a:spLocks noGrp="1"/>
          </p:cNvSpPr>
          <p:nvPr>
            <p:ph type="dt" sz="half" idx="10"/>
          </p:nvPr>
        </p:nvSpPr>
        <p:spPr/>
        <p:txBody>
          <a:bodyPr/>
          <a:lstStyle/>
          <a:p>
            <a:fld id="{2073D2B4-A180-4C10-9185-8A87017D1CF8}" type="datetimeFigureOut">
              <a:rPr lang="en-US" smtClean="0"/>
              <a:t>1/7/24</a:t>
            </a:fld>
            <a:endParaRPr lang="en-US"/>
          </a:p>
        </p:txBody>
      </p:sp>
      <p:sp>
        <p:nvSpPr>
          <p:cNvPr id="5" name="Footer Placeholder 4">
            <a:extLst>
              <a:ext uri="{FF2B5EF4-FFF2-40B4-BE49-F238E27FC236}">
                <a16:creationId xmlns:a16="http://schemas.microsoft.com/office/drawing/2014/main" id="{1E4BAE9C-59EC-14AF-E1F9-544D0FFB7F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839BFC-DECF-E691-4EE9-5FB6DDDA8761}"/>
              </a:ext>
            </a:extLst>
          </p:cNvPr>
          <p:cNvSpPr>
            <a:spLocks noGrp="1"/>
          </p:cNvSpPr>
          <p:nvPr>
            <p:ph type="sldNum" sz="quarter" idx="12"/>
          </p:nvPr>
        </p:nvSpPr>
        <p:spPr/>
        <p:txBody>
          <a:bodyPr/>
          <a:lstStyle/>
          <a:p>
            <a:fld id="{5CEB2CC2-5121-497D-ACEE-197ADF2A11BD}" type="slidenum">
              <a:rPr lang="en-US" smtClean="0"/>
              <a:t>‹#›</a:t>
            </a:fld>
            <a:endParaRPr lang="en-US"/>
          </a:p>
        </p:txBody>
      </p:sp>
    </p:spTree>
    <p:extLst>
      <p:ext uri="{BB962C8B-B14F-4D97-AF65-F5344CB8AC3E}">
        <p14:creationId xmlns:p14="http://schemas.microsoft.com/office/powerpoint/2010/main" val="200601204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7691A-9F71-8685-7026-987215285A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331DA9-1964-5AF0-7A10-7F8E8EB252E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AEE1D1-C7D3-57E3-C812-4E35117454E6}"/>
              </a:ext>
            </a:extLst>
          </p:cNvPr>
          <p:cNvSpPr>
            <a:spLocks noGrp="1"/>
          </p:cNvSpPr>
          <p:nvPr>
            <p:ph type="dt" sz="half" idx="10"/>
          </p:nvPr>
        </p:nvSpPr>
        <p:spPr/>
        <p:txBody>
          <a:bodyPr/>
          <a:lstStyle/>
          <a:p>
            <a:fld id="{2073D2B4-A180-4C10-9185-8A87017D1CF8}" type="datetimeFigureOut">
              <a:rPr lang="en-US" smtClean="0"/>
              <a:t>1/7/24</a:t>
            </a:fld>
            <a:endParaRPr lang="en-US"/>
          </a:p>
        </p:txBody>
      </p:sp>
      <p:sp>
        <p:nvSpPr>
          <p:cNvPr id="5" name="Footer Placeholder 4">
            <a:extLst>
              <a:ext uri="{FF2B5EF4-FFF2-40B4-BE49-F238E27FC236}">
                <a16:creationId xmlns:a16="http://schemas.microsoft.com/office/drawing/2014/main" id="{777B2FC9-7E0D-4241-F1B2-8A39E313F1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0AFA6B-71F8-2AE4-5439-9DB9CE7EA460}"/>
              </a:ext>
            </a:extLst>
          </p:cNvPr>
          <p:cNvSpPr>
            <a:spLocks noGrp="1"/>
          </p:cNvSpPr>
          <p:nvPr>
            <p:ph type="sldNum" sz="quarter" idx="12"/>
          </p:nvPr>
        </p:nvSpPr>
        <p:spPr/>
        <p:txBody>
          <a:bodyPr/>
          <a:lstStyle/>
          <a:p>
            <a:fld id="{5CEB2CC2-5121-497D-ACEE-197ADF2A11BD}" type="slidenum">
              <a:rPr lang="en-US" smtClean="0"/>
              <a:t>‹#›</a:t>
            </a:fld>
            <a:endParaRPr lang="en-US"/>
          </a:p>
        </p:txBody>
      </p:sp>
    </p:spTree>
    <p:extLst>
      <p:ext uri="{BB962C8B-B14F-4D97-AF65-F5344CB8AC3E}">
        <p14:creationId xmlns:p14="http://schemas.microsoft.com/office/powerpoint/2010/main" val="2031604141"/>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056C0-403A-2654-235A-24A4D7B49B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B4D9A7-6B15-A861-0D23-198D5805307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9D8EBF-AB0C-EA03-44E5-A6C32E34B2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A8AA92-7B84-F8BA-AE85-848D2B07885A}"/>
              </a:ext>
            </a:extLst>
          </p:cNvPr>
          <p:cNvSpPr>
            <a:spLocks noGrp="1"/>
          </p:cNvSpPr>
          <p:nvPr>
            <p:ph type="dt" sz="half" idx="10"/>
          </p:nvPr>
        </p:nvSpPr>
        <p:spPr/>
        <p:txBody>
          <a:bodyPr/>
          <a:lstStyle/>
          <a:p>
            <a:fld id="{2073D2B4-A180-4C10-9185-8A87017D1CF8}" type="datetimeFigureOut">
              <a:rPr lang="en-US" smtClean="0"/>
              <a:t>1/7/24</a:t>
            </a:fld>
            <a:endParaRPr lang="en-US"/>
          </a:p>
        </p:txBody>
      </p:sp>
      <p:sp>
        <p:nvSpPr>
          <p:cNvPr id="6" name="Footer Placeholder 5">
            <a:extLst>
              <a:ext uri="{FF2B5EF4-FFF2-40B4-BE49-F238E27FC236}">
                <a16:creationId xmlns:a16="http://schemas.microsoft.com/office/drawing/2014/main" id="{E03A05FB-0F21-A277-88F3-C529681579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17F091-C7BC-9E95-18E3-150739BCA6F4}"/>
              </a:ext>
            </a:extLst>
          </p:cNvPr>
          <p:cNvSpPr>
            <a:spLocks noGrp="1"/>
          </p:cNvSpPr>
          <p:nvPr>
            <p:ph type="sldNum" sz="quarter" idx="12"/>
          </p:nvPr>
        </p:nvSpPr>
        <p:spPr/>
        <p:txBody>
          <a:bodyPr/>
          <a:lstStyle/>
          <a:p>
            <a:fld id="{5CEB2CC2-5121-497D-ACEE-197ADF2A11BD}" type="slidenum">
              <a:rPr lang="en-US" smtClean="0"/>
              <a:t>‹#›</a:t>
            </a:fld>
            <a:endParaRPr lang="en-US"/>
          </a:p>
        </p:txBody>
      </p:sp>
    </p:spTree>
    <p:extLst>
      <p:ext uri="{BB962C8B-B14F-4D97-AF65-F5344CB8AC3E}">
        <p14:creationId xmlns:p14="http://schemas.microsoft.com/office/powerpoint/2010/main" val="245602448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8C6AA-9DD9-8986-C2E6-6F906707A13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506C58-5B0A-777A-EC5E-FF45C3890B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EFD582-9094-E947-3915-BC6D140519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7EE9DE-2A7C-48DC-17CA-FE6012F06B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00C79B-DBAD-1767-B841-A9BCA22A34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A9D0F2-C49E-AD56-DC8A-9D7A8A87D52C}"/>
              </a:ext>
            </a:extLst>
          </p:cNvPr>
          <p:cNvSpPr>
            <a:spLocks noGrp="1"/>
          </p:cNvSpPr>
          <p:nvPr>
            <p:ph type="dt" sz="half" idx="10"/>
          </p:nvPr>
        </p:nvSpPr>
        <p:spPr/>
        <p:txBody>
          <a:bodyPr/>
          <a:lstStyle/>
          <a:p>
            <a:fld id="{2073D2B4-A180-4C10-9185-8A87017D1CF8}" type="datetimeFigureOut">
              <a:rPr lang="en-US" smtClean="0"/>
              <a:t>1/7/24</a:t>
            </a:fld>
            <a:endParaRPr lang="en-US"/>
          </a:p>
        </p:txBody>
      </p:sp>
      <p:sp>
        <p:nvSpPr>
          <p:cNvPr id="8" name="Footer Placeholder 7">
            <a:extLst>
              <a:ext uri="{FF2B5EF4-FFF2-40B4-BE49-F238E27FC236}">
                <a16:creationId xmlns:a16="http://schemas.microsoft.com/office/drawing/2014/main" id="{3B53A7ED-7AE9-9FD5-70EE-6DC75DA7FD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B87619-2268-C376-069C-BAE75EDDA400}"/>
              </a:ext>
            </a:extLst>
          </p:cNvPr>
          <p:cNvSpPr>
            <a:spLocks noGrp="1"/>
          </p:cNvSpPr>
          <p:nvPr>
            <p:ph type="sldNum" sz="quarter" idx="12"/>
          </p:nvPr>
        </p:nvSpPr>
        <p:spPr/>
        <p:txBody>
          <a:bodyPr/>
          <a:lstStyle/>
          <a:p>
            <a:fld id="{5CEB2CC2-5121-497D-ACEE-197ADF2A11BD}" type="slidenum">
              <a:rPr lang="en-US" smtClean="0"/>
              <a:t>‹#›</a:t>
            </a:fld>
            <a:endParaRPr lang="en-US"/>
          </a:p>
        </p:txBody>
      </p:sp>
    </p:spTree>
    <p:extLst>
      <p:ext uri="{BB962C8B-B14F-4D97-AF65-F5344CB8AC3E}">
        <p14:creationId xmlns:p14="http://schemas.microsoft.com/office/powerpoint/2010/main" val="76360833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2005A-8C43-0100-ED41-5F07A442C0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26DA2A8-9BE3-0198-2891-65CAA9BB7CB4}"/>
              </a:ext>
            </a:extLst>
          </p:cNvPr>
          <p:cNvSpPr>
            <a:spLocks noGrp="1"/>
          </p:cNvSpPr>
          <p:nvPr>
            <p:ph type="dt" sz="half" idx="10"/>
          </p:nvPr>
        </p:nvSpPr>
        <p:spPr/>
        <p:txBody>
          <a:bodyPr/>
          <a:lstStyle/>
          <a:p>
            <a:fld id="{2073D2B4-A180-4C10-9185-8A87017D1CF8}" type="datetimeFigureOut">
              <a:rPr lang="en-US" smtClean="0"/>
              <a:t>1/7/24</a:t>
            </a:fld>
            <a:endParaRPr lang="en-US"/>
          </a:p>
        </p:txBody>
      </p:sp>
      <p:sp>
        <p:nvSpPr>
          <p:cNvPr id="4" name="Footer Placeholder 3">
            <a:extLst>
              <a:ext uri="{FF2B5EF4-FFF2-40B4-BE49-F238E27FC236}">
                <a16:creationId xmlns:a16="http://schemas.microsoft.com/office/drawing/2014/main" id="{145DEC66-76AD-697E-7C8C-E715DB52F80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FC812B-1414-6E4E-F3B9-E76FBE8AB0A9}"/>
              </a:ext>
            </a:extLst>
          </p:cNvPr>
          <p:cNvSpPr>
            <a:spLocks noGrp="1"/>
          </p:cNvSpPr>
          <p:nvPr>
            <p:ph type="sldNum" sz="quarter" idx="12"/>
          </p:nvPr>
        </p:nvSpPr>
        <p:spPr/>
        <p:txBody>
          <a:bodyPr/>
          <a:lstStyle/>
          <a:p>
            <a:fld id="{5CEB2CC2-5121-497D-ACEE-197ADF2A11BD}" type="slidenum">
              <a:rPr lang="en-US" smtClean="0"/>
              <a:t>‹#›</a:t>
            </a:fld>
            <a:endParaRPr lang="en-US"/>
          </a:p>
        </p:txBody>
      </p:sp>
    </p:spTree>
    <p:extLst>
      <p:ext uri="{BB962C8B-B14F-4D97-AF65-F5344CB8AC3E}">
        <p14:creationId xmlns:p14="http://schemas.microsoft.com/office/powerpoint/2010/main" val="3739288736"/>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B066E8-C343-8B63-2F59-4DA3D3E53002}"/>
              </a:ext>
            </a:extLst>
          </p:cNvPr>
          <p:cNvSpPr>
            <a:spLocks noGrp="1"/>
          </p:cNvSpPr>
          <p:nvPr>
            <p:ph type="dt" sz="half" idx="10"/>
          </p:nvPr>
        </p:nvSpPr>
        <p:spPr/>
        <p:txBody>
          <a:bodyPr/>
          <a:lstStyle/>
          <a:p>
            <a:fld id="{2073D2B4-A180-4C10-9185-8A87017D1CF8}" type="datetimeFigureOut">
              <a:rPr lang="en-US" smtClean="0"/>
              <a:t>1/7/24</a:t>
            </a:fld>
            <a:endParaRPr lang="en-US"/>
          </a:p>
        </p:txBody>
      </p:sp>
      <p:sp>
        <p:nvSpPr>
          <p:cNvPr id="3" name="Footer Placeholder 2">
            <a:extLst>
              <a:ext uri="{FF2B5EF4-FFF2-40B4-BE49-F238E27FC236}">
                <a16:creationId xmlns:a16="http://schemas.microsoft.com/office/drawing/2014/main" id="{589D80B0-33B8-C77C-8482-8B4BB8397B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96BE0A-E1C9-62B6-BA6D-01D8C5FD4C9C}"/>
              </a:ext>
            </a:extLst>
          </p:cNvPr>
          <p:cNvSpPr>
            <a:spLocks noGrp="1"/>
          </p:cNvSpPr>
          <p:nvPr>
            <p:ph type="sldNum" sz="quarter" idx="12"/>
          </p:nvPr>
        </p:nvSpPr>
        <p:spPr/>
        <p:txBody>
          <a:bodyPr/>
          <a:lstStyle/>
          <a:p>
            <a:fld id="{5CEB2CC2-5121-497D-ACEE-197ADF2A11BD}" type="slidenum">
              <a:rPr lang="en-US" smtClean="0"/>
              <a:t>‹#›</a:t>
            </a:fld>
            <a:endParaRPr lang="en-US"/>
          </a:p>
        </p:txBody>
      </p:sp>
    </p:spTree>
    <p:extLst>
      <p:ext uri="{BB962C8B-B14F-4D97-AF65-F5344CB8AC3E}">
        <p14:creationId xmlns:p14="http://schemas.microsoft.com/office/powerpoint/2010/main" val="2495236247"/>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9B1C9-A857-02C4-9A5C-D0E7F9A1AA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41D242-9B09-F7D9-ECB3-9EF31CDD5C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CE05BF-46B3-1C9B-E623-683BAA04D0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12DE7F-2E97-2CFA-5049-4C003BFBAA07}"/>
              </a:ext>
            </a:extLst>
          </p:cNvPr>
          <p:cNvSpPr>
            <a:spLocks noGrp="1"/>
          </p:cNvSpPr>
          <p:nvPr>
            <p:ph type="dt" sz="half" idx="10"/>
          </p:nvPr>
        </p:nvSpPr>
        <p:spPr/>
        <p:txBody>
          <a:bodyPr/>
          <a:lstStyle/>
          <a:p>
            <a:fld id="{2073D2B4-A180-4C10-9185-8A87017D1CF8}" type="datetimeFigureOut">
              <a:rPr lang="en-US" smtClean="0"/>
              <a:t>1/7/24</a:t>
            </a:fld>
            <a:endParaRPr lang="en-US"/>
          </a:p>
        </p:txBody>
      </p:sp>
      <p:sp>
        <p:nvSpPr>
          <p:cNvPr id="6" name="Footer Placeholder 5">
            <a:extLst>
              <a:ext uri="{FF2B5EF4-FFF2-40B4-BE49-F238E27FC236}">
                <a16:creationId xmlns:a16="http://schemas.microsoft.com/office/drawing/2014/main" id="{89428692-3F86-A4A1-E31B-2BC4375507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B21FBB-4C5B-1D1C-1798-568CEA66199C}"/>
              </a:ext>
            </a:extLst>
          </p:cNvPr>
          <p:cNvSpPr>
            <a:spLocks noGrp="1"/>
          </p:cNvSpPr>
          <p:nvPr>
            <p:ph type="sldNum" sz="quarter" idx="12"/>
          </p:nvPr>
        </p:nvSpPr>
        <p:spPr/>
        <p:txBody>
          <a:bodyPr/>
          <a:lstStyle/>
          <a:p>
            <a:fld id="{5CEB2CC2-5121-497D-ACEE-197ADF2A11BD}" type="slidenum">
              <a:rPr lang="en-US" smtClean="0"/>
              <a:t>‹#›</a:t>
            </a:fld>
            <a:endParaRPr lang="en-US"/>
          </a:p>
        </p:txBody>
      </p:sp>
    </p:spTree>
    <p:extLst>
      <p:ext uri="{BB962C8B-B14F-4D97-AF65-F5344CB8AC3E}">
        <p14:creationId xmlns:p14="http://schemas.microsoft.com/office/powerpoint/2010/main" val="639688420"/>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94B30-9CFB-06CD-324A-B2BE417336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C7DA4F-6B16-C574-4FEF-718401DB86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87289F-9C25-AD48-1D79-03B6EB30AB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5E21CE-7A33-2BF8-CCC4-5D9E8A05E103}"/>
              </a:ext>
            </a:extLst>
          </p:cNvPr>
          <p:cNvSpPr>
            <a:spLocks noGrp="1"/>
          </p:cNvSpPr>
          <p:nvPr>
            <p:ph type="dt" sz="half" idx="10"/>
          </p:nvPr>
        </p:nvSpPr>
        <p:spPr/>
        <p:txBody>
          <a:bodyPr/>
          <a:lstStyle/>
          <a:p>
            <a:fld id="{2073D2B4-A180-4C10-9185-8A87017D1CF8}" type="datetimeFigureOut">
              <a:rPr lang="en-US" smtClean="0"/>
              <a:t>1/7/24</a:t>
            </a:fld>
            <a:endParaRPr lang="en-US"/>
          </a:p>
        </p:txBody>
      </p:sp>
      <p:sp>
        <p:nvSpPr>
          <p:cNvPr id="6" name="Footer Placeholder 5">
            <a:extLst>
              <a:ext uri="{FF2B5EF4-FFF2-40B4-BE49-F238E27FC236}">
                <a16:creationId xmlns:a16="http://schemas.microsoft.com/office/drawing/2014/main" id="{990C56F6-E3DC-50CA-D951-2F0CC28F4A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283C39-1A1B-DD86-3262-3358D54DFBD5}"/>
              </a:ext>
            </a:extLst>
          </p:cNvPr>
          <p:cNvSpPr>
            <a:spLocks noGrp="1"/>
          </p:cNvSpPr>
          <p:nvPr>
            <p:ph type="sldNum" sz="quarter" idx="12"/>
          </p:nvPr>
        </p:nvSpPr>
        <p:spPr/>
        <p:txBody>
          <a:bodyPr/>
          <a:lstStyle/>
          <a:p>
            <a:fld id="{5CEB2CC2-5121-497D-ACEE-197ADF2A11BD}" type="slidenum">
              <a:rPr lang="en-US" smtClean="0"/>
              <a:t>‹#›</a:t>
            </a:fld>
            <a:endParaRPr lang="en-US"/>
          </a:p>
        </p:txBody>
      </p:sp>
    </p:spTree>
    <p:extLst>
      <p:ext uri="{BB962C8B-B14F-4D97-AF65-F5344CB8AC3E}">
        <p14:creationId xmlns:p14="http://schemas.microsoft.com/office/powerpoint/2010/main" val="408162273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16B07F-7309-A7C0-F423-CBD00A2DA2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0B22A2-525A-9C6B-FE1B-0C94635794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EC037D-9829-524B-0E20-BF751BE0F9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073D2B4-A180-4C10-9185-8A87017D1CF8}" type="datetimeFigureOut">
              <a:rPr lang="en-US" smtClean="0"/>
              <a:t>1/7/24</a:t>
            </a:fld>
            <a:endParaRPr lang="en-US"/>
          </a:p>
        </p:txBody>
      </p:sp>
      <p:sp>
        <p:nvSpPr>
          <p:cNvPr id="5" name="Footer Placeholder 4">
            <a:extLst>
              <a:ext uri="{FF2B5EF4-FFF2-40B4-BE49-F238E27FC236}">
                <a16:creationId xmlns:a16="http://schemas.microsoft.com/office/drawing/2014/main" id="{2B7889BB-A3F9-F87B-47A3-00C8EDFDEF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639D089-9F4C-3A90-5F00-3881268425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CEB2CC2-5121-497D-ACEE-197ADF2A11BD}" type="slidenum">
              <a:rPr lang="en-US" smtClean="0"/>
              <a:t>‹#›</a:t>
            </a:fld>
            <a:endParaRPr lang="en-US"/>
          </a:p>
        </p:txBody>
      </p:sp>
    </p:spTree>
    <p:extLst>
      <p:ext uri="{BB962C8B-B14F-4D97-AF65-F5344CB8AC3E}">
        <p14:creationId xmlns:p14="http://schemas.microsoft.com/office/powerpoint/2010/main" val="1110224944"/>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hyperlink" Target="http://www.vccs.edu/" TargetMode="External"/><Relationship Id="rId4" Type="http://schemas.openxmlformats.org/officeDocument/2006/relationships/hyperlink" Target="mailto:edavenport@vccs.ed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9"/>
        <p:cNvGrpSpPr/>
        <p:nvPr/>
      </p:nvGrpSpPr>
      <p:grpSpPr>
        <a:xfrm>
          <a:off x="0" y="0"/>
          <a:ext cx="0" cy="0"/>
          <a:chOff x="0" y="0"/>
          <a:chExt cx="0" cy="0"/>
        </a:xfrm>
      </p:grpSpPr>
      <p:sp>
        <p:nvSpPr>
          <p:cNvPr id="69" name="Rectangle 68">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oogle Shape;30;p1" descr="A black and white logo&#10;&#10;Description automatically generated"/>
          <p:cNvPicPr preferRelativeResize="0"/>
          <p:nvPr/>
        </p:nvPicPr>
        <p:blipFill rotWithShape="1">
          <a:blip r:embed="rId3">
            <a:alphaModFix/>
          </a:blip>
          <a:srcRect/>
          <a:stretch/>
        </p:blipFill>
        <p:spPr>
          <a:xfrm>
            <a:off x="1902015" y="2071254"/>
            <a:ext cx="6895621" cy="1825368"/>
          </a:xfrm>
          <a:prstGeom prst="rect">
            <a:avLst/>
          </a:prstGeom>
          <a:noFill/>
          <a:ln>
            <a:noFill/>
          </a:ln>
        </p:spPr>
      </p:pic>
      <p:sp>
        <p:nvSpPr>
          <p:cNvPr id="31" name="Google Shape;31;p1"/>
          <p:cNvSpPr txBox="1"/>
          <p:nvPr/>
        </p:nvSpPr>
        <p:spPr>
          <a:xfrm>
            <a:off x="477012" y="2563090"/>
            <a:ext cx="10932206" cy="3174619"/>
          </a:xfrm>
          <a:prstGeom prst="rect">
            <a:avLst/>
          </a:prstGeom>
          <a:noFill/>
          <a:ln>
            <a:noFill/>
          </a:ln>
        </p:spPr>
        <p:txBody>
          <a:bodyPr spcFirstLastPara="1" wrap="square" lIns="91425" tIns="45700" rIns="91425" bIns="45700" anchor="ctr" anchorCtr="0">
            <a:normAutofit fontScale="85000" lnSpcReduction="20000"/>
          </a:bodyPr>
          <a:lstStyle/>
          <a:p>
            <a:pPr algn="ctr" defTabSz="850392">
              <a:lnSpc>
                <a:spcPct val="90000"/>
              </a:lnSpc>
              <a:spcAft>
                <a:spcPts val="600"/>
              </a:spcAft>
              <a:buClr>
                <a:srgbClr val="927E59"/>
              </a:buClr>
              <a:buSzPts val="4800"/>
            </a:pPr>
            <a:endParaRPr lang="en-US" sz="2800" kern="1200" dirty="0">
              <a:solidFill>
                <a:srgbClr val="675220"/>
              </a:solidFill>
              <a:latin typeface="Teko"/>
              <a:ea typeface="+mn-ea"/>
              <a:cs typeface="+mn-cs"/>
              <a:sym typeface="Teko"/>
            </a:endParaRPr>
          </a:p>
          <a:p>
            <a:pPr algn="ctr" defTabSz="850392">
              <a:lnSpc>
                <a:spcPct val="90000"/>
              </a:lnSpc>
              <a:spcAft>
                <a:spcPts val="600"/>
              </a:spcAft>
              <a:buClr>
                <a:srgbClr val="927E59"/>
              </a:buClr>
              <a:buSzPts val="4800"/>
            </a:pPr>
            <a:r>
              <a:rPr lang="en-US" sz="2800" kern="1200" dirty="0">
                <a:solidFill>
                  <a:srgbClr val="675220"/>
                </a:solidFill>
                <a:latin typeface="Teko"/>
                <a:ea typeface="+mn-ea"/>
                <a:cs typeface="+mn-cs"/>
                <a:sym typeface="Teko"/>
              </a:rPr>
              <a:t>VCCS Update:</a:t>
            </a:r>
          </a:p>
          <a:p>
            <a:pPr algn="ctr" defTabSz="850392">
              <a:lnSpc>
                <a:spcPct val="90000"/>
              </a:lnSpc>
              <a:spcAft>
                <a:spcPts val="600"/>
              </a:spcAft>
              <a:buClr>
                <a:srgbClr val="927E59"/>
              </a:buClr>
              <a:buSzPts val="4800"/>
            </a:pPr>
            <a:endParaRPr lang="en-US" sz="2800" kern="1200" dirty="0">
              <a:solidFill>
                <a:srgbClr val="675220"/>
              </a:solidFill>
              <a:latin typeface="Teko"/>
              <a:ea typeface="+mn-ea"/>
              <a:cs typeface="+mn-cs"/>
              <a:sym typeface="Teko"/>
            </a:endParaRPr>
          </a:p>
          <a:p>
            <a:pPr algn="ctr" defTabSz="850392">
              <a:lnSpc>
                <a:spcPct val="90000"/>
              </a:lnSpc>
              <a:spcAft>
                <a:spcPts val="600"/>
              </a:spcAft>
              <a:buClr>
                <a:srgbClr val="927E59"/>
              </a:buClr>
              <a:buSzPts val="4800"/>
            </a:pPr>
            <a:r>
              <a:rPr lang="en-US" sz="2800" kern="1200" dirty="0">
                <a:solidFill>
                  <a:srgbClr val="675220"/>
                </a:solidFill>
                <a:latin typeface="Teko"/>
                <a:ea typeface="+mn-ea"/>
                <a:cs typeface="+mn-cs"/>
                <a:sym typeface="Teko"/>
              </a:rPr>
              <a:t>Virginia Association of School Superintendents</a:t>
            </a:r>
          </a:p>
          <a:p>
            <a:pPr algn="ctr" defTabSz="850392">
              <a:lnSpc>
                <a:spcPct val="90000"/>
              </a:lnSpc>
              <a:spcAft>
                <a:spcPts val="600"/>
              </a:spcAft>
              <a:buClr>
                <a:srgbClr val="927E59"/>
              </a:buClr>
              <a:buSzPts val="4800"/>
            </a:pPr>
            <a:r>
              <a:rPr lang="en-US" sz="2800" kern="1200" dirty="0">
                <a:solidFill>
                  <a:srgbClr val="675220"/>
                </a:solidFill>
                <a:latin typeface="Teko"/>
                <a:ea typeface="+mn-ea"/>
                <a:cs typeface="+mn-cs"/>
                <a:sym typeface="Teko"/>
              </a:rPr>
              <a:t>Virginia Association of School Business Officials </a:t>
            </a:r>
          </a:p>
          <a:p>
            <a:pPr algn="ctr" defTabSz="850392">
              <a:lnSpc>
                <a:spcPct val="90000"/>
              </a:lnSpc>
              <a:spcAft>
                <a:spcPts val="600"/>
              </a:spcAft>
              <a:buClr>
                <a:srgbClr val="927E59"/>
              </a:buClr>
              <a:buSzPts val="4800"/>
            </a:pPr>
            <a:endParaRPr lang="en-US" sz="2800" kern="1200" dirty="0">
              <a:solidFill>
                <a:srgbClr val="675220"/>
              </a:solidFill>
              <a:latin typeface="Teko"/>
              <a:ea typeface="+mn-ea"/>
              <a:cs typeface="+mn-cs"/>
              <a:sym typeface="Teko"/>
            </a:endParaRPr>
          </a:p>
          <a:p>
            <a:pPr algn="ctr" defTabSz="850392">
              <a:lnSpc>
                <a:spcPct val="90000"/>
              </a:lnSpc>
              <a:spcAft>
                <a:spcPts val="600"/>
              </a:spcAft>
              <a:buClr>
                <a:srgbClr val="927E59"/>
              </a:buClr>
              <a:buSzPts val="4800"/>
            </a:pPr>
            <a:r>
              <a:rPr lang="en-US" sz="2800" kern="1200" dirty="0">
                <a:solidFill>
                  <a:srgbClr val="675220"/>
                </a:solidFill>
                <a:latin typeface="Teko"/>
                <a:ea typeface="+mn-ea"/>
                <a:cs typeface="+mn-cs"/>
                <a:sym typeface="Teko"/>
              </a:rPr>
              <a:t>January 8, 2024</a:t>
            </a:r>
          </a:p>
          <a:p>
            <a:pPr algn="ctr" defTabSz="850392">
              <a:lnSpc>
                <a:spcPct val="90000"/>
              </a:lnSpc>
              <a:spcAft>
                <a:spcPts val="600"/>
              </a:spcAft>
              <a:buClr>
                <a:srgbClr val="927E59"/>
              </a:buClr>
              <a:buSzPts val="4800"/>
            </a:pPr>
            <a:endParaRPr lang="en-US" sz="2800" kern="1200" dirty="0">
              <a:solidFill>
                <a:srgbClr val="675220"/>
              </a:solidFill>
              <a:latin typeface="Teko"/>
              <a:ea typeface="+mn-ea"/>
              <a:cs typeface="+mn-cs"/>
              <a:sym typeface="Teko"/>
            </a:endParaRPr>
          </a:p>
          <a:p>
            <a:pPr algn="ctr" defTabSz="850392">
              <a:lnSpc>
                <a:spcPct val="90000"/>
              </a:lnSpc>
              <a:spcAft>
                <a:spcPts val="600"/>
              </a:spcAft>
              <a:buClr>
                <a:srgbClr val="927E59"/>
              </a:buClr>
              <a:buSzPts val="4800"/>
            </a:pPr>
            <a:r>
              <a:rPr lang="en-US" sz="2800" kern="1200" dirty="0">
                <a:solidFill>
                  <a:srgbClr val="675220"/>
                </a:solidFill>
                <a:latin typeface="Teko"/>
                <a:ea typeface="+mn-ea"/>
                <a:cs typeface="+mn-cs"/>
                <a:sym typeface="Teko"/>
              </a:rPr>
              <a:t>Ellen Davenport, Associate Vice Chancellor, VCCS </a:t>
            </a:r>
          </a:p>
          <a:p>
            <a:pPr algn="ctr" defTabSz="850392">
              <a:lnSpc>
                <a:spcPct val="90000"/>
              </a:lnSpc>
              <a:spcAft>
                <a:spcPts val="600"/>
              </a:spcAft>
              <a:buClr>
                <a:srgbClr val="927E59"/>
              </a:buClr>
              <a:buSzPts val="4800"/>
            </a:pPr>
            <a:endParaRPr lang="en-US" sz="1000" kern="1200" dirty="0">
              <a:solidFill>
                <a:srgbClr val="675220"/>
              </a:solidFill>
              <a:latin typeface="Teko"/>
              <a:ea typeface="+mn-ea"/>
              <a:cs typeface="+mn-cs"/>
              <a:sym typeface="Teko"/>
            </a:endParaRPr>
          </a:p>
          <a:p>
            <a:pPr algn="ctr" defTabSz="850392">
              <a:lnSpc>
                <a:spcPct val="90000"/>
              </a:lnSpc>
              <a:spcAft>
                <a:spcPts val="600"/>
              </a:spcAft>
              <a:buClr>
                <a:srgbClr val="927E59"/>
              </a:buClr>
              <a:buSzPts val="4800"/>
            </a:pPr>
            <a:endParaRPr lang="en-US" sz="1000" b="0" i="0" u="none" strike="noStrike" cap="none" dirty="0">
              <a:solidFill>
                <a:srgbClr val="000000"/>
              </a:solidFill>
              <a:latin typeface="Arial"/>
              <a:ea typeface="Arial"/>
              <a:cs typeface="Arial"/>
              <a:sym typeface="Arial"/>
            </a:endParaRPr>
          </a:p>
        </p:txBody>
      </p:sp>
      <p:pic>
        <p:nvPicPr>
          <p:cNvPr id="4" name="Picture 4" descr="\\so-rm-serv3\user_dir\gschmidt\My Pictures\VCC-Logo-noTag.gif">
            <a:extLst>
              <a:ext uri="{FF2B5EF4-FFF2-40B4-BE49-F238E27FC236}">
                <a16:creationId xmlns:a16="http://schemas.microsoft.com/office/drawing/2014/main" id="{0EE39AB9-C821-B41D-9D9B-D8CF56C17D8F}"/>
              </a:ext>
            </a:extLst>
          </p:cNvPr>
          <p:cNvPicPr>
            <a:picLocks noChangeAspect="1" noChangeArrowheads="1"/>
          </p:cNvPicPr>
          <p:nvPr/>
        </p:nvPicPr>
        <p:blipFill>
          <a:blip r:embed="rId4" cstate="print"/>
          <a:srcRect/>
          <a:stretch>
            <a:fillRect/>
          </a:stretch>
        </p:blipFill>
        <p:spPr bwMode="auto">
          <a:xfrm>
            <a:off x="3212763" y="594240"/>
            <a:ext cx="5079181" cy="1851087"/>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961F7A-B289-56AA-DFF1-05A5E4EAC577}"/>
              </a:ext>
            </a:extLst>
          </p:cNvPr>
          <p:cNvPicPr>
            <a:picLocks noChangeAspect="1"/>
          </p:cNvPicPr>
          <p:nvPr/>
        </p:nvPicPr>
        <p:blipFill>
          <a:blip r:embed="rId2"/>
          <a:stretch>
            <a:fillRect/>
          </a:stretch>
        </p:blipFill>
        <p:spPr>
          <a:xfrm>
            <a:off x="952500" y="0"/>
            <a:ext cx="10287000" cy="6858000"/>
          </a:xfrm>
          <a:prstGeom prst="rect">
            <a:avLst/>
          </a:prstGeom>
        </p:spPr>
      </p:pic>
    </p:spTree>
    <p:extLst>
      <p:ext uri="{BB962C8B-B14F-4D97-AF65-F5344CB8AC3E}">
        <p14:creationId xmlns:p14="http://schemas.microsoft.com/office/powerpoint/2010/main" val="19038701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87B84-05A6-547F-0D64-79A01E8A497C}"/>
              </a:ext>
            </a:extLst>
          </p:cNvPr>
          <p:cNvSpPr>
            <a:spLocks noGrp="1"/>
          </p:cNvSpPr>
          <p:nvPr>
            <p:ph type="title"/>
          </p:nvPr>
        </p:nvSpPr>
        <p:spPr>
          <a:xfrm>
            <a:off x="873562" y="814113"/>
            <a:ext cx="10444875" cy="1239182"/>
          </a:xfrm>
        </p:spPr>
        <p:txBody>
          <a:bodyPr>
            <a:normAutofit fontScale="90000"/>
          </a:bodyPr>
          <a:lstStyle/>
          <a:p>
            <a:pPr algn="ctr"/>
            <a:br>
              <a:rPr lang="en-US" dirty="0"/>
            </a:br>
            <a:r>
              <a:rPr lang="en-US" dirty="0">
                <a:solidFill>
                  <a:srgbClr val="C00000"/>
                </a:solidFill>
              </a:rPr>
              <a:t>G3:  Get A Skill, </a:t>
            </a:r>
            <a:r>
              <a:rPr lang="en-US" dirty="0">
                <a:solidFill>
                  <a:schemeClr val="tx2">
                    <a:lumMod val="50000"/>
                    <a:lumOff val="50000"/>
                  </a:schemeClr>
                </a:solidFill>
              </a:rPr>
              <a:t>Get A Job,</a:t>
            </a:r>
            <a:r>
              <a:rPr lang="en-US" dirty="0">
                <a:solidFill>
                  <a:srgbClr val="C00000"/>
                </a:solidFill>
              </a:rPr>
              <a:t> </a:t>
            </a:r>
            <a:r>
              <a:rPr lang="en-US" dirty="0"/>
              <a:t>Get Ahead</a:t>
            </a:r>
            <a:br>
              <a:rPr lang="en-US" dirty="0"/>
            </a:br>
            <a:endParaRPr lang="en-US" dirty="0"/>
          </a:p>
        </p:txBody>
      </p:sp>
      <p:sp>
        <p:nvSpPr>
          <p:cNvPr id="3" name="Content Placeholder 2">
            <a:extLst>
              <a:ext uri="{FF2B5EF4-FFF2-40B4-BE49-F238E27FC236}">
                <a16:creationId xmlns:a16="http://schemas.microsoft.com/office/drawing/2014/main" id="{C44EE9D3-2A07-01C2-DCF2-8D98B8262875}"/>
              </a:ext>
            </a:extLst>
          </p:cNvPr>
          <p:cNvSpPr>
            <a:spLocks noGrp="1"/>
          </p:cNvSpPr>
          <p:nvPr>
            <p:ph idx="1"/>
          </p:nvPr>
        </p:nvSpPr>
        <p:spPr>
          <a:xfrm>
            <a:off x="838200" y="2292927"/>
            <a:ext cx="10626436" cy="3884036"/>
          </a:xfrm>
        </p:spPr>
        <p:txBody>
          <a:bodyPr>
            <a:normAutofit lnSpcReduction="10000"/>
          </a:bodyPr>
          <a:lstStyle/>
          <a:p>
            <a:r>
              <a:rPr lang="en-US" dirty="0"/>
              <a:t>Last Dollar, State Financial Aid Program (student must fill out a FAFSA and access federal financial aid first)</a:t>
            </a:r>
          </a:p>
          <a:p>
            <a:r>
              <a:rPr lang="en-US" dirty="0">
                <a:solidFill>
                  <a:srgbClr val="000000"/>
                </a:solidFill>
                <a:latin typeface="Roboto" panose="02000000000000000000" pitchFamily="2" charset="0"/>
              </a:rPr>
              <a:t>Can begin with skills</a:t>
            </a:r>
            <a:r>
              <a:rPr lang="en-US" b="0" i="0" dirty="0">
                <a:solidFill>
                  <a:srgbClr val="000000"/>
                </a:solidFill>
                <a:effectLst/>
                <a:latin typeface="Roboto" panose="02000000000000000000" pitchFamily="2" charset="0"/>
              </a:rPr>
              <a:t> training that leads to a certificate that has immediate value in the job market. </a:t>
            </a:r>
          </a:p>
          <a:p>
            <a:r>
              <a:rPr lang="en-US" dirty="0">
                <a:solidFill>
                  <a:srgbClr val="000000"/>
                </a:solidFill>
                <a:latin typeface="Roboto" panose="02000000000000000000" pitchFamily="2" charset="0"/>
              </a:rPr>
              <a:t>C</a:t>
            </a:r>
            <a:r>
              <a:rPr lang="en-US" b="0" i="0" dirty="0">
                <a:solidFill>
                  <a:srgbClr val="000000"/>
                </a:solidFill>
                <a:effectLst/>
                <a:latin typeface="Roboto" panose="02000000000000000000" pitchFamily="2" charset="0"/>
              </a:rPr>
              <a:t>ertificate is part of an applied associate degree program, </a:t>
            </a:r>
          </a:p>
          <a:p>
            <a:r>
              <a:rPr lang="en-US" dirty="0">
                <a:solidFill>
                  <a:srgbClr val="000000"/>
                </a:solidFill>
                <a:latin typeface="Roboto" panose="02000000000000000000" pitchFamily="2" charset="0"/>
              </a:rPr>
              <a:t>A</a:t>
            </a:r>
            <a:r>
              <a:rPr lang="en-US" b="0" i="0" dirty="0">
                <a:solidFill>
                  <a:srgbClr val="000000"/>
                </a:solidFill>
                <a:effectLst/>
                <a:latin typeface="Roboto" panose="02000000000000000000" pitchFamily="2" charset="0"/>
              </a:rPr>
              <a:t> working student can continue to “stack” additional certificates on the pathway to an associate degree.</a:t>
            </a:r>
            <a:r>
              <a:rPr lang="en-US" dirty="0"/>
              <a:t> </a:t>
            </a:r>
          </a:p>
          <a:p>
            <a:r>
              <a:rPr lang="en-US" dirty="0"/>
              <a:t>5 tracks:  </a:t>
            </a:r>
            <a:r>
              <a:rPr lang="en-US" dirty="0">
                <a:highlight>
                  <a:srgbClr val="FFFF00"/>
                </a:highlight>
              </a:rPr>
              <a:t>Skilled Trades, Information Technology, Early Childhood Education, Healthcare, Public Safety</a:t>
            </a:r>
          </a:p>
          <a:p>
            <a:endParaRPr lang="en-US" b="0" i="0" dirty="0">
              <a:solidFill>
                <a:srgbClr val="000000"/>
              </a:solidFill>
              <a:effectLst/>
              <a:latin typeface="Roboto" panose="02000000000000000000" pitchFamily="2" charset="0"/>
            </a:endParaRPr>
          </a:p>
          <a:p>
            <a:endParaRPr lang="en-US" b="0" i="0" dirty="0">
              <a:solidFill>
                <a:srgbClr val="000000"/>
              </a:solidFill>
              <a:effectLst/>
              <a:latin typeface="Roboto" panose="02000000000000000000" pitchFamily="2" charset="0"/>
            </a:endParaRPr>
          </a:p>
          <a:p>
            <a:endParaRPr lang="en-US" b="0" i="0" dirty="0">
              <a:solidFill>
                <a:srgbClr val="000000"/>
              </a:solidFill>
              <a:effectLst/>
              <a:latin typeface="Roboto" panose="02000000000000000000" pitchFamily="2" charset="0"/>
            </a:endParaRPr>
          </a:p>
          <a:p>
            <a:endParaRPr lang="en-US" dirty="0"/>
          </a:p>
          <a:p>
            <a:endParaRPr lang="en-US" dirty="0"/>
          </a:p>
          <a:p>
            <a:endParaRPr lang="en-US" dirty="0"/>
          </a:p>
        </p:txBody>
      </p:sp>
    </p:spTree>
    <p:extLst>
      <p:ext uri="{BB962C8B-B14F-4D97-AF65-F5344CB8AC3E}">
        <p14:creationId xmlns:p14="http://schemas.microsoft.com/office/powerpoint/2010/main" val="4192691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0A2B7F3-65A0-4CC5-8310-3252C59E02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0AD7F2-60F8-8C92-966D-63C52D5FD420}"/>
              </a:ext>
            </a:extLst>
          </p:cNvPr>
          <p:cNvSpPr>
            <a:spLocks noGrp="1"/>
          </p:cNvSpPr>
          <p:nvPr>
            <p:ph type="title"/>
          </p:nvPr>
        </p:nvSpPr>
        <p:spPr>
          <a:xfrm>
            <a:off x="788465" y="3383828"/>
            <a:ext cx="10565335" cy="1699593"/>
          </a:xfrm>
        </p:spPr>
        <p:txBody>
          <a:bodyPr vert="horz" lIns="91440" tIns="45720" rIns="91440" bIns="45720" rtlCol="0" anchor="b">
            <a:normAutofit/>
          </a:bodyPr>
          <a:lstStyle/>
          <a:p>
            <a:pPr algn="ctr"/>
            <a:r>
              <a:rPr lang="en-US" sz="2000" dirty="0"/>
              <a:t>Accelerated career training program </a:t>
            </a:r>
            <a:br>
              <a:rPr lang="en-US" sz="2000" dirty="0"/>
            </a:br>
            <a:r>
              <a:rPr lang="en-US" sz="2000" dirty="0"/>
              <a:t>Prepares students to obtain third-party, industry recognized credentials</a:t>
            </a:r>
            <a:br>
              <a:rPr lang="en-US" sz="2000" dirty="0"/>
            </a:br>
            <a:r>
              <a:rPr lang="en-US" sz="2000" dirty="0"/>
              <a:t>Student pays 1/3, Commonwealth pays 1/3 after training is completed, Commonwealth pays remaining 1/3 upon credential attainment</a:t>
            </a:r>
          </a:p>
        </p:txBody>
      </p:sp>
      <p:pic>
        <p:nvPicPr>
          <p:cNvPr id="4" name="Picture 3">
            <a:extLst>
              <a:ext uri="{FF2B5EF4-FFF2-40B4-BE49-F238E27FC236}">
                <a16:creationId xmlns:a16="http://schemas.microsoft.com/office/drawing/2014/main" id="{7344C253-7776-1BE0-B02F-DEB38635C621}"/>
              </a:ext>
            </a:extLst>
          </p:cNvPr>
          <p:cNvPicPr>
            <a:picLocks noChangeAspect="1"/>
          </p:cNvPicPr>
          <p:nvPr/>
        </p:nvPicPr>
        <p:blipFill rotWithShape="1">
          <a:blip r:embed="rId2"/>
          <a:srcRect r="-2" b="1009"/>
          <a:stretch/>
        </p:blipFill>
        <p:spPr>
          <a:xfrm>
            <a:off x="1420262" y="304800"/>
            <a:ext cx="9317012" cy="3643015"/>
          </a:xfrm>
          <a:custGeom>
            <a:avLst/>
            <a:gdLst/>
            <a:ahLst/>
            <a:cxnLst/>
            <a:rect l="l" t="t" r="r" b="b"/>
            <a:pathLst>
              <a:path w="9392179" h="3672406">
                <a:moveTo>
                  <a:pt x="8328426" y="0"/>
                </a:moveTo>
                <a:cubicBezTo>
                  <a:pt x="8306669" y="212063"/>
                  <a:pt x="8209966" y="234386"/>
                  <a:pt x="8156780" y="365530"/>
                </a:cubicBezTo>
                <a:cubicBezTo>
                  <a:pt x="8193044" y="376692"/>
                  <a:pt x="8224472" y="390643"/>
                  <a:pt x="8255900" y="396224"/>
                </a:cubicBezTo>
                <a:cubicBezTo>
                  <a:pt x="8379195" y="424127"/>
                  <a:pt x="8497654" y="496675"/>
                  <a:pt x="8608861" y="619448"/>
                </a:cubicBezTo>
                <a:cubicBezTo>
                  <a:pt x="8693475" y="711528"/>
                  <a:pt x="8785341" y="750593"/>
                  <a:pt x="8877208" y="756173"/>
                </a:cubicBezTo>
                <a:cubicBezTo>
                  <a:pt x="8923141" y="758964"/>
                  <a:pt x="8971492" y="761754"/>
                  <a:pt x="9012590" y="795238"/>
                </a:cubicBezTo>
                <a:cubicBezTo>
                  <a:pt x="9053688" y="828721"/>
                  <a:pt x="9133466" y="814770"/>
                  <a:pt x="9106875" y="996140"/>
                </a:cubicBezTo>
                <a:cubicBezTo>
                  <a:pt x="9210828" y="1068688"/>
                  <a:pt x="9167313" y="1283542"/>
                  <a:pt x="9215663" y="1417476"/>
                </a:cubicBezTo>
                <a:cubicBezTo>
                  <a:pt x="9268849" y="1565363"/>
                  <a:pt x="9300277" y="1746734"/>
                  <a:pt x="9370386" y="1872297"/>
                </a:cubicBezTo>
                <a:cubicBezTo>
                  <a:pt x="9396979" y="1916942"/>
                  <a:pt x="9396979" y="1967168"/>
                  <a:pt x="9382473" y="2014603"/>
                </a:cubicBezTo>
                <a:cubicBezTo>
                  <a:pt x="9355881" y="2115054"/>
                  <a:pt x="9322035" y="2201554"/>
                  <a:pt x="9276102" y="2268521"/>
                </a:cubicBezTo>
                <a:cubicBezTo>
                  <a:pt x="9106875" y="2514068"/>
                  <a:pt x="8932811" y="2756825"/>
                  <a:pt x="8746660" y="2949356"/>
                </a:cubicBezTo>
                <a:cubicBezTo>
                  <a:pt x="8536335" y="3169790"/>
                  <a:pt x="8304251" y="3289774"/>
                  <a:pt x="8069749" y="3384644"/>
                </a:cubicBezTo>
                <a:cubicBezTo>
                  <a:pt x="7624922" y="3566014"/>
                  <a:pt x="7172842" y="3632982"/>
                  <a:pt x="6713509" y="3649724"/>
                </a:cubicBezTo>
                <a:cubicBezTo>
                  <a:pt x="6406482" y="3660885"/>
                  <a:pt x="6101872" y="3674836"/>
                  <a:pt x="5794844" y="3672046"/>
                </a:cubicBezTo>
                <a:cubicBezTo>
                  <a:pt x="5526498" y="3669256"/>
                  <a:pt x="5258151" y="3638562"/>
                  <a:pt x="4987387" y="3599498"/>
                </a:cubicBezTo>
                <a:cubicBezTo>
                  <a:pt x="4636843" y="3546482"/>
                  <a:pt x="3362799" y="3312096"/>
                  <a:pt x="2920390" y="3220016"/>
                </a:cubicBezTo>
                <a:cubicBezTo>
                  <a:pt x="2702811" y="3175371"/>
                  <a:pt x="1498875" y="2762406"/>
                  <a:pt x="1472282" y="2695438"/>
                </a:cubicBezTo>
                <a:cubicBezTo>
                  <a:pt x="1554478" y="2650793"/>
                  <a:pt x="1634257" y="2728922"/>
                  <a:pt x="1721289" y="2681487"/>
                </a:cubicBezTo>
                <a:cubicBezTo>
                  <a:pt x="1571401" y="2578245"/>
                  <a:pt x="1399756" y="2625681"/>
                  <a:pt x="1257121" y="2555923"/>
                </a:cubicBezTo>
                <a:cubicBezTo>
                  <a:pt x="1259538" y="2488955"/>
                  <a:pt x="1322394" y="2508488"/>
                  <a:pt x="1332064" y="2463843"/>
                </a:cubicBezTo>
                <a:cubicBezTo>
                  <a:pt x="1061300" y="2335488"/>
                  <a:pt x="759108" y="2341069"/>
                  <a:pt x="483508" y="2229457"/>
                </a:cubicBezTo>
                <a:cubicBezTo>
                  <a:pt x="734932" y="2184812"/>
                  <a:pt x="981521" y="2232247"/>
                  <a:pt x="1235363" y="2240618"/>
                </a:cubicBezTo>
                <a:cubicBezTo>
                  <a:pt x="1211188" y="2182021"/>
                  <a:pt x="1167672" y="2187602"/>
                  <a:pt x="1138662" y="2168069"/>
                </a:cubicBezTo>
                <a:cubicBezTo>
                  <a:pt x="1099981" y="2142957"/>
                  <a:pt x="1068553" y="2120635"/>
                  <a:pt x="1092728" y="2056458"/>
                </a:cubicBezTo>
                <a:cubicBezTo>
                  <a:pt x="1116903" y="1995071"/>
                  <a:pt x="1085475" y="1978329"/>
                  <a:pt x="1039542" y="1956007"/>
                </a:cubicBezTo>
                <a:cubicBezTo>
                  <a:pt x="923501" y="1894620"/>
                  <a:pt x="795371" y="1914152"/>
                  <a:pt x="674494" y="1894620"/>
                </a:cubicBezTo>
                <a:cubicBezTo>
                  <a:pt x="618891" y="1886249"/>
                  <a:pt x="529441" y="1900200"/>
                  <a:pt x="514936" y="1852765"/>
                </a:cubicBezTo>
                <a:cubicBezTo>
                  <a:pt x="464168" y="1699298"/>
                  <a:pt x="362631" y="1743943"/>
                  <a:pt x="268347" y="1735572"/>
                </a:cubicBezTo>
                <a:cubicBezTo>
                  <a:pt x="171646" y="1727201"/>
                  <a:pt x="152305" y="1657444"/>
                  <a:pt x="200656" y="1529089"/>
                </a:cubicBezTo>
                <a:cubicBezTo>
                  <a:pt x="149887" y="1467702"/>
                  <a:pt x="65273" y="1537459"/>
                  <a:pt x="0" y="1453750"/>
                </a:cubicBezTo>
                <a:cubicBezTo>
                  <a:pt x="502848" y="1411896"/>
                  <a:pt x="993609" y="1450960"/>
                  <a:pt x="1479534" y="1330977"/>
                </a:cubicBezTo>
                <a:cubicBezTo>
                  <a:pt x="1324812" y="1336557"/>
                  <a:pt x="1172507" y="1286332"/>
                  <a:pt x="1017784" y="1317025"/>
                </a:cubicBezTo>
                <a:cubicBezTo>
                  <a:pt x="993609" y="1322606"/>
                  <a:pt x="964599" y="1317025"/>
                  <a:pt x="940423" y="1311445"/>
                </a:cubicBezTo>
                <a:cubicBezTo>
                  <a:pt x="913830" y="1305864"/>
                  <a:pt x="889655" y="1294703"/>
                  <a:pt x="889655" y="1255638"/>
                </a:cubicBezTo>
                <a:cubicBezTo>
                  <a:pt x="889655" y="1227735"/>
                  <a:pt x="908995" y="1213784"/>
                  <a:pt x="928335" y="1202623"/>
                </a:cubicBezTo>
                <a:cubicBezTo>
                  <a:pt x="981521" y="1171929"/>
                  <a:pt x="1039542" y="1163558"/>
                  <a:pt x="1092728" y="1194252"/>
                </a:cubicBezTo>
                <a:cubicBezTo>
                  <a:pt x="1153167" y="1227735"/>
                  <a:pt x="1201518" y="1219364"/>
                  <a:pt x="1247451" y="1160768"/>
                </a:cubicBezTo>
                <a:cubicBezTo>
                  <a:pt x="1307889" y="1085430"/>
                  <a:pt x="1394920" y="1113333"/>
                  <a:pt x="1467447" y="1088220"/>
                </a:cubicBezTo>
                <a:cubicBezTo>
                  <a:pt x="1547226" y="1063107"/>
                  <a:pt x="1631840" y="1077059"/>
                  <a:pt x="1735794" y="1032414"/>
                </a:cubicBezTo>
                <a:cubicBezTo>
                  <a:pt x="1559313" y="982188"/>
                  <a:pt x="1397338" y="1057527"/>
                  <a:pt x="1218440" y="1007301"/>
                </a:cubicBezTo>
                <a:cubicBezTo>
                  <a:pt x="1290966" y="937543"/>
                  <a:pt x="1356240" y="957076"/>
                  <a:pt x="1416678" y="945914"/>
                </a:cubicBezTo>
                <a:cubicBezTo>
                  <a:pt x="1489204" y="931963"/>
                  <a:pt x="1561731" y="929172"/>
                  <a:pt x="1634257" y="915221"/>
                </a:cubicBezTo>
                <a:cubicBezTo>
                  <a:pt x="1701949" y="904060"/>
                  <a:pt x="1767223" y="884528"/>
                  <a:pt x="1834914" y="873366"/>
                </a:cubicBezTo>
                <a:cubicBezTo>
                  <a:pt x="1900187" y="862205"/>
                  <a:pt x="1967878" y="876157"/>
                  <a:pt x="2028317" y="814770"/>
                </a:cubicBezTo>
                <a:cubicBezTo>
                  <a:pt x="1863924" y="691996"/>
                  <a:pt x="1677773" y="750593"/>
                  <a:pt x="1484370" y="719899"/>
                </a:cubicBezTo>
                <a:cubicBezTo>
                  <a:pt x="1535138" y="661303"/>
                  <a:pt x="1588324" y="672464"/>
                  <a:pt x="1631840" y="655722"/>
                </a:cubicBezTo>
                <a:cubicBezTo>
                  <a:pt x="1651180" y="650142"/>
                  <a:pt x="1675355" y="650142"/>
                  <a:pt x="1682608" y="622239"/>
                </a:cubicBezTo>
                <a:cubicBezTo>
                  <a:pt x="1692278" y="585965"/>
                  <a:pt x="1670520" y="563642"/>
                  <a:pt x="1646344" y="552481"/>
                </a:cubicBezTo>
                <a:cubicBezTo>
                  <a:pt x="1537556" y="499465"/>
                  <a:pt x="1421514" y="471562"/>
                  <a:pt x="1305472" y="443659"/>
                </a:cubicBezTo>
                <a:cubicBezTo>
                  <a:pt x="1240198" y="429707"/>
                  <a:pt x="1170090" y="438078"/>
                  <a:pt x="1112068" y="393433"/>
                </a:cubicBezTo>
                <a:cubicBezTo>
                  <a:pt x="1324812" y="200902"/>
                  <a:pt x="1561731" y="237176"/>
                  <a:pt x="1801068" y="248337"/>
                </a:cubicBezTo>
                <a:cubicBezTo>
                  <a:pt x="2190293" y="265079"/>
                  <a:pt x="2579516" y="281821"/>
                  <a:pt x="2971158" y="253918"/>
                </a:cubicBezTo>
                <a:cubicBezTo>
                  <a:pt x="3287854" y="200902"/>
                  <a:pt x="3609388" y="195322"/>
                  <a:pt x="3930923" y="175789"/>
                </a:cubicBezTo>
                <a:cubicBezTo>
                  <a:pt x="4283882" y="150677"/>
                  <a:pt x="4641678" y="170209"/>
                  <a:pt x="4997057" y="172999"/>
                </a:cubicBezTo>
                <a:cubicBezTo>
                  <a:pt x="5253316" y="175789"/>
                  <a:pt x="5511992" y="200902"/>
                  <a:pt x="5768252" y="178580"/>
                </a:cubicBezTo>
                <a:cubicBezTo>
                  <a:pt x="6068027" y="153467"/>
                  <a:pt x="6372637" y="172999"/>
                  <a:pt x="6674829" y="164628"/>
                </a:cubicBezTo>
                <a:cubicBezTo>
                  <a:pt x="6810212" y="161838"/>
                  <a:pt x="6945593" y="139515"/>
                  <a:pt x="7080976" y="122774"/>
                </a:cubicBezTo>
                <a:cubicBezTo>
                  <a:pt x="7334817" y="89290"/>
                  <a:pt x="7591076" y="44645"/>
                  <a:pt x="7847336" y="58596"/>
                </a:cubicBezTo>
                <a:cubicBezTo>
                  <a:pt x="8006894" y="66967"/>
                  <a:pt x="8164034" y="66967"/>
                  <a:pt x="8328426" y="0"/>
                </a:cubicBezTo>
                <a:close/>
              </a:path>
            </a:pathLst>
          </a:custGeom>
        </p:spPr>
      </p:pic>
    </p:spTree>
    <p:extLst>
      <p:ext uri="{BB962C8B-B14F-4D97-AF65-F5344CB8AC3E}">
        <p14:creationId xmlns:p14="http://schemas.microsoft.com/office/powerpoint/2010/main" val="23511868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5579C8-C6EE-5A3C-D7B9-11E930E84B03}"/>
              </a:ext>
            </a:extLst>
          </p:cNvPr>
          <p:cNvPicPr>
            <a:picLocks noChangeAspect="1"/>
          </p:cNvPicPr>
          <p:nvPr/>
        </p:nvPicPr>
        <p:blipFill>
          <a:blip r:embed="rId2"/>
          <a:stretch>
            <a:fillRect/>
          </a:stretch>
        </p:blipFill>
        <p:spPr>
          <a:xfrm>
            <a:off x="0" y="0"/>
            <a:ext cx="12192000" cy="8128000"/>
          </a:xfrm>
          <a:prstGeom prst="rect">
            <a:avLst/>
          </a:prstGeom>
        </p:spPr>
      </p:pic>
    </p:spTree>
    <p:extLst>
      <p:ext uri="{BB962C8B-B14F-4D97-AF65-F5344CB8AC3E}">
        <p14:creationId xmlns:p14="http://schemas.microsoft.com/office/powerpoint/2010/main" val="33505295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0A2B7F3-65A0-4CC5-8310-3252C59E02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0AD7F2-60F8-8C92-966D-63C52D5FD420}"/>
              </a:ext>
            </a:extLst>
          </p:cNvPr>
          <p:cNvSpPr>
            <a:spLocks noGrp="1"/>
          </p:cNvSpPr>
          <p:nvPr>
            <p:ph type="title"/>
          </p:nvPr>
        </p:nvSpPr>
        <p:spPr>
          <a:xfrm>
            <a:off x="788465" y="3429000"/>
            <a:ext cx="10562141" cy="1654422"/>
          </a:xfrm>
        </p:spPr>
        <p:txBody>
          <a:bodyPr vert="horz" lIns="91440" tIns="45720" rIns="91440" bIns="45720" rtlCol="0" anchor="b">
            <a:normAutofit/>
          </a:bodyPr>
          <a:lstStyle/>
          <a:p>
            <a:pPr algn="ctr"/>
            <a:r>
              <a:rPr lang="en-US" sz="2000" dirty="0"/>
              <a:t>Examples:  Commercial Truck Driving, Welding, Certified Nurse Aide</a:t>
            </a:r>
            <a:br>
              <a:rPr lang="en-US" sz="2000" dirty="0"/>
            </a:br>
            <a:r>
              <a:rPr lang="en-US" sz="2000" dirty="0"/>
              <a:t>Domiciled in Virginia </a:t>
            </a:r>
            <a:br>
              <a:rPr lang="en-US" sz="2000" dirty="0"/>
            </a:br>
            <a:r>
              <a:rPr lang="en-US" sz="2000" dirty="0"/>
              <a:t>Now available to high school seniors who meet all requirements to graduate on time as determined by the school division and have parental permission if &lt;18 years old </a:t>
            </a:r>
          </a:p>
        </p:txBody>
      </p:sp>
      <p:pic>
        <p:nvPicPr>
          <p:cNvPr id="4" name="Picture 3">
            <a:extLst>
              <a:ext uri="{FF2B5EF4-FFF2-40B4-BE49-F238E27FC236}">
                <a16:creationId xmlns:a16="http://schemas.microsoft.com/office/drawing/2014/main" id="{7344C253-7776-1BE0-B02F-DEB38635C621}"/>
              </a:ext>
            </a:extLst>
          </p:cNvPr>
          <p:cNvPicPr>
            <a:picLocks noChangeAspect="1"/>
          </p:cNvPicPr>
          <p:nvPr/>
        </p:nvPicPr>
        <p:blipFill rotWithShape="1">
          <a:blip r:embed="rId2"/>
          <a:srcRect r="-2" b="1009"/>
          <a:stretch/>
        </p:blipFill>
        <p:spPr>
          <a:xfrm>
            <a:off x="1420262" y="304800"/>
            <a:ext cx="9317012" cy="3643015"/>
          </a:xfrm>
          <a:custGeom>
            <a:avLst/>
            <a:gdLst/>
            <a:ahLst/>
            <a:cxnLst/>
            <a:rect l="l" t="t" r="r" b="b"/>
            <a:pathLst>
              <a:path w="9392179" h="3672406">
                <a:moveTo>
                  <a:pt x="8328426" y="0"/>
                </a:moveTo>
                <a:cubicBezTo>
                  <a:pt x="8306669" y="212063"/>
                  <a:pt x="8209966" y="234386"/>
                  <a:pt x="8156780" y="365530"/>
                </a:cubicBezTo>
                <a:cubicBezTo>
                  <a:pt x="8193044" y="376692"/>
                  <a:pt x="8224472" y="390643"/>
                  <a:pt x="8255900" y="396224"/>
                </a:cubicBezTo>
                <a:cubicBezTo>
                  <a:pt x="8379195" y="424127"/>
                  <a:pt x="8497654" y="496675"/>
                  <a:pt x="8608861" y="619448"/>
                </a:cubicBezTo>
                <a:cubicBezTo>
                  <a:pt x="8693475" y="711528"/>
                  <a:pt x="8785341" y="750593"/>
                  <a:pt x="8877208" y="756173"/>
                </a:cubicBezTo>
                <a:cubicBezTo>
                  <a:pt x="8923141" y="758964"/>
                  <a:pt x="8971492" y="761754"/>
                  <a:pt x="9012590" y="795238"/>
                </a:cubicBezTo>
                <a:cubicBezTo>
                  <a:pt x="9053688" y="828721"/>
                  <a:pt x="9133466" y="814770"/>
                  <a:pt x="9106875" y="996140"/>
                </a:cubicBezTo>
                <a:cubicBezTo>
                  <a:pt x="9210828" y="1068688"/>
                  <a:pt x="9167313" y="1283542"/>
                  <a:pt x="9215663" y="1417476"/>
                </a:cubicBezTo>
                <a:cubicBezTo>
                  <a:pt x="9268849" y="1565363"/>
                  <a:pt x="9300277" y="1746734"/>
                  <a:pt x="9370386" y="1872297"/>
                </a:cubicBezTo>
                <a:cubicBezTo>
                  <a:pt x="9396979" y="1916942"/>
                  <a:pt x="9396979" y="1967168"/>
                  <a:pt x="9382473" y="2014603"/>
                </a:cubicBezTo>
                <a:cubicBezTo>
                  <a:pt x="9355881" y="2115054"/>
                  <a:pt x="9322035" y="2201554"/>
                  <a:pt x="9276102" y="2268521"/>
                </a:cubicBezTo>
                <a:cubicBezTo>
                  <a:pt x="9106875" y="2514068"/>
                  <a:pt x="8932811" y="2756825"/>
                  <a:pt x="8746660" y="2949356"/>
                </a:cubicBezTo>
                <a:cubicBezTo>
                  <a:pt x="8536335" y="3169790"/>
                  <a:pt x="8304251" y="3289774"/>
                  <a:pt x="8069749" y="3384644"/>
                </a:cubicBezTo>
                <a:cubicBezTo>
                  <a:pt x="7624922" y="3566014"/>
                  <a:pt x="7172842" y="3632982"/>
                  <a:pt x="6713509" y="3649724"/>
                </a:cubicBezTo>
                <a:cubicBezTo>
                  <a:pt x="6406482" y="3660885"/>
                  <a:pt x="6101872" y="3674836"/>
                  <a:pt x="5794844" y="3672046"/>
                </a:cubicBezTo>
                <a:cubicBezTo>
                  <a:pt x="5526498" y="3669256"/>
                  <a:pt x="5258151" y="3638562"/>
                  <a:pt x="4987387" y="3599498"/>
                </a:cubicBezTo>
                <a:cubicBezTo>
                  <a:pt x="4636843" y="3546482"/>
                  <a:pt x="3362799" y="3312096"/>
                  <a:pt x="2920390" y="3220016"/>
                </a:cubicBezTo>
                <a:cubicBezTo>
                  <a:pt x="2702811" y="3175371"/>
                  <a:pt x="1498875" y="2762406"/>
                  <a:pt x="1472282" y="2695438"/>
                </a:cubicBezTo>
                <a:cubicBezTo>
                  <a:pt x="1554478" y="2650793"/>
                  <a:pt x="1634257" y="2728922"/>
                  <a:pt x="1721289" y="2681487"/>
                </a:cubicBezTo>
                <a:cubicBezTo>
                  <a:pt x="1571401" y="2578245"/>
                  <a:pt x="1399756" y="2625681"/>
                  <a:pt x="1257121" y="2555923"/>
                </a:cubicBezTo>
                <a:cubicBezTo>
                  <a:pt x="1259538" y="2488955"/>
                  <a:pt x="1322394" y="2508488"/>
                  <a:pt x="1332064" y="2463843"/>
                </a:cubicBezTo>
                <a:cubicBezTo>
                  <a:pt x="1061300" y="2335488"/>
                  <a:pt x="759108" y="2341069"/>
                  <a:pt x="483508" y="2229457"/>
                </a:cubicBezTo>
                <a:cubicBezTo>
                  <a:pt x="734932" y="2184812"/>
                  <a:pt x="981521" y="2232247"/>
                  <a:pt x="1235363" y="2240618"/>
                </a:cubicBezTo>
                <a:cubicBezTo>
                  <a:pt x="1211188" y="2182021"/>
                  <a:pt x="1167672" y="2187602"/>
                  <a:pt x="1138662" y="2168069"/>
                </a:cubicBezTo>
                <a:cubicBezTo>
                  <a:pt x="1099981" y="2142957"/>
                  <a:pt x="1068553" y="2120635"/>
                  <a:pt x="1092728" y="2056458"/>
                </a:cubicBezTo>
                <a:cubicBezTo>
                  <a:pt x="1116903" y="1995071"/>
                  <a:pt x="1085475" y="1978329"/>
                  <a:pt x="1039542" y="1956007"/>
                </a:cubicBezTo>
                <a:cubicBezTo>
                  <a:pt x="923501" y="1894620"/>
                  <a:pt x="795371" y="1914152"/>
                  <a:pt x="674494" y="1894620"/>
                </a:cubicBezTo>
                <a:cubicBezTo>
                  <a:pt x="618891" y="1886249"/>
                  <a:pt x="529441" y="1900200"/>
                  <a:pt x="514936" y="1852765"/>
                </a:cubicBezTo>
                <a:cubicBezTo>
                  <a:pt x="464168" y="1699298"/>
                  <a:pt x="362631" y="1743943"/>
                  <a:pt x="268347" y="1735572"/>
                </a:cubicBezTo>
                <a:cubicBezTo>
                  <a:pt x="171646" y="1727201"/>
                  <a:pt x="152305" y="1657444"/>
                  <a:pt x="200656" y="1529089"/>
                </a:cubicBezTo>
                <a:cubicBezTo>
                  <a:pt x="149887" y="1467702"/>
                  <a:pt x="65273" y="1537459"/>
                  <a:pt x="0" y="1453750"/>
                </a:cubicBezTo>
                <a:cubicBezTo>
                  <a:pt x="502848" y="1411896"/>
                  <a:pt x="993609" y="1450960"/>
                  <a:pt x="1479534" y="1330977"/>
                </a:cubicBezTo>
                <a:cubicBezTo>
                  <a:pt x="1324812" y="1336557"/>
                  <a:pt x="1172507" y="1286332"/>
                  <a:pt x="1017784" y="1317025"/>
                </a:cubicBezTo>
                <a:cubicBezTo>
                  <a:pt x="993609" y="1322606"/>
                  <a:pt x="964599" y="1317025"/>
                  <a:pt x="940423" y="1311445"/>
                </a:cubicBezTo>
                <a:cubicBezTo>
                  <a:pt x="913830" y="1305864"/>
                  <a:pt x="889655" y="1294703"/>
                  <a:pt x="889655" y="1255638"/>
                </a:cubicBezTo>
                <a:cubicBezTo>
                  <a:pt x="889655" y="1227735"/>
                  <a:pt x="908995" y="1213784"/>
                  <a:pt x="928335" y="1202623"/>
                </a:cubicBezTo>
                <a:cubicBezTo>
                  <a:pt x="981521" y="1171929"/>
                  <a:pt x="1039542" y="1163558"/>
                  <a:pt x="1092728" y="1194252"/>
                </a:cubicBezTo>
                <a:cubicBezTo>
                  <a:pt x="1153167" y="1227735"/>
                  <a:pt x="1201518" y="1219364"/>
                  <a:pt x="1247451" y="1160768"/>
                </a:cubicBezTo>
                <a:cubicBezTo>
                  <a:pt x="1307889" y="1085430"/>
                  <a:pt x="1394920" y="1113333"/>
                  <a:pt x="1467447" y="1088220"/>
                </a:cubicBezTo>
                <a:cubicBezTo>
                  <a:pt x="1547226" y="1063107"/>
                  <a:pt x="1631840" y="1077059"/>
                  <a:pt x="1735794" y="1032414"/>
                </a:cubicBezTo>
                <a:cubicBezTo>
                  <a:pt x="1559313" y="982188"/>
                  <a:pt x="1397338" y="1057527"/>
                  <a:pt x="1218440" y="1007301"/>
                </a:cubicBezTo>
                <a:cubicBezTo>
                  <a:pt x="1290966" y="937543"/>
                  <a:pt x="1356240" y="957076"/>
                  <a:pt x="1416678" y="945914"/>
                </a:cubicBezTo>
                <a:cubicBezTo>
                  <a:pt x="1489204" y="931963"/>
                  <a:pt x="1561731" y="929172"/>
                  <a:pt x="1634257" y="915221"/>
                </a:cubicBezTo>
                <a:cubicBezTo>
                  <a:pt x="1701949" y="904060"/>
                  <a:pt x="1767223" y="884528"/>
                  <a:pt x="1834914" y="873366"/>
                </a:cubicBezTo>
                <a:cubicBezTo>
                  <a:pt x="1900187" y="862205"/>
                  <a:pt x="1967878" y="876157"/>
                  <a:pt x="2028317" y="814770"/>
                </a:cubicBezTo>
                <a:cubicBezTo>
                  <a:pt x="1863924" y="691996"/>
                  <a:pt x="1677773" y="750593"/>
                  <a:pt x="1484370" y="719899"/>
                </a:cubicBezTo>
                <a:cubicBezTo>
                  <a:pt x="1535138" y="661303"/>
                  <a:pt x="1588324" y="672464"/>
                  <a:pt x="1631840" y="655722"/>
                </a:cubicBezTo>
                <a:cubicBezTo>
                  <a:pt x="1651180" y="650142"/>
                  <a:pt x="1675355" y="650142"/>
                  <a:pt x="1682608" y="622239"/>
                </a:cubicBezTo>
                <a:cubicBezTo>
                  <a:pt x="1692278" y="585965"/>
                  <a:pt x="1670520" y="563642"/>
                  <a:pt x="1646344" y="552481"/>
                </a:cubicBezTo>
                <a:cubicBezTo>
                  <a:pt x="1537556" y="499465"/>
                  <a:pt x="1421514" y="471562"/>
                  <a:pt x="1305472" y="443659"/>
                </a:cubicBezTo>
                <a:cubicBezTo>
                  <a:pt x="1240198" y="429707"/>
                  <a:pt x="1170090" y="438078"/>
                  <a:pt x="1112068" y="393433"/>
                </a:cubicBezTo>
                <a:cubicBezTo>
                  <a:pt x="1324812" y="200902"/>
                  <a:pt x="1561731" y="237176"/>
                  <a:pt x="1801068" y="248337"/>
                </a:cubicBezTo>
                <a:cubicBezTo>
                  <a:pt x="2190293" y="265079"/>
                  <a:pt x="2579516" y="281821"/>
                  <a:pt x="2971158" y="253918"/>
                </a:cubicBezTo>
                <a:cubicBezTo>
                  <a:pt x="3287854" y="200902"/>
                  <a:pt x="3609388" y="195322"/>
                  <a:pt x="3930923" y="175789"/>
                </a:cubicBezTo>
                <a:cubicBezTo>
                  <a:pt x="4283882" y="150677"/>
                  <a:pt x="4641678" y="170209"/>
                  <a:pt x="4997057" y="172999"/>
                </a:cubicBezTo>
                <a:cubicBezTo>
                  <a:pt x="5253316" y="175789"/>
                  <a:pt x="5511992" y="200902"/>
                  <a:pt x="5768252" y="178580"/>
                </a:cubicBezTo>
                <a:cubicBezTo>
                  <a:pt x="6068027" y="153467"/>
                  <a:pt x="6372637" y="172999"/>
                  <a:pt x="6674829" y="164628"/>
                </a:cubicBezTo>
                <a:cubicBezTo>
                  <a:pt x="6810212" y="161838"/>
                  <a:pt x="6945593" y="139515"/>
                  <a:pt x="7080976" y="122774"/>
                </a:cubicBezTo>
                <a:cubicBezTo>
                  <a:pt x="7334817" y="89290"/>
                  <a:pt x="7591076" y="44645"/>
                  <a:pt x="7847336" y="58596"/>
                </a:cubicBezTo>
                <a:cubicBezTo>
                  <a:pt x="8006894" y="66967"/>
                  <a:pt x="8164034" y="66967"/>
                  <a:pt x="8328426" y="0"/>
                </a:cubicBezTo>
                <a:close/>
              </a:path>
            </a:pathLst>
          </a:custGeom>
        </p:spPr>
      </p:pic>
    </p:spTree>
    <p:extLst>
      <p:ext uri="{BB962C8B-B14F-4D97-AF65-F5344CB8AC3E}">
        <p14:creationId xmlns:p14="http://schemas.microsoft.com/office/powerpoint/2010/main" val="2746697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sp>
        <p:nvSpPr>
          <p:cNvPr id="37" name="Google Shape;37;p2"/>
          <p:cNvSpPr txBox="1"/>
          <p:nvPr/>
        </p:nvSpPr>
        <p:spPr>
          <a:xfrm>
            <a:off x="302385" y="228597"/>
            <a:ext cx="2346104" cy="200512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4400"/>
              <a:buFont typeface="Arial"/>
              <a:buNone/>
            </a:pPr>
            <a:endParaRPr sz="4400" b="0" i="0" u="none" strike="noStrike" cap="none">
              <a:solidFill>
                <a:schemeClr val="lt1"/>
              </a:solidFill>
              <a:latin typeface="Teko"/>
              <a:ea typeface="Teko"/>
              <a:cs typeface="Teko"/>
              <a:sym typeface="Teko"/>
            </a:endParaRPr>
          </a:p>
        </p:txBody>
      </p:sp>
      <p:sp>
        <p:nvSpPr>
          <p:cNvPr id="38" name="Google Shape;38;p2"/>
          <p:cNvSpPr/>
          <p:nvPr/>
        </p:nvSpPr>
        <p:spPr>
          <a:xfrm>
            <a:off x="9070591" y="1798291"/>
            <a:ext cx="307362" cy="2853186"/>
          </a:xfrm>
          <a:prstGeom prst="rightBrace">
            <a:avLst>
              <a:gd name="adj1" fmla="val 8333"/>
              <a:gd name="adj2" fmla="val 50000"/>
            </a:avLst>
          </a:prstGeom>
          <a:noFill/>
          <a:ln w="9525" cap="flat" cmpd="sng">
            <a:solidFill>
              <a:srgbClr val="927E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F9000"/>
              </a:solidFill>
              <a:latin typeface="Calibri"/>
              <a:ea typeface="Calibri"/>
              <a:cs typeface="Calibri"/>
              <a:sym typeface="Calibri"/>
            </a:endParaRPr>
          </a:p>
        </p:txBody>
      </p:sp>
      <p:sp>
        <p:nvSpPr>
          <p:cNvPr id="39" name="Google Shape;39;p2"/>
          <p:cNvSpPr txBox="1"/>
          <p:nvPr/>
        </p:nvSpPr>
        <p:spPr>
          <a:xfrm>
            <a:off x="9377953" y="696932"/>
            <a:ext cx="2258988" cy="5055904"/>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927E59"/>
              </a:buClr>
              <a:buSzPts val="4000"/>
              <a:buFont typeface="Teko"/>
              <a:buNone/>
            </a:pPr>
            <a:r>
              <a:rPr lang="en-US" sz="4000" b="0" i="0" u="none" strike="noStrike" cap="none" dirty="0">
                <a:solidFill>
                  <a:srgbClr val="927E59"/>
                </a:solidFill>
                <a:latin typeface="Teko"/>
                <a:ea typeface="Arial"/>
                <a:cs typeface="Teko"/>
                <a:sym typeface="Teko"/>
              </a:rPr>
              <a:t>CHALLENGES</a:t>
            </a:r>
          </a:p>
          <a:p>
            <a:pPr marL="0" marR="0" lvl="0" indent="0" algn="l" rtl="0">
              <a:lnSpc>
                <a:spcPct val="90000"/>
              </a:lnSpc>
              <a:spcBef>
                <a:spcPts val="0"/>
              </a:spcBef>
              <a:spcAft>
                <a:spcPts val="0"/>
              </a:spcAft>
              <a:buClr>
                <a:srgbClr val="927E59"/>
              </a:buClr>
              <a:buSzPts val="4000"/>
              <a:buFont typeface="Teko"/>
              <a:buNone/>
            </a:pPr>
            <a:r>
              <a:rPr lang="en-US" sz="4000" dirty="0">
                <a:solidFill>
                  <a:srgbClr val="927E59"/>
                </a:solidFill>
                <a:latin typeface="Teko"/>
                <a:ea typeface="Arial"/>
                <a:cs typeface="Teko"/>
                <a:sym typeface="Teko"/>
              </a:rPr>
              <a:t>AHEAD</a:t>
            </a:r>
            <a:endParaRPr lang="en-US" sz="1400" b="0" i="0" u="none" strike="noStrike" cap="none" dirty="0">
              <a:solidFill>
                <a:srgbClr val="000000"/>
              </a:solidFill>
              <a:latin typeface="Arial"/>
              <a:ea typeface="Arial"/>
              <a:cs typeface="Arial"/>
              <a:sym typeface="Arial"/>
            </a:endParaRPr>
          </a:p>
        </p:txBody>
      </p:sp>
      <p:sp>
        <p:nvSpPr>
          <p:cNvPr id="40" name="Google Shape;40;p2"/>
          <p:cNvSpPr txBox="1"/>
          <p:nvPr/>
        </p:nvSpPr>
        <p:spPr>
          <a:xfrm>
            <a:off x="68163" y="2640917"/>
            <a:ext cx="2809701" cy="200512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400"/>
              <a:buFont typeface="Arial"/>
              <a:buNone/>
            </a:pPr>
            <a:endParaRPr lang="en-US" sz="2400" b="0" i="0" u="none" strike="noStrike" cap="none">
              <a:solidFill>
                <a:schemeClr val="lt1"/>
              </a:solidFill>
              <a:latin typeface="Teko"/>
              <a:ea typeface="Teko"/>
              <a:cs typeface="Teko"/>
              <a:sym typeface="Teko"/>
            </a:endParaRPr>
          </a:p>
          <a:p>
            <a:pPr marL="0" marR="0" lvl="0" indent="0" algn="l" rtl="0">
              <a:lnSpc>
                <a:spcPct val="90000"/>
              </a:lnSpc>
              <a:spcBef>
                <a:spcPts val="1000"/>
              </a:spcBef>
              <a:spcAft>
                <a:spcPts val="0"/>
              </a:spcAft>
              <a:buClr>
                <a:schemeClr val="lt1"/>
              </a:buClr>
              <a:buSzPts val="2400"/>
              <a:buFont typeface="Arial"/>
              <a:buNone/>
            </a:pPr>
            <a:endParaRPr sz="2400" b="0" i="0" u="none" strike="noStrike" cap="none">
              <a:solidFill>
                <a:schemeClr val="lt1"/>
              </a:solidFill>
              <a:latin typeface="Teko"/>
              <a:ea typeface="Teko"/>
              <a:cs typeface="Teko"/>
              <a:sym typeface="Teko"/>
            </a:endParaRPr>
          </a:p>
        </p:txBody>
      </p:sp>
      <p:graphicFrame>
        <p:nvGraphicFramePr>
          <p:cNvPr id="43" name="Google Shape;41;p2">
            <a:extLst>
              <a:ext uri="{FF2B5EF4-FFF2-40B4-BE49-F238E27FC236}">
                <a16:creationId xmlns:a16="http://schemas.microsoft.com/office/drawing/2014/main" id="{D34A3554-ADD5-92D2-3FBC-6CED6EC881F9}"/>
              </a:ext>
            </a:extLst>
          </p:cNvPr>
          <p:cNvGraphicFramePr/>
          <p:nvPr>
            <p:extLst>
              <p:ext uri="{D42A27DB-BD31-4B8C-83A1-F6EECF244321}">
                <p14:modId xmlns:p14="http://schemas.microsoft.com/office/powerpoint/2010/main" val="3716591457"/>
              </p:ext>
            </p:extLst>
          </p:nvPr>
        </p:nvGraphicFramePr>
        <p:xfrm>
          <a:off x="920150" y="1603199"/>
          <a:ext cx="7995600" cy="3896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47931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1"/>
        <p:cNvGrpSpPr/>
        <p:nvPr/>
      </p:nvGrpSpPr>
      <p:grpSpPr>
        <a:xfrm>
          <a:off x="0" y="0"/>
          <a:ext cx="0" cy="0"/>
          <a:chOff x="0" y="0"/>
          <a:chExt cx="0" cy="0"/>
        </a:xfrm>
      </p:grpSpPr>
      <p:sp useBgFill="1">
        <p:nvSpPr>
          <p:cNvPr id="100" name="Rectangle 9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Google Shape;92;p8"/>
          <p:cNvSpPr txBox="1"/>
          <p:nvPr/>
        </p:nvSpPr>
        <p:spPr>
          <a:xfrm>
            <a:off x="7686678" y="545154"/>
            <a:ext cx="4048122" cy="4750024"/>
          </a:xfrm>
          <a:prstGeom prst="rect">
            <a:avLst/>
          </a:prstGeom>
          <a:noFill/>
          <a:ln>
            <a:noFill/>
          </a:ln>
        </p:spPr>
        <p:txBody>
          <a:bodyPr spcFirstLastPara="1" wrap="square" lIns="91425" tIns="45700" rIns="91425" bIns="45700" anchor="ctr" anchorCtr="0">
            <a:normAutofit/>
          </a:bodyPr>
          <a:lstStyle/>
          <a:p>
            <a:pPr defTabSz="850392">
              <a:lnSpc>
                <a:spcPct val="90000"/>
              </a:lnSpc>
              <a:spcAft>
                <a:spcPts val="600"/>
              </a:spcAft>
              <a:buClr>
                <a:srgbClr val="927E59"/>
              </a:buClr>
              <a:buSzPts val="4400"/>
            </a:pPr>
            <a:r>
              <a:rPr lang="en-US" sz="4092" kern="1200">
                <a:solidFill>
                  <a:srgbClr val="927E59"/>
                </a:solidFill>
                <a:latin typeface="Teko"/>
                <a:ea typeface="+mn-ea"/>
                <a:cs typeface="+mn-cs"/>
                <a:sym typeface="Teko"/>
              </a:rPr>
              <a:t>EDUCATIONAL ACHIEVEMENT</a:t>
            </a:r>
            <a:endParaRPr lang="en-US" sz="1302" kern="1200">
              <a:solidFill>
                <a:srgbClr val="000000"/>
              </a:solidFill>
              <a:latin typeface="Arial"/>
              <a:ea typeface="+mn-ea"/>
              <a:cs typeface="Arial"/>
              <a:sym typeface="Arial"/>
            </a:endParaRPr>
          </a:p>
          <a:p>
            <a:pPr defTabSz="850392">
              <a:lnSpc>
                <a:spcPct val="90000"/>
              </a:lnSpc>
              <a:spcAft>
                <a:spcPts val="600"/>
              </a:spcAft>
              <a:buClr>
                <a:schemeClr val="dk1"/>
              </a:buClr>
              <a:buSzPts val="1200"/>
            </a:pPr>
            <a:endParaRPr lang="en-US" sz="1116" kern="1200">
              <a:solidFill>
                <a:srgbClr val="927E59"/>
              </a:solidFill>
              <a:latin typeface="Teko"/>
              <a:ea typeface="+mn-ea"/>
              <a:cs typeface="+mn-cs"/>
              <a:sym typeface="Teko"/>
            </a:endParaRPr>
          </a:p>
          <a:p>
            <a:pPr defTabSz="850392">
              <a:lnSpc>
                <a:spcPct val="90000"/>
              </a:lnSpc>
              <a:spcAft>
                <a:spcPts val="600"/>
              </a:spcAft>
              <a:buClr>
                <a:srgbClr val="927E59"/>
              </a:buClr>
              <a:buSzPts val="4400"/>
            </a:pPr>
            <a:r>
              <a:rPr lang="en-US" sz="4092" kern="1200">
                <a:solidFill>
                  <a:srgbClr val="927E59"/>
                </a:solidFill>
                <a:latin typeface="Teko"/>
                <a:ea typeface="+mn-ea"/>
                <a:cs typeface="+mn-cs"/>
                <a:sym typeface="Teko"/>
              </a:rPr>
              <a:t>TECHNOLOGY</a:t>
            </a:r>
          </a:p>
          <a:p>
            <a:pPr defTabSz="850392">
              <a:lnSpc>
                <a:spcPct val="90000"/>
              </a:lnSpc>
              <a:spcAft>
                <a:spcPts val="600"/>
              </a:spcAft>
              <a:buClr>
                <a:schemeClr val="dk1"/>
              </a:buClr>
              <a:buSzPts val="1200"/>
            </a:pPr>
            <a:endParaRPr lang="en-US" sz="1116" kern="1200">
              <a:solidFill>
                <a:srgbClr val="927E59"/>
              </a:solidFill>
              <a:latin typeface="Teko"/>
              <a:ea typeface="+mn-ea"/>
              <a:cs typeface="+mn-cs"/>
              <a:sym typeface="Teko"/>
            </a:endParaRPr>
          </a:p>
          <a:p>
            <a:pPr defTabSz="850392">
              <a:lnSpc>
                <a:spcPct val="90000"/>
              </a:lnSpc>
              <a:spcAft>
                <a:spcPts val="600"/>
              </a:spcAft>
              <a:buClr>
                <a:srgbClr val="927E59"/>
              </a:buClr>
              <a:buSzPts val="4400"/>
            </a:pPr>
            <a:r>
              <a:rPr lang="en-US" sz="4092" kern="1200">
                <a:solidFill>
                  <a:srgbClr val="927E59"/>
                </a:solidFill>
                <a:latin typeface="Teko"/>
                <a:ea typeface="+mn-ea"/>
                <a:cs typeface="+mn-cs"/>
                <a:sym typeface="Teko"/>
              </a:rPr>
              <a:t>SKILLS</a:t>
            </a:r>
            <a:endParaRPr lang="en-US" sz="1400" b="0" i="0" u="none" strike="noStrike" cap="none">
              <a:solidFill>
                <a:srgbClr val="000000"/>
              </a:solidFill>
              <a:latin typeface="Arial"/>
              <a:ea typeface="Arial"/>
              <a:cs typeface="Arial"/>
              <a:sym typeface="Arial"/>
            </a:endParaRPr>
          </a:p>
        </p:txBody>
      </p:sp>
      <p:sp>
        <p:nvSpPr>
          <p:cNvPr id="93" name="Google Shape;93;p8"/>
          <p:cNvSpPr txBox="1"/>
          <p:nvPr/>
        </p:nvSpPr>
        <p:spPr>
          <a:xfrm>
            <a:off x="2762721" y="1903244"/>
            <a:ext cx="4104363" cy="2033845"/>
          </a:xfrm>
          <a:prstGeom prst="rect">
            <a:avLst/>
          </a:prstGeom>
          <a:noFill/>
          <a:ln>
            <a:noFill/>
          </a:ln>
        </p:spPr>
        <p:txBody>
          <a:bodyPr spcFirstLastPara="1" wrap="square" lIns="91425" tIns="45700" rIns="91425" bIns="45700" anchor="ctr" anchorCtr="0">
            <a:noAutofit/>
          </a:bodyPr>
          <a:lstStyle/>
          <a:p>
            <a:pPr defTabSz="850392">
              <a:lnSpc>
                <a:spcPct val="90000"/>
              </a:lnSpc>
              <a:spcAft>
                <a:spcPts val="600"/>
              </a:spcAft>
              <a:buClr>
                <a:schemeClr val="lt1"/>
              </a:buClr>
              <a:buSzPts val="11200"/>
            </a:pPr>
            <a:r>
              <a:rPr lang="en-US" sz="10416" kern="1200">
                <a:solidFill>
                  <a:schemeClr val="lt1"/>
                </a:solidFill>
                <a:latin typeface="Teko"/>
                <a:ea typeface="+mn-ea"/>
                <a:cs typeface="+mn-cs"/>
                <a:sym typeface="Teko"/>
              </a:rPr>
              <a:t>THE GAPS</a:t>
            </a:r>
            <a:endParaRPr lang="en-US" sz="1400" b="0" i="0" u="none" strike="noStrike" cap="none">
              <a:solidFill>
                <a:srgbClr val="000000"/>
              </a:solidFill>
              <a:latin typeface="Arial"/>
              <a:ea typeface="Arial"/>
              <a:cs typeface="Arial"/>
              <a:sym typeface="Arial"/>
            </a:endParaRPr>
          </a:p>
        </p:txBody>
      </p:sp>
      <p:pic>
        <p:nvPicPr>
          <p:cNvPr id="94" name="Google Shape;94;p8" descr="A person looking through a telescope&#10;&#10;Description automatically generated"/>
          <p:cNvPicPr preferRelativeResize="0"/>
          <p:nvPr/>
        </p:nvPicPr>
        <p:blipFill rotWithShape="1">
          <a:blip r:embed="rId3">
            <a:alphaModFix/>
          </a:blip>
          <a:srcRect b="6397"/>
          <a:stretch/>
        </p:blipFill>
        <p:spPr>
          <a:xfrm>
            <a:off x="457200" y="2971027"/>
            <a:ext cx="8551592" cy="3341818"/>
          </a:xfrm>
          <a:prstGeom prst="rect">
            <a:avLst/>
          </a:prstGeom>
          <a:noFill/>
          <a:ln>
            <a:noFill/>
          </a:ln>
        </p:spPr>
      </p:pic>
      <p:sp>
        <p:nvSpPr>
          <p:cNvPr id="95" name="Google Shape;95;p8"/>
          <p:cNvSpPr/>
          <p:nvPr/>
        </p:nvSpPr>
        <p:spPr>
          <a:xfrm>
            <a:off x="7132497" y="1515561"/>
            <a:ext cx="288767" cy="2680570"/>
          </a:xfrm>
          <a:prstGeom prst="rightBrace">
            <a:avLst>
              <a:gd name="adj1" fmla="val 8333"/>
              <a:gd name="adj2" fmla="val 50000"/>
            </a:avLst>
          </a:prstGeom>
          <a:noFill/>
          <a:ln w="9525" cap="flat" cmpd="sng">
            <a:solidFill>
              <a:srgbClr val="927E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F9000"/>
              </a:solidFill>
              <a:latin typeface="Calibri"/>
              <a:ea typeface="Calibri"/>
              <a:cs typeface="Calibri"/>
              <a:sym typeface="Calibri"/>
            </a:endParaRPr>
          </a:p>
        </p:txBody>
      </p:sp>
    </p:spTree>
    <p:extLst>
      <p:ext uri="{BB962C8B-B14F-4D97-AF65-F5344CB8AC3E}">
        <p14:creationId xmlns:p14="http://schemas.microsoft.com/office/powerpoint/2010/main" val="41705655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Google Shape;328;g2965c8ef0e2_1_238"/>
          <p:cNvPicPr preferRelativeResize="0"/>
          <p:nvPr/>
        </p:nvPicPr>
        <p:blipFill rotWithShape="1">
          <a:blip r:embed="rId3">
            <a:alphaModFix/>
          </a:blip>
          <a:srcRect/>
          <a:stretch/>
        </p:blipFill>
        <p:spPr>
          <a:xfrm>
            <a:off x="-45258" y="-68400"/>
            <a:ext cx="12394276" cy="6994800"/>
          </a:xfrm>
          <a:prstGeom prst="rect">
            <a:avLst/>
          </a:prstGeom>
          <a:noFill/>
          <a:ln>
            <a:noFill/>
          </a:ln>
        </p:spPr>
      </p:pic>
    </p:spTree>
    <p:extLst>
      <p:ext uri="{BB962C8B-B14F-4D97-AF65-F5344CB8AC3E}">
        <p14:creationId xmlns:p14="http://schemas.microsoft.com/office/powerpoint/2010/main" val="18660421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g296a4e9db13_0_10"/>
          <p:cNvPicPr preferRelativeResize="0"/>
          <p:nvPr/>
        </p:nvPicPr>
        <p:blipFill rotWithShape="1">
          <a:blip r:embed="rId3">
            <a:alphaModFix/>
          </a:blip>
          <a:srcRect/>
          <a:stretch/>
        </p:blipFill>
        <p:spPr>
          <a:xfrm>
            <a:off x="0" y="0"/>
            <a:ext cx="8799072" cy="6916189"/>
          </a:xfrm>
          <a:prstGeom prst="rect">
            <a:avLst/>
          </a:prstGeom>
          <a:noFill/>
          <a:ln>
            <a:noFill/>
          </a:ln>
        </p:spPr>
      </p:pic>
      <p:sp>
        <p:nvSpPr>
          <p:cNvPr id="121" name="Google Shape;121;g296a4e9db13_0_10"/>
          <p:cNvSpPr/>
          <p:nvPr/>
        </p:nvSpPr>
        <p:spPr>
          <a:xfrm>
            <a:off x="9070591" y="1798291"/>
            <a:ext cx="307500" cy="2853300"/>
          </a:xfrm>
          <a:prstGeom prst="rightBrace">
            <a:avLst>
              <a:gd name="adj1" fmla="val 8333"/>
              <a:gd name="adj2" fmla="val 50000"/>
            </a:avLst>
          </a:prstGeom>
          <a:noFill/>
          <a:ln w="9525" cap="flat" cmpd="sng">
            <a:solidFill>
              <a:srgbClr val="927E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BF9000"/>
              </a:solidFill>
              <a:effectLst/>
              <a:uLnTx/>
              <a:uFillTx/>
              <a:latin typeface="Calibri"/>
              <a:ea typeface="Calibri"/>
              <a:cs typeface="Calibri"/>
              <a:sym typeface="Calibri"/>
            </a:endParaRPr>
          </a:p>
        </p:txBody>
      </p:sp>
      <p:sp>
        <p:nvSpPr>
          <p:cNvPr id="122" name="Google Shape;122;g296a4e9db13_0_10"/>
          <p:cNvSpPr txBox="1"/>
          <p:nvPr/>
        </p:nvSpPr>
        <p:spPr>
          <a:xfrm>
            <a:off x="9377953" y="696932"/>
            <a:ext cx="2088900" cy="5055900"/>
          </a:xfrm>
          <a:prstGeom prst="rect">
            <a:avLst/>
          </a:prstGeom>
          <a:noFill/>
          <a:ln>
            <a:noFill/>
          </a:ln>
        </p:spPr>
        <p:txBody>
          <a:bodyPr spcFirstLastPara="1" wrap="square" lIns="91425" tIns="45700" rIns="91425" bIns="45700" anchor="ctr" anchorCtr="0">
            <a:normAutofit/>
          </a:bodyPr>
          <a:lstStyle/>
          <a:p>
            <a:pPr marL="0" marR="0" lvl="0" indent="0" algn="l" defTabSz="914400" rtl="0" eaLnBrk="1" fontAlgn="auto" latinLnBrk="0" hangingPunct="1">
              <a:lnSpc>
                <a:spcPct val="90000"/>
              </a:lnSpc>
              <a:spcBef>
                <a:spcPts val="0"/>
              </a:spcBef>
              <a:spcAft>
                <a:spcPts val="0"/>
              </a:spcAft>
              <a:buClr>
                <a:srgbClr val="927E59"/>
              </a:buClr>
              <a:buSzPts val="4000"/>
              <a:buFont typeface="Teko"/>
              <a:buNone/>
              <a:tabLst/>
              <a:defRPr/>
            </a:pPr>
            <a:r>
              <a:rPr kumimoji="0" lang="en-US" sz="4000" b="0" i="0" u="none" strike="noStrike" kern="0" cap="none" spc="0" normalizeH="0" baseline="0" noProof="0" dirty="0">
                <a:ln>
                  <a:noFill/>
                </a:ln>
                <a:solidFill>
                  <a:srgbClr val="927E59"/>
                </a:solidFill>
                <a:effectLst/>
                <a:uLnTx/>
                <a:uFillTx/>
                <a:latin typeface="Teko"/>
                <a:ea typeface="Teko"/>
                <a:cs typeface="Teko"/>
                <a:sym typeface="Teko"/>
              </a:rPr>
              <a:t> SOLUTIONS</a:t>
            </a:r>
            <a:endParaRPr kumimoji="0" sz="4000" b="0" i="0" u="none" strike="noStrike" kern="0" cap="none" spc="0" normalizeH="0" baseline="0" noProof="0" dirty="0">
              <a:ln>
                <a:noFill/>
              </a:ln>
              <a:solidFill>
                <a:srgbClr val="927E59"/>
              </a:solidFill>
              <a:effectLst/>
              <a:uLnTx/>
              <a:uFillTx/>
              <a:latin typeface="Teko"/>
              <a:ea typeface="Teko"/>
              <a:cs typeface="Teko"/>
              <a:sym typeface="Teko"/>
            </a:endParaRPr>
          </a:p>
        </p:txBody>
      </p:sp>
      <p:pic>
        <p:nvPicPr>
          <p:cNvPr id="123" name="Google Shape;123;g296a4e9db13_0_10"/>
          <p:cNvPicPr preferRelativeResize="0"/>
          <p:nvPr/>
        </p:nvPicPr>
        <p:blipFill rotWithShape="1">
          <a:blip r:embed="rId4">
            <a:alphaModFix/>
          </a:blip>
          <a:srcRect/>
          <a:stretch/>
        </p:blipFill>
        <p:spPr>
          <a:xfrm>
            <a:off x="3216964" y="2692929"/>
            <a:ext cx="2472637" cy="2333534"/>
          </a:xfrm>
          <a:prstGeom prst="rect">
            <a:avLst/>
          </a:prstGeom>
          <a:noFill/>
          <a:ln>
            <a:noFill/>
          </a:ln>
        </p:spPr>
      </p:pic>
      <p:pic>
        <p:nvPicPr>
          <p:cNvPr id="124" name="Google Shape;124;g296a4e9db13_0_10" descr="A blue rectangle with white dots&#10;&#10;Description automatically generated"/>
          <p:cNvPicPr preferRelativeResize="0"/>
          <p:nvPr/>
        </p:nvPicPr>
        <p:blipFill rotWithShape="1">
          <a:blip r:embed="rId5">
            <a:alphaModFix/>
          </a:blip>
          <a:srcRect/>
          <a:stretch/>
        </p:blipFill>
        <p:spPr>
          <a:xfrm>
            <a:off x="69574" y="2972326"/>
            <a:ext cx="2743200" cy="2205436"/>
          </a:xfrm>
          <a:prstGeom prst="rect">
            <a:avLst/>
          </a:prstGeom>
          <a:noFill/>
          <a:ln>
            <a:noFill/>
          </a:ln>
        </p:spPr>
      </p:pic>
      <p:pic>
        <p:nvPicPr>
          <p:cNvPr id="125" name="Google Shape;125;g296a4e9db13_0_10"/>
          <p:cNvPicPr preferRelativeResize="0"/>
          <p:nvPr/>
        </p:nvPicPr>
        <p:blipFill rotWithShape="1">
          <a:blip r:embed="rId6">
            <a:alphaModFix/>
          </a:blip>
          <a:srcRect/>
          <a:stretch/>
        </p:blipFill>
        <p:spPr>
          <a:xfrm>
            <a:off x="6320941" y="2445509"/>
            <a:ext cx="1990725" cy="2486025"/>
          </a:xfrm>
          <a:prstGeom prst="rect">
            <a:avLst/>
          </a:prstGeom>
          <a:noFill/>
          <a:ln>
            <a:noFill/>
          </a:ln>
        </p:spPr>
      </p:pic>
      <p:pic>
        <p:nvPicPr>
          <p:cNvPr id="126" name="Google Shape;126;g296a4e9db13_0_10"/>
          <p:cNvPicPr preferRelativeResize="0"/>
          <p:nvPr/>
        </p:nvPicPr>
        <p:blipFill rotWithShape="1">
          <a:blip r:embed="rId6">
            <a:alphaModFix/>
          </a:blip>
          <a:srcRect/>
          <a:stretch/>
        </p:blipFill>
        <p:spPr>
          <a:xfrm>
            <a:off x="6735072" y="3406291"/>
            <a:ext cx="1990725" cy="2486025"/>
          </a:xfrm>
          <a:prstGeom prst="rect">
            <a:avLst/>
          </a:prstGeom>
          <a:noFill/>
          <a:ln>
            <a:noFill/>
          </a:ln>
        </p:spPr>
      </p:pic>
      <p:sp>
        <p:nvSpPr>
          <p:cNvPr id="127" name="Google Shape;127;g296a4e9db13_0_10"/>
          <p:cNvSpPr txBox="1"/>
          <p:nvPr/>
        </p:nvSpPr>
        <p:spPr>
          <a:xfrm>
            <a:off x="8895532" y="6161258"/>
            <a:ext cx="3357900" cy="9351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D8D8D8"/>
              </a:solidFill>
              <a:effectLst/>
              <a:uLnTx/>
              <a:uFillTx/>
              <a:latin typeface="Teko"/>
              <a:ea typeface="Teko"/>
              <a:cs typeface="Teko"/>
              <a:sym typeface="Teko"/>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0" cap="none" spc="0" normalizeH="0" baseline="0" noProof="0" dirty="0">
              <a:ln>
                <a:noFill/>
              </a:ln>
              <a:solidFill>
                <a:srgbClr val="000000"/>
              </a:solidFill>
              <a:effectLst/>
              <a:uLnTx/>
              <a:uFillTx/>
              <a:latin typeface="Teko"/>
              <a:ea typeface="Teko"/>
              <a:cs typeface="Teko"/>
              <a:sym typeface="Teko"/>
            </a:endParaRPr>
          </a:p>
          <a:p>
            <a:pPr marL="742950" marR="0" lvl="1" indent="-10795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0" cap="none" spc="0" normalizeH="0" baseline="0" noProof="0" dirty="0">
              <a:ln>
                <a:noFill/>
              </a:ln>
              <a:solidFill>
                <a:srgbClr val="FFFFFF"/>
              </a:solidFill>
              <a:effectLst/>
              <a:uLnTx/>
              <a:uFillTx/>
              <a:latin typeface="Teko"/>
              <a:ea typeface="Teko"/>
              <a:cs typeface="Teko"/>
              <a:sym typeface="Teko"/>
            </a:endParaRPr>
          </a:p>
          <a:p>
            <a:pPr marL="742950" marR="0" lvl="1" indent="-10795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0" cap="none" spc="0" normalizeH="0" baseline="0" noProof="0" dirty="0">
              <a:ln>
                <a:noFill/>
              </a:ln>
              <a:solidFill>
                <a:srgbClr val="FFFFFF"/>
              </a:solidFill>
              <a:effectLst/>
              <a:uLnTx/>
              <a:uFillTx/>
              <a:latin typeface="Teko"/>
              <a:ea typeface="Teko"/>
              <a:cs typeface="Teko"/>
              <a:sym typeface="Teko"/>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Teko"/>
              <a:ea typeface="Teko"/>
              <a:cs typeface="Teko"/>
              <a:sym typeface="Teko"/>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000000"/>
              </a:solidFill>
              <a:effectLst/>
              <a:uLnTx/>
              <a:uFillTx/>
              <a:latin typeface="Teko"/>
              <a:ea typeface="Teko"/>
              <a:cs typeface="Teko"/>
              <a:sym typeface="Teko"/>
            </a:endParaRPr>
          </a:p>
        </p:txBody>
      </p:sp>
      <p:pic>
        <p:nvPicPr>
          <p:cNvPr id="128" name="Google Shape;128;g296a4e9db13_0_10"/>
          <p:cNvPicPr preferRelativeResize="0"/>
          <p:nvPr/>
        </p:nvPicPr>
        <p:blipFill rotWithShape="1">
          <a:blip r:embed="rId7">
            <a:alphaModFix/>
          </a:blip>
          <a:srcRect/>
          <a:stretch/>
        </p:blipFill>
        <p:spPr>
          <a:xfrm>
            <a:off x="2812775" y="0"/>
            <a:ext cx="5986300" cy="6916200"/>
          </a:xfrm>
          <a:prstGeom prst="rect">
            <a:avLst/>
          </a:prstGeom>
          <a:noFill/>
          <a:ln>
            <a:noFill/>
          </a:ln>
        </p:spPr>
      </p:pic>
      <p:sp>
        <p:nvSpPr>
          <p:cNvPr id="129" name="Google Shape;129;g296a4e9db13_0_10"/>
          <p:cNvSpPr txBox="1"/>
          <p:nvPr/>
        </p:nvSpPr>
        <p:spPr>
          <a:xfrm>
            <a:off x="302575" y="2222275"/>
            <a:ext cx="8140568" cy="4033052"/>
          </a:xfrm>
          <a:prstGeom prst="rect">
            <a:avLst/>
          </a:prstGeom>
          <a:noFill/>
          <a:ln>
            <a:noFill/>
          </a:ln>
        </p:spPr>
        <p:txBody>
          <a:bodyPr spcFirstLastPara="1" wrap="square" lIns="91425" tIns="45700" rIns="91425" bIns="45700" anchor="t" anchorCtr="0">
            <a:noAutofit/>
          </a:bodyPr>
          <a:lstStyle/>
          <a:p>
            <a:pPr marL="342900" marR="0" lvl="0" indent="-342900" algn="ctr" defTabSz="914400" rtl="0" eaLnBrk="1" fontAlgn="auto" latinLnBrk="0" hangingPunct="1">
              <a:lnSpc>
                <a:spcPct val="90000"/>
              </a:lnSpc>
              <a:spcBef>
                <a:spcPts val="0"/>
              </a:spcBef>
              <a:spcAft>
                <a:spcPts val="0"/>
              </a:spcAft>
              <a:buClr>
                <a:srgbClr val="FFFFFF"/>
              </a:buClr>
              <a:buSzPts val="2400"/>
              <a:buFont typeface="Wingdings" panose="05000000000000000000" pitchFamily="2" charset="2"/>
              <a:buChar char="Ø"/>
              <a:tabLst/>
              <a:defRPr/>
            </a:pPr>
            <a:endParaRPr lang="en-US" sz="3200" kern="0" dirty="0">
              <a:solidFill>
                <a:srgbClr val="FFFFFF"/>
              </a:solidFill>
              <a:latin typeface="Teko"/>
              <a:ea typeface="Teko"/>
              <a:cs typeface="Teko"/>
              <a:sym typeface="Teko"/>
            </a:endParaRPr>
          </a:p>
          <a:p>
            <a:pPr algn="ctr">
              <a:lnSpc>
                <a:spcPct val="90000"/>
              </a:lnSpc>
              <a:buClr>
                <a:srgbClr val="FFFFFF"/>
              </a:buClr>
              <a:buSzPts val="2400"/>
              <a:defRPr/>
            </a:pPr>
            <a:r>
              <a:rPr kumimoji="0" lang="en-US" sz="3200" b="0" i="0" u="none" strike="noStrike" kern="0" cap="none" spc="0" normalizeH="0" baseline="0" noProof="0" dirty="0">
                <a:ln>
                  <a:noFill/>
                </a:ln>
                <a:solidFill>
                  <a:srgbClr val="FFFFFF"/>
                </a:solidFill>
                <a:effectLst/>
                <a:uLnTx/>
                <a:uFillTx/>
                <a:latin typeface="Teko"/>
                <a:ea typeface="Teko"/>
                <a:cs typeface="Teko"/>
                <a:sym typeface="Teko"/>
              </a:rPr>
              <a:t>The VCCS must scale up workforce training offerings to increase the workforce talent pipeline in high-demand sectors , concentrating on working adults and high school students</a:t>
            </a:r>
          </a:p>
          <a:p>
            <a:pPr marL="342900" marR="0" lvl="0" indent="-342900" algn="l" defTabSz="914400" rtl="0" eaLnBrk="1" fontAlgn="auto" latinLnBrk="0" hangingPunct="1">
              <a:lnSpc>
                <a:spcPct val="90000"/>
              </a:lnSpc>
              <a:spcBef>
                <a:spcPts val="0"/>
              </a:spcBef>
              <a:spcAft>
                <a:spcPts val="0"/>
              </a:spcAft>
              <a:buClr>
                <a:srgbClr val="FFFFFF"/>
              </a:buClr>
              <a:buSzPts val="2400"/>
              <a:buFont typeface="Wingdings" panose="05000000000000000000" pitchFamily="2" charset="2"/>
              <a:buChar char="Ø"/>
              <a:tabLst/>
              <a:defRPr/>
            </a:pPr>
            <a:endParaRPr lang="en-US" sz="3200" kern="0" dirty="0">
              <a:solidFill>
                <a:srgbClr val="FFFFFF"/>
              </a:solidFill>
              <a:latin typeface="Teko"/>
              <a:ea typeface="Teko"/>
              <a:cs typeface="Teko"/>
              <a:sym typeface="Teko"/>
            </a:endParaRPr>
          </a:p>
          <a:p>
            <a:pPr marL="342900" marR="0" lvl="0" indent="-342900" algn="l" defTabSz="914400" rtl="0" eaLnBrk="1" fontAlgn="auto" latinLnBrk="0" hangingPunct="1">
              <a:lnSpc>
                <a:spcPct val="90000"/>
              </a:lnSpc>
              <a:spcBef>
                <a:spcPts val="0"/>
              </a:spcBef>
              <a:spcAft>
                <a:spcPts val="0"/>
              </a:spcAft>
              <a:buClr>
                <a:srgbClr val="FFFFFF"/>
              </a:buClr>
              <a:buSzPts val="2400"/>
              <a:buFont typeface="Wingdings" panose="05000000000000000000" pitchFamily="2" charset="2"/>
              <a:buChar char="Ø"/>
              <a:tabLst/>
              <a:defRPr/>
            </a:pPr>
            <a:r>
              <a:rPr lang="en-US" sz="3200" kern="0" dirty="0">
                <a:solidFill>
                  <a:srgbClr val="FFFFFF"/>
                </a:solidFill>
                <a:latin typeface="Teko"/>
                <a:ea typeface="Teko"/>
                <a:cs typeface="Teko"/>
                <a:sym typeface="Teko"/>
              </a:rPr>
              <a:t>Renovate and re-equip</a:t>
            </a:r>
            <a:r>
              <a:rPr kumimoji="0" lang="en-US" sz="3200" b="0" i="0" u="none" strike="noStrike" kern="0" cap="none" spc="0" normalizeH="0" baseline="0" noProof="0" dirty="0">
                <a:ln>
                  <a:noFill/>
                </a:ln>
                <a:solidFill>
                  <a:srgbClr val="FFFFFF"/>
                </a:solidFill>
                <a:effectLst/>
                <a:uLnTx/>
                <a:uFillTx/>
                <a:latin typeface="Teko"/>
                <a:ea typeface="Teko"/>
                <a:cs typeface="Teko"/>
                <a:sym typeface="Teko"/>
              </a:rPr>
              <a:t> state-of-the-art career and technical programs and labs  </a:t>
            </a:r>
          </a:p>
          <a:p>
            <a:pPr marL="342900" marR="0" lvl="0" indent="-342900" algn="l" defTabSz="914400" rtl="0" eaLnBrk="1" fontAlgn="auto" latinLnBrk="0" hangingPunct="1">
              <a:lnSpc>
                <a:spcPct val="90000"/>
              </a:lnSpc>
              <a:spcBef>
                <a:spcPts val="0"/>
              </a:spcBef>
              <a:spcAft>
                <a:spcPts val="0"/>
              </a:spcAft>
              <a:buClr>
                <a:srgbClr val="FFFFFF"/>
              </a:buClr>
              <a:buSzPts val="2400"/>
              <a:buFont typeface="Wingdings" panose="05000000000000000000" pitchFamily="2" charset="2"/>
              <a:buChar char="Ø"/>
              <a:tabLst/>
              <a:defRPr/>
            </a:pPr>
            <a:r>
              <a:rPr kumimoji="0" lang="en-US" sz="3200" b="0" i="0" u="none" strike="noStrike" kern="0" cap="none" spc="0" normalizeH="0" baseline="0" noProof="0" dirty="0">
                <a:ln>
                  <a:noFill/>
                </a:ln>
                <a:solidFill>
                  <a:srgbClr val="FFFFFF"/>
                </a:solidFill>
                <a:effectLst/>
                <a:uLnTx/>
                <a:uFillTx/>
                <a:latin typeface="Teko"/>
                <a:ea typeface="Teko"/>
                <a:cs typeface="Teko"/>
                <a:sym typeface="Teko"/>
              </a:rPr>
              <a:t>H</a:t>
            </a:r>
            <a:r>
              <a:rPr lang="en-US" sz="3200" kern="0" dirty="0">
                <a:solidFill>
                  <a:srgbClr val="FFFFFF"/>
                </a:solidFill>
                <a:latin typeface="Teko"/>
                <a:ea typeface="Teko"/>
                <a:cs typeface="Teko"/>
                <a:sym typeface="Teko"/>
              </a:rPr>
              <a:t>ire additional credentialed faculty</a:t>
            </a:r>
            <a:endParaRPr kumimoji="0" sz="3200" b="0" i="0" u="none" strike="noStrike" kern="0" cap="none" spc="0" normalizeH="0" baseline="0" noProof="0" dirty="0">
              <a:ln>
                <a:noFill/>
              </a:ln>
              <a:solidFill>
                <a:srgbClr val="FFFFFF"/>
              </a:solidFill>
              <a:effectLst/>
              <a:uLnTx/>
              <a:uFillTx/>
              <a:latin typeface="Teko"/>
              <a:ea typeface="Teko"/>
              <a:cs typeface="Teko"/>
              <a:sym typeface="Teko"/>
            </a:endParaRPr>
          </a:p>
          <a:p>
            <a:pPr marL="342900" marR="0" lvl="0" indent="-342900" algn="l" defTabSz="914400" rtl="0" eaLnBrk="1" fontAlgn="auto" latinLnBrk="0" hangingPunct="1">
              <a:lnSpc>
                <a:spcPct val="90000"/>
              </a:lnSpc>
              <a:spcBef>
                <a:spcPts val="1000"/>
              </a:spcBef>
              <a:spcAft>
                <a:spcPts val="0"/>
              </a:spcAft>
              <a:buClr>
                <a:srgbClr val="FFFFFF"/>
              </a:buClr>
              <a:buSzPts val="2400"/>
              <a:buFont typeface="Wingdings" panose="05000000000000000000" pitchFamily="2" charset="2"/>
              <a:buChar char="Ø"/>
              <a:tabLst/>
              <a:defRPr/>
            </a:pPr>
            <a:r>
              <a:rPr kumimoji="0" lang="en-US" sz="3200" b="0" i="0" u="none" strike="noStrike" kern="0" cap="none" spc="0" normalizeH="0" baseline="0" noProof="0" dirty="0">
                <a:ln>
                  <a:noFill/>
                </a:ln>
                <a:solidFill>
                  <a:srgbClr val="FFFFFF"/>
                </a:solidFill>
                <a:effectLst/>
                <a:uLnTx/>
                <a:uFillTx/>
                <a:latin typeface="Teko"/>
                <a:ea typeface="Teko"/>
                <a:cs typeface="Teko"/>
                <a:sym typeface="Teko"/>
              </a:rPr>
              <a:t>Focus not just on completion, but also on job placement </a:t>
            </a:r>
          </a:p>
          <a:p>
            <a:pPr marL="0" marR="0" lvl="0" indent="0" algn="l" defTabSz="914400" rtl="0" eaLnBrk="1" fontAlgn="auto" latinLnBrk="0" hangingPunct="1">
              <a:lnSpc>
                <a:spcPct val="90000"/>
              </a:lnSpc>
              <a:spcBef>
                <a:spcPts val="1000"/>
              </a:spcBef>
              <a:spcAft>
                <a:spcPts val="0"/>
              </a:spcAft>
              <a:buClr>
                <a:srgbClr val="FFFFFF"/>
              </a:buClr>
              <a:buSzPts val="2400"/>
              <a:buFont typeface="Arial"/>
              <a:buNone/>
              <a:tabLst/>
              <a:defRPr/>
            </a:pPr>
            <a:endParaRPr lang="en-US" sz="2400" dirty="0">
              <a:solidFill>
                <a:srgbClr val="FFFFFF"/>
              </a:solidFill>
              <a:latin typeface="Teko"/>
              <a:ea typeface="Teko"/>
              <a:cs typeface="Teko"/>
              <a:sym typeface="Teko"/>
            </a:endParaRPr>
          </a:p>
          <a:p>
            <a:pPr marL="0" marR="0" lvl="0" indent="0" algn="l" defTabSz="914400" rtl="0" eaLnBrk="1" fontAlgn="auto" latinLnBrk="0" hangingPunct="1">
              <a:lnSpc>
                <a:spcPct val="90000"/>
              </a:lnSpc>
              <a:spcBef>
                <a:spcPts val="1000"/>
              </a:spcBef>
              <a:spcAft>
                <a:spcPts val="0"/>
              </a:spcAft>
              <a:buClr>
                <a:srgbClr val="FFFFFF"/>
              </a:buClr>
              <a:buSzPts val="2400"/>
              <a:buFont typeface="Arial"/>
              <a:buNone/>
              <a:tabLst/>
              <a:defRPr/>
            </a:pPr>
            <a:endParaRPr lang="en-US" sz="2400" dirty="0">
              <a:solidFill>
                <a:srgbClr val="FFFFFF"/>
              </a:solidFill>
              <a:latin typeface="Teko"/>
              <a:ea typeface="Teko"/>
              <a:cs typeface="Teko"/>
              <a:sym typeface="Teko"/>
            </a:endParaRPr>
          </a:p>
          <a:p>
            <a:pPr marL="0" marR="0" lvl="0" indent="0" algn="l" defTabSz="914400" rtl="0" eaLnBrk="1" fontAlgn="auto" latinLnBrk="0" hangingPunct="1">
              <a:lnSpc>
                <a:spcPct val="90000"/>
              </a:lnSpc>
              <a:spcBef>
                <a:spcPts val="1000"/>
              </a:spcBef>
              <a:spcAft>
                <a:spcPts val="0"/>
              </a:spcAft>
              <a:buClr>
                <a:srgbClr val="FFFFFF"/>
              </a:buClr>
              <a:buSzPts val="2400"/>
              <a:buFont typeface="Arial"/>
              <a:buNone/>
              <a:tabLst/>
              <a:defRPr/>
            </a:pPr>
            <a:endParaRPr kumimoji="0" lang="en-US" sz="2400" b="0" i="0" u="none" strike="noStrike" kern="0" cap="none" spc="0" normalizeH="0" baseline="0" noProof="0" dirty="0">
              <a:ln>
                <a:noFill/>
              </a:ln>
              <a:solidFill>
                <a:srgbClr val="FFFFFF"/>
              </a:solidFill>
              <a:effectLst/>
              <a:uLnTx/>
              <a:uFillTx/>
              <a:latin typeface="Teko"/>
              <a:ea typeface="Teko"/>
              <a:cs typeface="Teko"/>
              <a:sym typeface="Teko"/>
            </a:endParaRPr>
          </a:p>
          <a:p>
            <a:pPr marL="0" marR="0" lvl="0" indent="0" algn="l" defTabSz="914400" rtl="0" eaLnBrk="1" fontAlgn="auto" latinLnBrk="0" hangingPunct="1">
              <a:lnSpc>
                <a:spcPct val="90000"/>
              </a:lnSpc>
              <a:spcBef>
                <a:spcPts val="1000"/>
              </a:spcBef>
              <a:spcAft>
                <a:spcPts val="0"/>
              </a:spcAft>
              <a:buClr>
                <a:srgbClr val="FFFFFF"/>
              </a:buClr>
              <a:buSzPts val="2400"/>
              <a:buFont typeface="Arial"/>
              <a:buNone/>
              <a:tabLst/>
              <a:defRPr/>
            </a:pPr>
            <a:endParaRPr kumimoji="0" sz="2400" b="0" i="0" u="none" strike="noStrike" kern="0" cap="none" spc="0" normalizeH="0" baseline="0" noProof="0" dirty="0">
              <a:ln>
                <a:noFill/>
              </a:ln>
              <a:solidFill>
                <a:srgbClr val="FFFFFF"/>
              </a:solidFill>
              <a:effectLst/>
              <a:uLnTx/>
              <a:uFillTx/>
              <a:latin typeface="Teko"/>
              <a:ea typeface="Teko"/>
              <a:cs typeface="Teko"/>
              <a:sym typeface="Teko"/>
            </a:endParaRPr>
          </a:p>
          <a:p>
            <a:pPr marL="0" marR="0" lvl="0" indent="0" algn="l" defTabSz="914400" rtl="0" eaLnBrk="1" fontAlgn="auto" latinLnBrk="0" hangingPunct="1">
              <a:lnSpc>
                <a:spcPct val="90000"/>
              </a:lnSpc>
              <a:spcBef>
                <a:spcPts val="1000"/>
              </a:spcBef>
              <a:spcAft>
                <a:spcPts val="0"/>
              </a:spcAft>
              <a:buClr>
                <a:srgbClr val="FFFFFF"/>
              </a:buClr>
              <a:buSzPts val="2400"/>
              <a:buFont typeface="Arial"/>
              <a:buNone/>
              <a:tabLst/>
              <a:defRPr/>
            </a:pPr>
            <a:endParaRPr kumimoji="0" sz="2400" b="0" i="0" u="none" strike="noStrike" kern="0" cap="none" spc="0" normalizeH="0" baseline="0" noProof="0" dirty="0">
              <a:ln>
                <a:noFill/>
              </a:ln>
              <a:solidFill>
                <a:srgbClr val="FFFFFF"/>
              </a:solidFill>
              <a:effectLst/>
              <a:uLnTx/>
              <a:uFillTx/>
              <a:latin typeface="Teko"/>
              <a:ea typeface="Teko"/>
              <a:cs typeface="Teko"/>
              <a:sym typeface="Teko"/>
            </a:endParaRPr>
          </a:p>
        </p:txBody>
      </p:sp>
      <p:sp>
        <p:nvSpPr>
          <p:cNvPr id="130" name="Google Shape;130;g296a4e9db13_0_10"/>
          <p:cNvSpPr txBox="1"/>
          <p:nvPr/>
        </p:nvSpPr>
        <p:spPr>
          <a:xfrm>
            <a:off x="1974900" y="483563"/>
            <a:ext cx="4121100" cy="20052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4400"/>
              <a:buFont typeface="Arial"/>
              <a:buNone/>
              <a:tabLst/>
              <a:defRPr/>
            </a:pPr>
            <a:r>
              <a:rPr kumimoji="0" lang="en-US" sz="4400" b="0" i="0" u="none" strike="noStrike" kern="0" cap="none" spc="0" normalizeH="0" baseline="0" noProof="0" dirty="0">
                <a:ln>
                  <a:noFill/>
                </a:ln>
                <a:solidFill>
                  <a:srgbClr val="FFFFFF"/>
                </a:solidFill>
                <a:effectLst/>
                <a:uLnTx/>
                <a:uFillTx/>
                <a:latin typeface="Teko"/>
                <a:ea typeface="Teko"/>
                <a:cs typeface="Teko"/>
                <a:sym typeface="Teko"/>
              </a:rPr>
              <a:t>INCREASE </a:t>
            </a:r>
            <a:endParaRPr kumimoji="0" sz="4400" b="0" i="0" u="none" strike="noStrike" kern="0" cap="none" spc="0" normalizeH="0" baseline="0" noProof="0" dirty="0">
              <a:ln>
                <a:noFill/>
              </a:ln>
              <a:solidFill>
                <a:srgbClr val="FFFFFF"/>
              </a:solidFill>
              <a:effectLst/>
              <a:uLnTx/>
              <a:uFillTx/>
              <a:latin typeface="Teko"/>
              <a:ea typeface="Teko"/>
              <a:cs typeface="Teko"/>
              <a:sym typeface="Teko"/>
            </a:endParaRPr>
          </a:p>
          <a:p>
            <a:pPr marL="0" marR="0" lvl="0" indent="0" algn="ctr" defTabSz="914400" rtl="0" eaLnBrk="1" fontAlgn="auto" latinLnBrk="0" hangingPunct="1">
              <a:lnSpc>
                <a:spcPct val="90000"/>
              </a:lnSpc>
              <a:spcBef>
                <a:spcPts val="0"/>
              </a:spcBef>
              <a:spcAft>
                <a:spcPts val="0"/>
              </a:spcAft>
              <a:buClr>
                <a:srgbClr val="FFFFFF"/>
              </a:buClr>
              <a:buSzPts val="4400"/>
              <a:buFont typeface="Arial"/>
              <a:buNone/>
              <a:tabLst/>
              <a:defRPr/>
            </a:pPr>
            <a:r>
              <a:rPr kumimoji="0" lang="en-US" sz="4400" b="0" i="0" u="none" strike="noStrike" kern="0" cap="none" spc="0" normalizeH="0" baseline="0" noProof="0" dirty="0">
                <a:ln>
                  <a:noFill/>
                </a:ln>
                <a:solidFill>
                  <a:srgbClr val="FFFFFF"/>
                </a:solidFill>
                <a:effectLst/>
                <a:uLnTx/>
                <a:uFillTx/>
                <a:latin typeface="Teko"/>
                <a:ea typeface="Teko"/>
                <a:cs typeface="Teko"/>
                <a:sym typeface="Teko"/>
              </a:rPr>
              <a:t>REGIONAL CAPACITY</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0671366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14"/>
          <p:cNvPicPr preferRelativeResize="0"/>
          <p:nvPr/>
        </p:nvPicPr>
        <p:blipFill rotWithShape="1">
          <a:blip r:embed="rId3">
            <a:alphaModFix/>
          </a:blip>
          <a:srcRect/>
          <a:stretch/>
        </p:blipFill>
        <p:spPr>
          <a:xfrm>
            <a:off x="453800" y="1325705"/>
            <a:ext cx="8494775" cy="3789220"/>
          </a:xfrm>
          <a:prstGeom prst="rect">
            <a:avLst/>
          </a:prstGeom>
          <a:noFill/>
          <a:ln>
            <a:noFill/>
          </a:ln>
        </p:spPr>
      </p:pic>
      <p:sp>
        <p:nvSpPr>
          <p:cNvPr id="157" name="Google Shape;157;p14"/>
          <p:cNvSpPr/>
          <p:nvPr/>
        </p:nvSpPr>
        <p:spPr>
          <a:xfrm>
            <a:off x="9070591" y="1798291"/>
            <a:ext cx="307362" cy="2853186"/>
          </a:xfrm>
          <a:prstGeom prst="rightBrace">
            <a:avLst>
              <a:gd name="adj1" fmla="val 8333"/>
              <a:gd name="adj2" fmla="val 50000"/>
            </a:avLst>
          </a:prstGeom>
          <a:noFill/>
          <a:ln w="9525" cap="flat" cmpd="sng">
            <a:solidFill>
              <a:srgbClr val="927E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F9000"/>
              </a:solidFill>
              <a:latin typeface="Calibri"/>
              <a:ea typeface="Calibri"/>
              <a:cs typeface="Calibri"/>
              <a:sym typeface="Calibri"/>
            </a:endParaRPr>
          </a:p>
        </p:txBody>
      </p:sp>
      <p:sp>
        <p:nvSpPr>
          <p:cNvPr id="158" name="Google Shape;158;p14"/>
          <p:cNvSpPr txBox="1"/>
          <p:nvPr/>
        </p:nvSpPr>
        <p:spPr>
          <a:xfrm>
            <a:off x="69350" y="6550223"/>
            <a:ext cx="70280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927E59"/>
                </a:solidFill>
                <a:latin typeface="Teko"/>
                <a:ea typeface="Teko"/>
                <a:cs typeface="Teko"/>
                <a:sym typeface="Teko"/>
              </a:rPr>
              <a:t>Source: GOVIRGINIA.ORG</a:t>
            </a:r>
            <a:endParaRPr sz="1400" b="0" i="0" u="none" strike="noStrike" cap="none">
              <a:solidFill>
                <a:srgbClr val="927E59"/>
              </a:solidFill>
              <a:latin typeface="Calibri"/>
              <a:ea typeface="Calibri"/>
              <a:cs typeface="Calibri"/>
              <a:sym typeface="Calibri"/>
            </a:endParaRPr>
          </a:p>
        </p:txBody>
      </p:sp>
      <p:pic>
        <p:nvPicPr>
          <p:cNvPr id="159" name="Google Shape;159;p14"/>
          <p:cNvPicPr preferRelativeResize="0"/>
          <p:nvPr/>
        </p:nvPicPr>
        <p:blipFill rotWithShape="1">
          <a:blip r:embed="rId4">
            <a:alphaModFix/>
          </a:blip>
          <a:srcRect r="39743"/>
          <a:stretch/>
        </p:blipFill>
        <p:spPr>
          <a:xfrm>
            <a:off x="9500099" y="2595725"/>
            <a:ext cx="2661625" cy="1258350"/>
          </a:xfrm>
          <a:prstGeom prst="rect">
            <a:avLst/>
          </a:prstGeom>
          <a:noFill/>
          <a:ln>
            <a:noFill/>
          </a:ln>
        </p:spPr>
      </p:pic>
    </p:spTree>
    <p:extLst>
      <p:ext uri="{BB962C8B-B14F-4D97-AF65-F5344CB8AC3E}">
        <p14:creationId xmlns:p14="http://schemas.microsoft.com/office/powerpoint/2010/main" val="298826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hite bulbs with a yellow one standing out">
            <a:extLst>
              <a:ext uri="{FF2B5EF4-FFF2-40B4-BE49-F238E27FC236}">
                <a16:creationId xmlns:a16="http://schemas.microsoft.com/office/drawing/2014/main" id="{15B429DF-667E-D098-2AFC-D10E17241437}"/>
              </a:ext>
            </a:extLst>
          </p:cNvPr>
          <p:cNvPicPr>
            <a:picLocks noChangeAspect="1"/>
          </p:cNvPicPr>
          <p:nvPr/>
        </p:nvPicPr>
        <p:blipFill rotWithShape="1">
          <a:blip r:embed="rId2"/>
          <a:srcRect l="12432" r="28302" b="-1"/>
          <a:stretch/>
        </p:blipFill>
        <p:spPr>
          <a:xfrm>
            <a:off x="6103027" y="10"/>
            <a:ext cx="6088971" cy="6857990"/>
          </a:xfrm>
          <a:prstGeom prst="rect">
            <a:avLst/>
          </a:prstGeom>
        </p:spPr>
      </p:pic>
      <p:sp useBgFill="1">
        <p:nvSpPr>
          <p:cNvPr id="11" name="Rectangle 10">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D6A13C-CC02-C052-06F9-6F2FFD8F1A6A}"/>
              </a:ext>
            </a:extLst>
          </p:cNvPr>
          <p:cNvSpPr>
            <a:spLocks noGrp="1"/>
          </p:cNvSpPr>
          <p:nvPr>
            <p:ph type="title"/>
          </p:nvPr>
        </p:nvSpPr>
        <p:spPr>
          <a:xfrm>
            <a:off x="761801" y="328512"/>
            <a:ext cx="4778387" cy="1628970"/>
          </a:xfrm>
        </p:spPr>
        <p:txBody>
          <a:bodyPr anchor="ctr">
            <a:normAutofit/>
          </a:bodyPr>
          <a:lstStyle/>
          <a:p>
            <a:pPr algn="ctr"/>
            <a:r>
              <a:rPr lang="en-US" sz="4000" dirty="0">
                <a:solidFill>
                  <a:schemeClr val="accent1"/>
                </a:solidFill>
              </a:rPr>
              <a:t>Outline for today</a:t>
            </a:r>
          </a:p>
        </p:txBody>
      </p:sp>
      <p:sp>
        <p:nvSpPr>
          <p:cNvPr id="3" name="Content Placeholder 2">
            <a:extLst>
              <a:ext uri="{FF2B5EF4-FFF2-40B4-BE49-F238E27FC236}">
                <a16:creationId xmlns:a16="http://schemas.microsoft.com/office/drawing/2014/main" id="{B9C3AC31-682C-B311-2365-329940DB9714}"/>
              </a:ext>
            </a:extLst>
          </p:cNvPr>
          <p:cNvSpPr>
            <a:spLocks noGrp="1"/>
          </p:cNvSpPr>
          <p:nvPr>
            <p:ph idx="1"/>
          </p:nvPr>
        </p:nvSpPr>
        <p:spPr>
          <a:xfrm>
            <a:off x="761800" y="2507757"/>
            <a:ext cx="4680795" cy="3751310"/>
          </a:xfrm>
        </p:spPr>
        <p:txBody>
          <a:bodyPr anchor="ctr">
            <a:normAutofit/>
          </a:bodyPr>
          <a:lstStyle/>
          <a:p>
            <a:r>
              <a:rPr lang="en-US" sz="1900"/>
              <a:t>VCCS Background and Facts</a:t>
            </a:r>
          </a:p>
          <a:p>
            <a:r>
              <a:rPr lang="en-US" sz="1900"/>
              <a:t>Signature Programs and Existing Initiatives</a:t>
            </a:r>
          </a:p>
          <a:p>
            <a:pPr lvl="1">
              <a:buFont typeface="Wingdings" panose="05000000000000000000" pitchFamily="2" charset="2"/>
              <a:buChar char="Ø"/>
            </a:pPr>
            <a:r>
              <a:rPr lang="en-US" sz="1900"/>
              <a:t>Transfer Virginia</a:t>
            </a:r>
          </a:p>
          <a:p>
            <a:pPr lvl="1">
              <a:buFont typeface="Wingdings" panose="05000000000000000000" pitchFamily="2" charset="2"/>
              <a:buChar char="Ø"/>
            </a:pPr>
            <a:r>
              <a:rPr lang="en-US" sz="1900"/>
              <a:t>Credits to Careers</a:t>
            </a:r>
          </a:p>
          <a:p>
            <a:pPr lvl="1">
              <a:buFont typeface="Wingdings" panose="05000000000000000000" pitchFamily="2" charset="2"/>
              <a:buChar char="Ø"/>
            </a:pPr>
            <a:r>
              <a:rPr lang="en-US" sz="1900"/>
              <a:t>G3</a:t>
            </a:r>
          </a:p>
          <a:p>
            <a:pPr lvl="1">
              <a:buFont typeface="Wingdings" panose="05000000000000000000" pitchFamily="2" charset="2"/>
              <a:buChar char="Ø"/>
            </a:pPr>
            <a:r>
              <a:rPr lang="en-US" sz="1900"/>
              <a:t>New Economy Workforce Credentials Grants (“FastForward”)</a:t>
            </a:r>
          </a:p>
          <a:p>
            <a:r>
              <a:rPr lang="en-US" sz="1900"/>
              <a:t>Challenges Ahead</a:t>
            </a:r>
          </a:p>
          <a:p>
            <a:r>
              <a:rPr lang="en-US" sz="1900"/>
              <a:t>Future Priorities  </a:t>
            </a:r>
          </a:p>
          <a:p>
            <a:endParaRPr lang="en-US" sz="1900"/>
          </a:p>
        </p:txBody>
      </p:sp>
    </p:spTree>
    <p:extLst>
      <p:ext uri="{BB962C8B-B14F-4D97-AF65-F5344CB8AC3E}">
        <p14:creationId xmlns:p14="http://schemas.microsoft.com/office/powerpoint/2010/main" val="6606867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g296bc13b285_5_0"/>
          <p:cNvSpPr/>
          <p:nvPr/>
        </p:nvSpPr>
        <p:spPr>
          <a:xfrm>
            <a:off x="9070591" y="1798291"/>
            <a:ext cx="307500" cy="2853300"/>
          </a:xfrm>
          <a:prstGeom prst="rightBrace">
            <a:avLst>
              <a:gd name="adj1" fmla="val 8333"/>
              <a:gd name="adj2" fmla="val 50000"/>
            </a:avLst>
          </a:prstGeom>
          <a:noFill/>
          <a:ln w="9525" cap="flat" cmpd="sng">
            <a:solidFill>
              <a:srgbClr val="927E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BF9000"/>
              </a:solidFill>
              <a:effectLst/>
              <a:uLnTx/>
              <a:uFillTx/>
              <a:latin typeface="Calibri"/>
              <a:ea typeface="Calibri"/>
              <a:cs typeface="Calibri"/>
              <a:sym typeface="Calibri"/>
            </a:endParaRPr>
          </a:p>
        </p:txBody>
      </p:sp>
      <p:pic>
        <p:nvPicPr>
          <p:cNvPr id="166" name="Google Shape;166;g296bc13b285_5_0"/>
          <p:cNvPicPr preferRelativeResize="0"/>
          <p:nvPr/>
        </p:nvPicPr>
        <p:blipFill rotWithShape="1">
          <a:blip r:embed="rId3">
            <a:alphaModFix/>
          </a:blip>
          <a:srcRect t="1105" b="1095"/>
          <a:stretch/>
        </p:blipFill>
        <p:spPr>
          <a:xfrm>
            <a:off x="455150" y="1450532"/>
            <a:ext cx="8493312" cy="3702918"/>
          </a:xfrm>
          <a:prstGeom prst="rect">
            <a:avLst/>
          </a:prstGeom>
          <a:noFill/>
          <a:ln>
            <a:noFill/>
          </a:ln>
        </p:spPr>
      </p:pic>
      <p:sp>
        <p:nvSpPr>
          <p:cNvPr id="167" name="Google Shape;167;g296bc13b285_5_0"/>
          <p:cNvSpPr txBox="1"/>
          <p:nvPr/>
        </p:nvSpPr>
        <p:spPr>
          <a:xfrm>
            <a:off x="69350" y="6550223"/>
            <a:ext cx="7028100" cy="3078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a:ln>
                  <a:noFill/>
                </a:ln>
                <a:solidFill>
                  <a:srgbClr val="927E59"/>
                </a:solidFill>
                <a:effectLst/>
                <a:uLnTx/>
                <a:uFillTx/>
                <a:latin typeface="Teko"/>
                <a:ea typeface="Teko"/>
                <a:cs typeface="Teko"/>
                <a:sym typeface="Teko"/>
              </a:rPr>
              <a:t>Source: GOVIRGINIA.ORG</a:t>
            </a:r>
            <a:endParaRPr kumimoji="0" sz="1400" b="0" i="0" u="none" strike="noStrike" kern="0" cap="none" spc="0" normalizeH="0" baseline="0" noProof="0">
              <a:ln>
                <a:noFill/>
              </a:ln>
              <a:solidFill>
                <a:srgbClr val="927E59"/>
              </a:solidFill>
              <a:effectLst/>
              <a:uLnTx/>
              <a:uFillTx/>
              <a:latin typeface="Calibri"/>
              <a:ea typeface="Calibri"/>
              <a:cs typeface="Calibri"/>
              <a:sym typeface="Calibri"/>
            </a:endParaRPr>
          </a:p>
        </p:txBody>
      </p:sp>
      <p:sp>
        <p:nvSpPr>
          <p:cNvPr id="168" name="Google Shape;168;g296bc13b285_5_0"/>
          <p:cNvSpPr txBox="1"/>
          <p:nvPr/>
        </p:nvSpPr>
        <p:spPr>
          <a:xfrm>
            <a:off x="9377950" y="2384425"/>
            <a:ext cx="2566500" cy="16809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Pts val="4000"/>
              <a:buFont typeface="Arial"/>
              <a:buNone/>
              <a:tabLst/>
              <a:defRPr/>
            </a:pPr>
            <a:r>
              <a:rPr kumimoji="0" lang="en-US" sz="4000" b="0" i="0" u="none" strike="noStrike" kern="0" cap="none" spc="0" normalizeH="0" baseline="0" noProof="0">
                <a:ln>
                  <a:noFill/>
                </a:ln>
                <a:solidFill>
                  <a:srgbClr val="927E59"/>
                </a:solidFill>
                <a:effectLst/>
                <a:uLnTx/>
                <a:uFillTx/>
                <a:latin typeface="Teko"/>
                <a:ea typeface="Teko"/>
                <a:cs typeface="Teko"/>
                <a:sym typeface="Teko"/>
              </a:rPr>
              <a:t>VCCS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0"/>
              </a:spcBef>
              <a:spcAft>
                <a:spcPts val="0"/>
              </a:spcAft>
              <a:buClr>
                <a:srgbClr val="000000"/>
              </a:buClr>
              <a:buSzPts val="4000"/>
              <a:buFont typeface="Arial"/>
              <a:buNone/>
              <a:tabLst/>
              <a:defRPr/>
            </a:pPr>
            <a:r>
              <a:rPr kumimoji="0" lang="en-US" sz="4000" b="0" i="0" u="none" strike="noStrike" kern="0" cap="none" spc="0" normalizeH="0" baseline="0" noProof="0">
                <a:ln>
                  <a:noFill/>
                </a:ln>
                <a:solidFill>
                  <a:srgbClr val="927E59"/>
                </a:solidFill>
                <a:effectLst/>
                <a:uLnTx/>
                <a:uFillTx/>
                <a:latin typeface="Teko"/>
                <a:ea typeface="Teko"/>
                <a:cs typeface="Teko"/>
                <a:sym typeface="Teko"/>
              </a:rPr>
              <a:t>COLLEGES: </a:t>
            </a:r>
            <a:endParaRPr kumimoji="0" sz="4000" b="0" i="0" u="none" strike="noStrike" kern="0" cap="none" spc="0" normalizeH="0" baseline="0" noProof="0">
              <a:ln>
                <a:noFill/>
              </a:ln>
              <a:solidFill>
                <a:srgbClr val="927E59"/>
              </a:solidFill>
              <a:effectLst/>
              <a:uLnTx/>
              <a:uFillTx/>
              <a:latin typeface="Teko"/>
              <a:ea typeface="Teko"/>
              <a:cs typeface="Teko"/>
              <a:sym typeface="Teko"/>
            </a:endParaRPr>
          </a:p>
          <a:p>
            <a:pPr marL="0" marR="0" lvl="0" indent="0" algn="l" defTabSz="914400" rtl="0" eaLnBrk="1" fontAlgn="auto" latinLnBrk="0" hangingPunct="1">
              <a:lnSpc>
                <a:spcPct val="90000"/>
              </a:lnSpc>
              <a:spcBef>
                <a:spcPts val="0"/>
              </a:spcBef>
              <a:spcAft>
                <a:spcPts val="0"/>
              </a:spcAft>
              <a:buClr>
                <a:srgbClr val="000000"/>
              </a:buClr>
              <a:buSzPts val="2800"/>
              <a:buFont typeface="Arial"/>
              <a:buNone/>
              <a:tabLst/>
              <a:defRPr/>
            </a:pPr>
            <a:r>
              <a:rPr kumimoji="0" lang="en-US" sz="2800" b="0" i="0" u="none" strike="noStrike" kern="0" cap="none" spc="0" normalizeH="0" baseline="0" noProof="0">
                <a:ln>
                  <a:noFill/>
                </a:ln>
                <a:solidFill>
                  <a:srgbClr val="B3C6E7"/>
                </a:solidFill>
                <a:effectLst/>
                <a:uLnTx/>
                <a:uFillTx/>
                <a:latin typeface="Teko"/>
                <a:ea typeface="Teko"/>
                <a:cs typeface="Teko"/>
                <a:sym typeface="Teko"/>
              </a:rPr>
              <a:t>By GO Virginia Regions</a:t>
            </a:r>
            <a:endParaRPr kumimoji="0" sz="1400" b="0" i="0" u="none" strike="noStrike" kern="0" cap="none" spc="0" normalizeH="0" baseline="0" noProof="0">
              <a:ln>
                <a:noFill/>
              </a:ln>
              <a:solidFill>
                <a:srgbClr val="B3C6E7"/>
              </a:solidFill>
              <a:effectLst/>
              <a:uLnTx/>
              <a:uFillTx/>
              <a:latin typeface="Arial"/>
              <a:ea typeface="Arial"/>
              <a:cs typeface="Arial"/>
              <a:sym typeface="Arial"/>
            </a:endParaRPr>
          </a:p>
        </p:txBody>
      </p:sp>
      <p:pic>
        <p:nvPicPr>
          <p:cNvPr id="169" name="Google Shape;169;g296bc13b285_5_0"/>
          <p:cNvPicPr preferRelativeResize="0"/>
          <p:nvPr/>
        </p:nvPicPr>
        <p:blipFill rotWithShape="1">
          <a:blip r:embed="rId4">
            <a:alphaModFix/>
          </a:blip>
          <a:srcRect/>
          <a:stretch/>
        </p:blipFill>
        <p:spPr>
          <a:xfrm>
            <a:off x="694944" y="694944"/>
            <a:ext cx="2779776" cy="2779776"/>
          </a:xfrm>
          <a:prstGeom prst="rect">
            <a:avLst/>
          </a:prstGeom>
          <a:noFill/>
          <a:ln>
            <a:noFill/>
          </a:ln>
        </p:spPr>
      </p:pic>
    </p:spTree>
    <p:extLst>
      <p:ext uri="{BB962C8B-B14F-4D97-AF65-F5344CB8AC3E}">
        <p14:creationId xmlns:p14="http://schemas.microsoft.com/office/powerpoint/2010/main" val="23499465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g296a4e9db13_0_10"/>
          <p:cNvPicPr preferRelativeResize="0"/>
          <p:nvPr/>
        </p:nvPicPr>
        <p:blipFill rotWithShape="1">
          <a:blip r:embed="rId3">
            <a:alphaModFix/>
          </a:blip>
          <a:srcRect/>
          <a:stretch/>
        </p:blipFill>
        <p:spPr>
          <a:xfrm>
            <a:off x="-498851" y="-1478"/>
            <a:ext cx="8799072" cy="6916189"/>
          </a:xfrm>
          <a:prstGeom prst="rect">
            <a:avLst/>
          </a:prstGeom>
          <a:noFill/>
          <a:ln>
            <a:noFill/>
          </a:ln>
        </p:spPr>
      </p:pic>
      <p:sp>
        <p:nvSpPr>
          <p:cNvPr id="121" name="Google Shape;121;g296a4e9db13_0_10"/>
          <p:cNvSpPr/>
          <p:nvPr/>
        </p:nvSpPr>
        <p:spPr>
          <a:xfrm>
            <a:off x="9070591" y="1798291"/>
            <a:ext cx="307500" cy="2853300"/>
          </a:xfrm>
          <a:prstGeom prst="rightBrace">
            <a:avLst>
              <a:gd name="adj1" fmla="val 8333"/>
              <a:gd name="adj2" fmla="val 50000"/>
            </a:avLst>
          </a:prstGeom>
          <a:noFill/>
          <a:ln w="9525" cap="flat" cmpd="sng">
            <a:solidFill>
              <a:srgbClr val="927E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BF9000"/>
              </a:solidFill>
              <a:effectLst/>
              <a:uLnTx/>
              <a:uFillTx/>
              <a:latin typeface="Calibri"/>
              <a:ea typeface="Calibri"/>
              <a:cs typeface="Calibri"/>
              <a:sym typeface="Calibri"/>
            </a:endParaRPr>
          </a:p>
        </p:txBody>
      </p:sp>
      <p:sp>
        <p:nvSpPr>
          <p:cNvPr id="122" name="Google Shape;122;g296a4e9db13_0_10"/>
          <p:cNvSpPr txBox="1"/>
          <p:nvPr/>
        </p:nvSpPr>
        <p:spPr>
          <a:xfrm>
            <a:off x="9377953" y="696932"/>
            <a:ext cx="2088900" cy="5055900"/>
          </a:xfrm>
          <a:prstGeom prst="rect">
            <a:avLst/>
          </a:prstGeom>
          <a:noFill/>
          <a:ln>
            <a:noFill/>
          </a:ln>
        </p:spPr>
        <p:txBody>
          <a:bodyPr spcFirstLastPara="1" wrap="square" lIns="91425" tIns="45700" rIns="91425" bIns="45700" anchor="ctr" anchorCtr="0">
            <a:normAutofit/>
          </a:bodyPr>
          <a:lstStyle/>
          <a:p>
            <a:pPr marL="0" marR="0" lvl="0" indent="0" algn="l" defTabSz="914400" rtl="0" eaLnBrk="1" fontAlgn="auto" latinLnBrk="0" hangingPunct="1">
              <a:lnSpc>
                <a:spcPct val="90000"/>
              </a:lnSpc>
              <a:spcBef>
                <a:spcPts val="0"/>
              </a:spcBef>
              <a:spcAft>
                <a:spcPts val="0"/>
              </a:spcAft>
              <a:buClr>
                <a:srgbClr val="927E59"/>
              </a:buClr>
              <a:buSzPts val="4000"/>
              <a:buFont typeface="Teko"/>
              <a:buNone/>
              <a:tabLst/>
              <a:defRPr/>
            </a:pPr>
            <a:r>
              <a:rPr lang="en-US" sz="4000" kern="0" dirty="0">
                <a:solidFill>
                  <a:srgbClr val="927E59"/>
                </a:solidFill>
                <a:latin typeface="Teko"/>
                <a:ea typeface="Teko"/>
                <a:cs typeface="Teko"/>
                <a:sym typeface="Teko"/>
              </a:rPr>
              <a:t>SOLUTIONS</a:t>
            </a:r>
            <a:endParaRPr kumimoji="0" sz="4000" b="0" i="0" u="none" strike="noStrike" kern="0" cap="none" spc="0" normalizeH="0" baseline="0" noProof="0" dirty="0">
              <a:ln>
                <a:noFill/>
              </a:ln>
              <a:solidFill>
                <a:srgbClr val="927E59"/>
              </a:solidFill>
              <a:effectLst/>
              <a:uLnTx/>
              <a:uFillTx/>
              <a:latin typeface="Teko"/>
              <a:ea typeface="Teko"/>
              <a:cs typeface="Teko"/>
              <a:sym typeface="Teko"/>
            </a:endParaRPr>
          </a:p>
        </p:txBody>
      </p:sp>
      <p:pic>
        <p:nvPicPr>
          <p:cNvPr id="123" name="Google Shape;123;g296a4e9db13_0_10"/>
          <p:cNvPicPr preferRelativeResize="0"/>
          <p:nvPr/>
        </p:nvPicPr>
        <p:blipFill rotWithShape="1">
          <a:blip r:embed="rId4">
            <a:alphaModFix/>
          </a:blip>
          <a:srcRect/>
          <a:stretch/>
        </p:blipFill>
        <p:spPr>
          <a:xfrm>
            <a:off x="3216964" y="2692929"/>
            <a:ext cx="2472637" cy="2333534"/>
          </a:xfrm>
          <a:prstGeom prst="rect">
            <a:avLst/>
          </a:prstGeom>
          <a:noFill/>
          <a:ln>
            <a:noFill/>
          </a:ln>
        </p:spPr>
      </p:pic>
      <p:pic>
        <p:nvPicPr>
          <p:cNvPr id="124" name="Google Shape;124;g296a4e9db13_0_10" descr="A blue rectangle with white dots&#10;&#10;Description automatically generated"/>
          <p:cNvPicPr preferRelativeResize="0"/>
          <p:nvPr/>
        </p:nvPicPr>
        <p:blipFill rotWithShape="1">
          <a:blip r:embed="rId5">
            <a:alphaModFix/>
          </a:blip>
          <a:srcRect/>
          <a:stretch/>
        </p:blipFill>
        <p:spPr>
          <a:xfrm>
            <a:off x="69574" y="2972326"/>
            <a:ext cx="2743200" cy="2205436"/>
          </a:xfrm>
          <a:prstGeom prst="rect">
            <a:avLst/>
          </a:prstGeom>
          <a:noFill/>
          <a:ln>
            <a:noFill/>
          </a:ln>
        </p:spPr>
      </p:pic>
      <p:pic>
        <p:nvPicPr>
          <p:cNvPr id="125" name="Google Shape;125;g296a4e9db13_0_10"/>
          <p:cNvPicPr preferRelativeResize="0"/>
          <p:nvPr/>
        </p:nvPicPr>
        <p:blipFill rotWithShape="1">
          <a:blip r:embed="rId6">
            <a:alphaModFix/>
          </a:blip>
          <a:srcRect/>
          <a:stretch/>
        </p:blipFill>
        <p:spPr>
          <a:xfrm>
            <a:off x="6320941" y="2445509"/>
            <a:ext cx="1990725" cy="2486025"/>
          </a:xfrm>
          <a:prstGeom prst="rect">
            <a:avLst/>
          </a:prstGeom>
          <a:noFill/>
          <a:ln>
            <a:noFill/>
          </a:ln>
        </p:spPr>
      </p:pic>
      <p:pic>
        <p:nvPicPr>
          <p:cNvPr id="126" name="Google Shape;126;g296a4e9db13_0_10"/>
          <p:cNvPicPr preferRelativeResize="0"/>
          <p:nvPr/>
        </p:nvPicPr>
        <p:blipFill rotWithShape="1">
          <a:blip r:embed="rId6">
            <a:alphaModFix/>
          </a:blip>
          <a:srcRect/>
          <a:stretch/>
        </p:blipFill>
        <p:spPr>
          <a:xfrm>
            <a:off x="6521965" y="3597646"/>
            <a:ext cx="1990725" cy="2486025"/>
          </a:xfrm>
          <a:prstGeom prst="rect">
            <a:avLst/>
          </a:prstGeom>
          <a:noFill/>
          <a:ln>
            <a:noFill/>
          </a:ln>
        </p:spPr>
      </p:pic>
      <p:sp>
        <p:nvSpPr>
          <p:cNvPr id="127" name="Google Shape;127;g296a4e9db13_0_10"/>
          <p:cNvSpPr txBox="1"/>
          <p:nvPr/>
        </p:nvSpPr>
        <p:spPr>
          <a:xfrm>
            <a:off x="8895532" y="6161258"/>
            <a:ext cx="3357900" cy="9351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D8D8D8"/>
              </a:solidFill>
              <a:effectLst/>
              <a:uLnTx/>
              <a:uFillTx/>
              <a:latin typeface="Teko"/>
              <a:ea typeface="Teko"/>
              <a:cs typeface="Teko"/>
              <a:sym typeface="Teko"/>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0" cap="none" spc="0" normalizeH="0" baseline="0" noProof="0" dirty="0">
              <a:ln>
                <a:noFill/>
              </a:ln>
              <a:solidFill>
                <a:srgbClr val="000000"/>
              </a:solidFill>
              <a:effectLst/>
              <a:uLnTx/>
              <a:uFillTx/>
              <a:latin typeface="Teko"/>
              <a:ea typeface="Teko"/>
              <a:cs typeface="Teko"/>
              <a:sym typeface="Teko"/>
            </a:endParaRPr>
          </a:p>
          <a:p>
            <a:pPr marL="742950" marR="0" lvl="1" indent="-10795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0" cap="none" spc="0" normalizeH="0" baseline="0" noProof="0" dirty="0">
              <a:ln>
                <a:noFill/>
              </a:ln>
              <a:solidFill>
                <a:srgbClr val="FFFFFF"/>
              </a:solidFill>
              <a:effectLst/>
              <a:uLnTx/>
              <a:uFillTx/>
              <a:latin typeface="Teko"/>
              <a:ea typeface="Teko"/>
              <a:cs typeface="Teko"/>
              <a:sym typeface="Teko"/>
            </a:endParaRPr>
          </a:p>
          <a:p>
            <a:pPr marL="742950" marR="0" lvl="1" indent="-10795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0" cap="none" spc="0" normalizeH="0" baseline="0" noProof="0" dirty="0">
              <a:ln>
                <a:noFill/>
              </a:ln>
              <a:solidFill>
                <a:srgbClr val="FFFFFF"/>
              </a:solidFill>
              <a:effectLst/>
              <a:uLnTx/>
              <a:uFillTx/>
              <a:latin typeface="Teko"/>
              <a:ea typeface="Teko"/>
              <a:cs typeface="Teko"/>
              <a:sym typeface="Teko"/>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Teko"/>
              <a:ea typeface="Teko"/>
              <a:cs typeface="Teko"/>
              <a:sym typeface="Teko"/>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000000"/>
              </a:solidFill>
              <a:effectLst/>
              <a:uLnTx/>
              <a:uFillTx/>
              <a:latin typeface="Teko"/>
              <a:ea typeface="Teko"/>
              <a:cs typeface="Teko"/>
              <a:sym typeface="Teko"/>
            </a:endParaRPr>
          </a:p>
        </p:txBody>
      </p:sp>
      <p:pic>
        <p:nvPicPr>
          <p:cNvPr id="128" name="Google Shape;128;g296a4e9db13_0_10"/>
          <p:cNvPicPr preferRelativeResize="0"/>
          <p:nvPr/>
        </p:nvPicPr>
        <p:blipFill rotWithShape="1">
          <a:blip r:embed="rId7">
            <a:alphaModFix/>
          </a:blip>
          <a:srcRect/>
          <a:stretch/>
        </p:blipFill>
        <p:spPr>
          <a:xfrm>
            <a:off x="39883" y="-29100"/>
            <a:ext cx="8818239" cy="6916200"/>
          </a:xfrm>
          <a:prstGeom prst="rect">
            <a:avLst/>
          </a:prstGeom>
          <a:solidFill>
            <a:srgbClr val="009999"/>
          </a:solidFill>
          <a:ln>
            <a:noFill/>
          </a:ln>
        </p:spPr>
      </p:pic>
      <p:sp>
        <p:nvSpPr>
          <p:cNvPr id="129" name="Google Shape;129;g296a4e9db13_0_10"/>
          <p:cNvSpPr txBox="1"/>
          <p:nvPr/>
        </p:nvSpPr>
        <p:spPr>
          <a:xfrm>
            <a:off x="-454428" y="1798291"/>
            <a:ext cx="9387370" cy="5088808"/>
          </a:xfrm>
          <a:prstGeom prst="rect">
            <a:avLst/>
          </a:prstGeom>
          <a:solidFill>
            <a:srgbClr val="009999"/>
          </a:solidFill>
          <a:ln>
            <a:noFill/>
          </a:ln>
        </p:spPr>
        <p:txBody>
          <a:bodyPr spcFirstLastPara="1" wrap="square" lIns="91425" tIns="45700" rIns="91425" bIns="45700" anchor="t" anchorCtr="0">
            <a:noAutofit/>
          </a:bodyPr>
          <a:lstStyle/>
          <a:p>
            <a:pPr marR="0" lvl="0" algn="l" defTabSz="914400" rtl="0" eaLnBrk="1" fontAlgn="auto" latinLnBrk="0" hangingPunct="1">
              <a:lnSpc>
                <a:spcPct val="90000"/>
              </a:lnSpc>
              <a:spcBef>
                <a:spcPts val="1000"/>
              </a:spcBef>
              <a:spcAft>
                <a:spcPts val="0"/>
              </a:spcAft>
              <a:buClr>
                <a:srgbClr val="FFFFFF"/>
              </a:buClr>
              <a:buSzPts val="2400"/>
              <a:tabLst/>
              <a:defRPr/>
            </a:pPr>
            <a:endParaRPr lang="en-US" sz="3200" dirty="0">
              <a:solidFill>
                <a:schemeClr val="bg1"/>
              </a:solidFill>
              <a:latin typeface="Teko" panose="020B0604020202020204" charset="0"/>
              <a:cs typeface="Teko" panose="020B0604020202020204" charset="0"/>
            </a:endParaRPr>
          </a:p>
          <a:p>
            <a:pPr marL="457200" marR="0" lvl="0" indent="-457200" algn="l" defTabSz="914400" rtl="0" eaLnBrk="1" fontAlgn="auto" latinLnBrk="0" hangingPunct="1">
              <a:lnSpc>
                <a:spcPct val="90000"/>
              </a:lnSpc>
              <a:spcBef>
                <a:spcPts val="1000"/>
              </a:spcBef>
              <a:spcAft>
                <a:spcPts val="0"/>
              </a:spcAft>
              <a:buClr>
                <a:srgbClr val="FFFFFF"/>
              </a:buClr>
              <a:buSzPts val="2400"/>
              <a:buFont typeface="Wingdings" panose="05000000000000000000" pitchFamily="2" charset="2"/>
              <a:buChar char="Ø"/>
              <a:tabLst/>
              <a:defRPr/>
            </a:pPr>
            <a:r>
              <a:rPr lang="en-US" sz="3200" dirty="0">
                <a:solidFill>
                  <a:schemeClr val="bg1"/>
                </a:solidFill>
                <a:latin typeface="Teko" panose="020B0604020202020204" charset="0"/>
                <a:cs typeface="Teko" panose="020B0604020202020204" charset="0"/>
              </a:rPr>
              <a:t>Increase dual enrollment opportunities leading to a bachelor’s degree program or a high-demand credential leading to gainful employment </a:t>
            </a:r>
          </a:p>
          <a:p>
            <a:pPr marL="457200" marR="0" lvl="0" indent="-457200" algn="l" defTabSz="914400" rtl="0" eaLnBrk="1" fontAlgn="auto" latinLnBrk="0" hangingPunct="1">
              <a:lnSpc>
                <a:spcPct val="90000"/>
              </a:lnSpc>
              <a:spcBef>
                <a:spcPts val="1000"/>
              </a:spcBef>
              <a:spcAft>
                <a:spcPts val="0"/>
              </a:spcAft>
              <a:buClr>
                <a:srgbClr val="FFFFFF"/>
              </a:buClr>
              <a:buSzPts val="2400"/>
              <a:buFont typeface="Wingdings" panose="05000000000000000000" pitchFamily="2" charset="2"/>
              <a:buChar char="Ø"/>
              <a:tabLst/>
              <a:defRPr/>
            </a:pPr>
            <a:r>
              <a:rPr lang="en-US" sz="3200" dirty="0">
                <a:solidFill>
                  <a:schemeClr val="bg1"/>
                </a:solidFill>
                <a:latin typeface="Teko" panose="020B0604020202020204" charset="0"/>
                <a:cs typeface="Teko" panose="020B0604020202020204" charset="0"/>
              </a:rPr>
              <a:t>More comprehensive outreach to high school students and guidance staff about community college paths to success</a:t>
            </a:r>
          </a:p>
          <a:p>
            <a:pPr marL="457200" marR="0" lvl="0" indent="-457200" algn="l" defTabSz="914400" rtl="0" eaLnBrk="1" fontAlgn="auto" latinLnBrk="0" hangingPunct="1">
              <a:lnSpc>
                <a:spcPct val="90000"/>
              </a:lnSpc>
              <a:spcBef>
                <a:spcPts val="1000"/>
              </a:spcBef>
              <a:spcAft>
                <a:spcPts val="0"/>
              </a:spcAft>
              <a:buClr>
                <a:srgbClr val="FFFFFF"/>
              </a:buClr>
              <a:buSzPts val="2400"/>
              <a:buFont typeface="Wingdings" panose="05000000000000000000" pitchFamily="2" charset="2"/>
              <a:buChar char="Ø"/>
              <a:tabLst/>
              <a:defRPr/>
            </a:pPr>
            <a:r>
              <a:rPr lang="en-US" sz="3200" dirty="0">
                <a:solidFill>
                  <a:schemeClr val="bg1"/>
                </a:solidFill>
                <a:latin typeface="Teko" panose="020B0604020202020204" charset="0"/>
                <a:cs typeface="Teko" panose="020B0604020202020204" charset="0"/>
              </a:rPr>
              <a:t>Additional resources!!</a:t>
            </a:r>
          </a:p>
          <a:p>
            <a:pPr marL="457200" marR="0" lvl="0" indent="-457200" algn="l" defTabSz="914400" rtl="0" eaLnBrk="1" fontAlgn="auto" latinLnBrk="0" hangingPunct="1">
              <a:lnSpc>
                <a:spcPct val="90000"/>
              </a:lnSpc>
              <a:spcBef>
                <a:spcPts val="1000"/>
              </a:spcBef>
              <a:spcAft>
                <a:spcPts val="0"/>
              </a:spcAft>
              <a:buClr>
                <a:srgbClr val="FFFFFF"/>
              </a:buClr>
              <a:buSzPts val="2400"/>
              <a:buFont typeface="Wingdings" panose="05000000000000000000" pitchFamily="2" charset="2"/>
              <a:buChar char="Ø"/>
              <a:tabLst/>
              <a:defRPr/>
            </a:pPr>
            <a:endParaRPr kumimoji="0" sz="2400" b="0" i="0" u="none" strike="noStrike" kern="0" cap="none" spc="0" normalizeH="0" baseline="0" noProof="0" dirty="0">
              <a:ln>
                <a:noFill/>
              </a:ln>
              <a:solidFill>
                <a:schemeClr val="bg1"/>
              </a:solidFill>
              <a:effectLst/>
              <a:uLnTx/>
              <a:uFillTx/>
              <a:latin typeface="Teko" panose="020B0604020202020204" charset="0"/>
              <a:ea typeface="Teko"/>
              <a:cs typeface="Teko" panose="020B0604020202020204" charset="0"/>
              <a:sym typeface="Teko"/>
            </a:endParaRPr>
          </a:p>
          <a:p>
            <a:pPr marL="0" marR="0" lvl="0" indent="0" algn="l" defTabSz="914400" rtl="0" eaLnBrk="1" fontAlgn="auto" latinLnBrk="0" hangingPunct="1">
              <a:lnSpc>
                <a:spcPct val="90000"/>
              </a:lnSpc>
              <a:spcBef>
                <a:spcPts val="1000"/>
              </a:spcBef>
              <a:spcAft>
                <a:spcPts val="0"/>
              </a:spcAft>
              <a:buClr>
                <a:srgbClr val="FFFFFF"/>
              </a:buClr>
              <a:buSzPts val="2400"/>
              <a:buFont typeface="Arial"/>
              <a:buNone/>
              <a:tabLst/>
              <a:defRPr/>
            </a:pPr>
            <a:endParaRPr kumimoji="0" sz="2400" b="0" i="0" u="none" strike="noStrike" kern="0" cap="none" spc="0" normalizeH="0" baseline="0" noProof="0" dirty="0">
              <a:ln>
                <a:noFill/>
              </a:ln>
              <a:solidFill>
                <a:srgbClr val="FFFFFF"/>
              </a:solidFill>
              <a:effectLst/>
              <a:uLnTx/>
              <a:uFillTx/>
              <a:latin typeface="Teko"/>
              <a:ea typeface="Teko"/>
              <a:cs typeface="Teko"/>
              <a:sym typeface="Teko"/>
            </a:endParaRPr>
          </a:p>
        </p:txBody>
      </p:sp>
      <p:sp>
        <p:nvSpPr>
          <p:cNvPr id="130" name="Google Shape;130;g296a4e9db13_0_10"/>
          <p:cNvSpPr txBox="1"/>
          <p:nvPr/>
        </p:nvSpPr>
        <p:spPr>
          <a:xfrm>
            <a:off x="-479948" y="-29101"/>
            <a:ext cx="9375480" cy="1827392"/>
          </a:xfrm>
          <a:prstGeom prst="rect">
            <a:avLst/>
          </a:prstGeom>
          <a:solidFill>
            <a:srgbClr val="009999"/>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4400"/>
              <a:buFont typeface="Arial"/>
              <a:buNone/>
              <a:tabLst/>
              <a:defRPr/>
            </a:pPr>
            <a:endParaRPr lang="en-US" sz="4400" kern="0" dirty="0">
              <a:solidFill>
                <a:schemeClr val="bg1"/>
              </a:solidFill>
              <a:latin typeface="Teko" panose="020B0604020202020204" charset="0"/>
              <a:cs typeface="Teko" panose="020B0604020202020204" charset="0"/>
              <a:sym typeface="Arial"/>
            </a:endParaRPr>
          </a:p>
          <a:p>
            <a:pPr marL="0" marR="0" lvl="0" indent="0" algn="ctr" defTabSz="914400" rtl="0" eaLnBrk="1" fontAlgn="auto" latinLnBrk="0" hangingPunct="1">
              <a:lnSpc>
                <a:spcPct val="90000"/>
              </a:lnSpc>
              <a:spcBef>
                <a:spcPts val="0"/>
              </a:spcBef>
              <a:spcAft>
                <a:spcPts val="0"/>
              </a:spcAft>
              <a:buClr>
                <a:srgbClr val="FFFFFF"/>
              </a:buClr>
              <a:buSzPts val="4400"/>
              <a:buFont typeface="Arial"/>
              <a:buNone/>
              <a:tabLst/>
              <a:defRPr/>
            </a:pPr>
            <a:r>
              <a:rPr lang="en-US" sz="4400" kern="0" dirty="0">
                <a:solidFill>
                  <a:schemeClr val="bg1"/>
                </a:solidFill>
                <a:latin typeface="Teko" panose="020B0604020202020204" charset="0"/>
                <a:cs typeface="Teko" panose="020B0604020202020204" charset="0"/>
                <a:sym typeface="Arial"/>
              </a:rPr>
              <a:t>INCREASE WORKFORCE TALENT PIPELINE FOR </a:t>
            </a:r>
          </a:p>
          <a:p>
            <a:pPr marL="0" marR="0" lvl="0" indent="0" algn="ctr" defTabSz="914400" rtl="0" eaLnBrk="1" fontAlgn="auto" latinLnBrk="0" hangingPunct="1">
              <a:lnSpc>
                <a:spcPct val="90000"/>
              </a:lnSpc>
              <a:spcBef>
                <a:spcPts val="0"/>
              </a:spcBef>
              <a:spcAft>
                <a:spcPts val="0"/>
              </a:spcAft>
              <a:buClr>
                <a:srgbClr val="FFFFFF"/>
              </a:buClr>
              <a:buSzPts val="4400"/>
              <a:buFont typeface="Arial"/>
              <a:buNone/>
              <a:tabLst/>
              <a:defRPr/>
            </a:pPr>
            <a:r>
              <a:rPr lang="en-US" sz="4400" kern="0" dirty="0">
                <a:solidFill>
                  <a:schemeClr val="bg1"/>
                </a:solidFill>
                <a:latin typeface="Teko" panose="020B0604020202020204" charset="0"/>
                <a:cs typeface="Teko" panose="020B0604020202020204" charset="0"/>
                <a:sym typeface="Arial"/>
              </a:rPr>
              <a:t>IN-DEMAND JOBS IN HIGH-DEMAND SECTORS</a:t>
            </a:r>
            <a:endParaRPr kumimoji="0" sz="4400" b="0" i="0" u="none" strike="noStrike" kern="0" cap="none" spc="0" normalizeH="0" baseline="0" noProof="0" dirty="0">
              <a:ln>
                <a:noFill/>
              </a:ln>
              <a:solidFill>
                <a:schemeClr val="bg1"/>
              </a:solidFill>
              <a:effectLst/>
              <a:uLnTx/>
              <a:uFillTx/>
              <a:latin typeface="Teko" panose="020B0604020202020204" charset="0"/>
              <a:cs typeface="Teko" panose="020B0604020202020204" charset="0"/>
              <a:sym typeface="Arial"/>
            </a:endParaRPr>
          </a:p>
        </p:txBody>
      </p:sp>
    </p:spTree>
    <p:extLst>
      <p:ext uri="{BB962C8B-B14F-4D97-AF65-F5344CB8AC3E}">
        <p14:creationId xmlns:p14="http://schemas.microsoft.com/office/powerpoint/2010/main" val="1811096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9"/>
        <p:cNvGrpSpPr/>
        <p:nvPr/>
      </p:nvGrpSpPr>
      <p:grpSpPr>
        <a:xfrm>
          <a:off x="0" y="0"/>
          <a:ext cx="0" cy="0"/>
          <a:chOff x="0" y="0"/>
          <a:chExt cx="0" cy="0"/>
        </a:xfrm>
      </p:grpSpPr>
      <p:sp>
        <p:nvSpPr>
          <p:cNvPr id="69" name="Rectangle 68">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0" name="Rectangle 69">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0" name="Google Shape;30;p1" descr="A black and white logo&#10;&#10;Description automatically generated"/>
          <p:cNvPicPr preferRelativeResize="0"/>
          <p:nvPr/>
        </p:nvPicPr>
        <p:blipFill rotWithShape="1">
          <a:blip r:embed="rId3">
            <a:alphaModFix/>
          </a:blip>
          <a:srcRect/>
          <a:stretch/>
        </p:blipFill>
        <p:spPr>
          <a:xfrm>
            <a:off x="1902015" y="2071254"/>
            <a:ext cx="6895621" cy="1825368"/>
          </a:xfrm>
          <a:prstGeom prst="rect">
            <a:avLst/>
          </a:prstGeom>
          <a:noFill/>
          <a:ln>
            <a:noFill/>
          </a:ln>
        </p:spPr>
      </p:pic>
      <p:sp>
        <p:nvSpPr>
          <p:cNvPr id="31" name="Google Shape;31;p1"/>
          <p:cNvSpPr txBox="1"/>
          <p:nvPr/>
        </p:nvSpPr>
        <p:spPr>
          <a:xfrm>
            <a:off x="477012" y="2563090"/>
            <a:ext cx="10932206" cy="3174619"/>
          </a:xfrm>
          <a:prstGeom prst="rect">
            <a:avLst/>
          </a:prstGeom>
          <a:noFill/>
          <a:ln>
            <a:noFill/>
          </a:ln>
        </p:spPr>
        <p:txBody>
          <a:bodyPr spcFirstLastPara="1" wrap="square" lIns="91425" tIns="45700" rIns="91425" bIns="45700" anchor="ctr" anchorCtr="0">
            <a:normAutofit/>
          </a:bodyPr>
          <a:lstStyle/>
          <a:p>
            <a:pPr marL="0" marR="0" lvl="0" indent="0" algn="ctr" defTabSz="850392" rtl="0" eaLnBrk="1" fontAlgn="auto" latinLnBrk="0" hangingPunct="1">
              <a:lnSpc>
                <a:spcPct val="90000"/>
              </a:lnSpc>
              <a:spcBef>
                <a:spcPts val="0"/>
              </a:spcBef>
              <a:spcAft>
                <a:spcPts val="600"/>
              </a:spcAft>
              <a:buClr>
                <a:srgbClr val="927E59"/>
              </a:buClr>
              <a:buSzPts val="4800"/>
              <a:buFontTx/>
              <a:buNone/>
              <a:tabLst/>
              <a:defRPr/>
            </a:pPr>
            <a:r>
              <a:rPr kumimoji="0" lang="en-US" sz="2800" b="0" i="0" u="none" strike="noStrike" kern="1200" cap="none" spc="0" normalizeH="0" baseline="0" noProof="0" dirty="0">
                <a:ln>
                  <a:noFill/>
                </a:ln>
                <a:solidFill>
                  <a:srgbClr val="675220"/>
                </a:solidFill>
                <a:effectLst/>
                <a:uLnTx/>
                <a:uFillTx/>
                <a:latin typeface="Teko"/>
                <a:ea typeface="+mn-ea"/>
                <a:cs typeface="+mn-cs"/>
                <a:sym typeface="Teko"/>
              </a:rPr>
              <a:t>QUESTIONS?</a:t>
            </a:r>
          </a:p>
          <a:p>
            <a:pPr marL="0" marR="0" lvl="0" indent="0" algn="ctr" defTabSz="850392" rtl="0" eaLnBrk="1" fontAlgn="auto" latinLnBrk="0" hangingPunct="1">
              <a:lnSpc>
                <a:spcPct val="90000"/>
              </a:lnSpc>
              <a:spcBef>
                <a:spcPts val="0"/>
              </a:spcBef>
              <a:spcAft>
                <a:spcPts val="600"/>
              </a:spcAft>
              <a:buClr>
                <a:srgbClr val="927E59"/>
              </a:buClr>
              <a:buSzPts val="4800"/>
              <a:buFontTx/>
              <a:buNone/>
              <a:tabLst/>
              <a:defRPr/>
            </a:pPr>
            <a:r>
              <a:rPr kumimoji="0" lang="en-US" sz="2800" b="0" i="0" u="none" strike="noStrike" kern="1200" cap="none" spc="0" normalizeH="0" baseline="0" noProof="0" dirty="0">
                <a:ln>
                  <a:noFill/>
                </a:ln>
                <a:solidFill>
                  <a:srgbClr val="675220"/>
                </a:solidFill>
                <a:effectLst/>
                <a:uLnTx/>
                <a:uFillTx/>
                <a:latin typeface="Teko"/>
                <a:ea typeface="+mn-ea"/>
                <a:cs typeface="+mn-cs"/>
                <a:sym typeface="Teko"/>
              </a:rPr>
              <a:t>THANK YOU</a:t>
            </a:r>
            <a:r>
              <a:rPr lang="en-US" sz="2800" dirty="0">
                <a:solidFill>
                  <a:srgbClr val="675220"/>
                </a:solidFill>
                <a:latin typeface="Teko"/>
                <a:sym typeface="Teko"/>
              </a:rPr>
              <a:t> FOR YOUR PARTNERSHIP!!   WE APPRECIATE IT!!</a:t>
            </a:r>
          </a:p>
          <a:p>
            <a:pPr marL="0" marR="0" lvl="0" indent="0" algn="ctr" defTabSz="850392" rtl="0" eaLnBrk="1" fontAlgn="auto" latinLnBrk="0" hangingPunct="1">
              <a:lnSpc>
                <a:spcPct val="90000"/>
              </a:lnSpc>
              <a:spcBef>
                <a:spcPts val="0"/>
              </a:spcBef>
              <a:spcAft>
                <a:spcPts val="600"/>
              </a:spcAft>
              <a:buClr>
                <a:srgbClr val="927E59"/>
              </a:buClr>
              <a:buSzPts val="4800"/>
              <a:buFontTx/>
              <a:buNone/>
              <a:tabLst/>
              <a:defRPr/>
            </a:pPr>
            <a:r>
              <a:rPr lang="en-US" sz="2800" dirty="0">
                <a:solidFill>
                  <a:srgbClr val="675220"/>
                </a:solidFill>
                <a:latin typeface="Teko"/>
                <a:sym typeface="Teko"/>
                <a:hlinkClick r:id="rId4"/>
              </a:rPr>
              <a:t>edavenport@vccs.edu</a:t>
            </a:r>
            <a:endParaRPr lang="en-US" sz="2800" dirty="0">
              <a:solidFill>
                <a:srgbClr val="675220"/>
              </a:solidFill>
              <a:latin typeface="Teko"/>
              <a:sym typeface="Teko"/>
            </a:endParaRPr>
          </a:p>
          <a:p>
            <a:pPr marL="0" marR="0" lvl="0" indent="0" algn="ctr" defTabSz="850392" rtl="0" eaLnBrk="1" fontAlgn="auto" latinLnBrk="0" hangingPunct="1">
              <a:lnSpc>
                <a:spcPct val="90000"/>
              </a:lnSpc>
              <a:spcBef>
                <a:spcPts val="0"/>
              </a:spcBef>
              <a:spcAft>
                <a:spcPts val="600"/>
              </a:spcAft>
              <a:buClr>
                <a:srgbClr val="927E59"/>
              </a:buClr>
              <a:buSzPts val="4800"/>
              <a:buFontTx/>
              <a:buNone/>
              <a:tabLst/>
              <a:defRPr/>
            </a:pPr>
            <a:r>
              <a:rPr kumimoji="0" lang="en-US" sz="2800" b="0" i="0" u="none" strike="noStrike" kern="1200" cap="none" spc="0" normalizeH="0" baseline="0" noProof="0" dirty="0">
                <a:ln>
                  <a:noFill/>
                </a:ln>
                <a:solidFill>
                  <a:srgbClr val="675220"/>
                </a:solidFill>
                <a:effectLst/>
                <a:uLnTx/>
                <a:uFillTx/>
                <a:latin typeface="Teko"/>
                <a:ea typeface="+mn-ea"/>
                <a:cs typeface="+mn-cs"/>
                <a:sym typeface="Teko"/>
              </a:rPr>
              <a:t>(804) 819-4969</a:t>
            </a:r>
          </a:p>
          <a:p>
            <a:pPr marL="0" marR="0" lvl="0" indent="0" algn="ctr" defTabSz="850392" rtl="0" eaLnBrk="1" fontAlgn="auto" latinLnBrk="0" hangingPunct="1">
              <a:lnSpc>
                <a:spcPct val="90000"/>
              </a:lnSpc>
              <a:spcBef>
                <a:spcPts val="0"/>
              </a:spcBef>
              <a:spcAft>
                <a:spcPts val="600"/>
              </a:spcAft>
              <a:buClr>
                <a:srgbClr val="927E59"/>
              </a:buClr>
              <a:buSzPts val="4800"/>
              <a:buFontTx/>
              <a:buNone/>
              <a:tabLst/>
              <a:defRPr/>
            </a:pPr>
            <a:endParaRPr lang="en-US" sz="2800" dirty="0">
              <a:solidFill>
                <a:srgbClr val="675220"/>
              </a:solidFill>
              <a:latin typeface="Teko"/>
              <a:sym typeface="Teko"/>
            </a:endParaRPr>
          </a:p>
          <a:p>
            <a:pPr marL="0" marR="0" lvl="0" indent="0" algn="ctr" defTabSz="850392" rtl="0" eaLnBrk="1" fontAlgn="auto" latinLnBrk="0" hangingPunct="1">
              <a:lnSpc>
                <a:spcPct val="90000"/>
              </a:lnSpc>
              <a:spcBef>
                <a:spcPts val="0"/>
              </a:spcBef>
              <a:spcAft>
                <a:spcPts val="600"/>
              </a:spcAft>
              <a:buClr>
                <a:srgbClr val="927E59"/>
              </a:buClr>
              <a:buSzPts val="4800"/>
              <a:buFontTx/>
              <a:buNone/>
              <a:tabLst/>
              <a:defRPr/>
            </a:pPr>
            <a:r>
              <a:rPr kumimoji="0" lang="en-US" sz="2800" b="0" i="0" u="none" strike="noStrike" kern="1200" cap="none" spc="0" normalizeH="0" baseline="0" noProof="0" dirty="0">
                <a:ln>
                  <a:noFill/>
                </a:ln>
                <a:solidFill>
                  <a:srgbClr val="675220"/>
                </a:solidFill>
                <a:effectLst/>
                <a:uLnTx/>
                <a:uFillTx/>
                <a:latin typeface="Teko"/>
                <a:ea typeface="+mn-ea"/>
                <a:cs typeface="+mn-cs"/>
                <a:sym typeface="Teko"/>
                <a:hlinkClick r:id="rId5"/>
              </a:rPr>
              <a:t>www.vccs.edu</a:t>
            </a:r>
            <a:endParaRPr kumimoji="0" lang="en-US" sz="2800" b="0" i="0" u="none" strike="noStrike" kern="1200" cap="none" spc="0" normalizeH="0" baseline="0" noProof="0" dirty="0">
              <a:ln>
                <a:noFill/>
              </a:ln>
              <a:solidFill>
                <a:srgbClr val="675220"/>
              </a:solidFill>
              <a:effectLst/>
              <a:uLnTx/>
              <a:uFillTx/>
              <a:latin typeface="Teko"/>
              <a:ea typeface="+mn-ea"/>
              <a:cs typeface="+mn-cs"/>
              <a:sym typeface="Teko"/>
            </a:endParaRPr>
          </a:p>
          <a:p>
            <a:pPr marL="0" marR="0" lvl="0" indent="0" algn="ctr" defTabSz="850392" rtl="0" eaLnBrk="1" fontAlgn="auto" latinLnBrk="0" hangingPunct="1">
              <a:lnSpc>
                <a:spcPct val="90000"/>
              </a:lnSpc>
              <a:spcBef>
                <a:spcPts val="0"/>
              </a:spcBef>
              <a:spcAft>
                <a:spcPts val="600"/>
              </a:spcAft>
              <a:buClr>
                <a:srgbClr val="927E59"/>
              </a:buClr>
              <a:buSzPts val="4800"/>
              <a:buFontTx/>
              <a:buNone/>
              <a:tabLst/>
              <a:defRPr/>
            </a:pPr>
            <a:endParaRPr kumimoji="0" lang="en-US" sz="1000" b="0" i="0" u="none" strike="noStrike" kern="1200" cap="none" spc="0" normalizeH="0" baseline="0" noProof="0" dirty="0">
              <a:ln>
                <a:noFill/>
              </a:ln>
              <a:solidFill>
                <a:srgbClr val="675220"/>
              </a:solidFill>
              <a:effectLst/>
              <a:uLnTx/>
              <a:uFillTx/>
              <a:latin typeface="Teko"/>
              <a:ea typeface="+mn-ea"/>
              <a:cs typeface="+mn-cs"/>
              <a:sym typeface="Teko"/>
            </a:endParaRPr>
          </a:p>
          <a:p>
            <a:pPr marL="0" marR="0" lvl="0" indent="0" algn="ctr" defTabSz="850392" rtl="0" eaLnBrk="1" fontAlgn="auto" latinLnBrk="0" hangingPunct="1">
              <a:lnSpc>
                <a:spcPct val="90000"/>
              </a:lnSpc>
              <a:spcBef>
                <a:spcPts val="0"/>
              </a:spcBef>
              <a:spcAft>
                <a:spcPts val="600"/>
              </a:spcAft>
              <a:buClr>
                <a:srgbClr val="927E59"/>
              </a:buClr>
              <a:buSzPts val="4800"/>
              <a:buFontTx/>
              <a:buNone/>
              <a:tabLst/>
              <a:defRPr/>
            </a:pPr>
            <a:endParaRPr kumimoji="0" lang="en-US" sz="1000" b="0" i="0" u="none" strike="noStrike" kern="1200" cap="none" spc="0" normalizeH="0" baseline="0" noProof="0" dirty="0">
              <a:ln>
                <a:noFill/>
              </a:ln>
              <a:solidFill>
                <a:srgbClr val="000000"/>
              </a:solidFill>
              <a:effectLst/>
              <a:uLnTx/>
              <a:uFillTx/>
              <a:latin typeface="Arial"/>
              <a:ea typeface="Arial"/>
              <a:cs typeface="Arial"/>
              <a:sym typeface="Arial"/>
            </a:endParaRPr>
          </a:p>
        </p:txBody>
      </p:sp>
      <p:pic>
        <p:nvPicPr>
          <p:cNvPr id="4" name="Picture 4" descr="\\so-rm-serv3\user_dir\gschmidt\My Pictures\VCC-Logo-noTag.gif">
            <a:extLst>
              <a:ext uri="{FF2B5EF4-FFF2-40B4-BE49-F238E27FC236}">
                <a16:creationId xmlns:a16="http://schemas.microsoft.com/office/drawing/2014/main" id="{0EE39AB9-C821-B41D-9D9B-D8CF56C17D8F}"/>
              </a:ext>
            </a:extLst>
          </p:cNvPr>
          <p:cNvPicPr>
            <a:picLocks noChangeAspect="1" noChangeArrowheads="1"/>
          </p:cNvPicPr>
          <p:nvPr/>
        </p:nvPicPr>
        <p:blipFill>
          <a:blip r:embed="rId6" cstate="print"/>
          <a:srcRect/>
          <a:stretch>
            <a:fillRect/>
          </a:stretch>
        </p:blipFill>
        <p:spPr bwMode="auto">
          <a:xfrm>
            <a:off x="3212763" y="594240"/>
            <a:ext cx="5079181" cy="1851087"/>
          </a:xfrm>
          <a:prstGeom prst="rect">
            <a:avLst/>
          </a:prstGeom>
          <a:noFill/>
          <a:ln w="9525">
            <a:noFill/>
            <a:miter lim="800000"/>
            <a:headEnd/>
            <a:tailEnd/>
          </a:ln>
        </p:spPr>
      </p:pic>
    </p:spTree>
    <p:extLst>
      <p:ext uri="{BB962C8B-B14F-4D97-AF65-F5344CB8AC3E}">
        <p14:creationId xmlns:p14="http://schemas.microsoft.com/office/powerpoint/2010/main" val="1332038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3" name="TextBox 2">
            <a:extLst>
              <a:ext uri="{FF2B5EF4-FFF2-40B4-BE49-F238E27FC236}">
                <a16:creationId xmlns:a16="http://schemas.microsoft.com/office/drawing/2014/main" id="{60B61B64-AB14-3187-7D10-1C43FB0B903E}"/>
              </a:ext>
            </a:extLst>
          </p:cNvPr>
          <p:cNvSpPr txBox="1"/>
          <p:nvPr/>
        </p:nvSpPr>
        <p:spPr>
          <a:xfrm>
            <a:off x="3056670" y="1297682"/>
            <a:ext cx="677586" cy="22804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4" name="Google Shape;67;p5" descr="A map of the state of virginia&#10;&#10;Description automatically generated">
            <a:extLst>
              <a:ext uri="{FF2B5EF4-FFF2-40B4-BE49-F238E27FC236}">
                <a16:creationId xmlns:a16="http://schemas.microsoft.com/office/drawing/2014/main" id="{6C6C7391-369D-08A8-42CD-08852017251B}"/>
              </a:ext>
            </a:extLst>
          </p:cNvPr>
          <p:cNvPicPr preferRelativeResize="0"/>
          <p:nvPr/>
        </p:nvPicPr>
        <p:blipFill rotWithShape="1">
          <a:blip r:embed="rId3">
            <a:alphaModFix/>
          </a:blip>
          <a:srcRect/>
          <a:stretch/>
        </p:blipFill>
        <p:spPr>
          <a:xfrm>
            <a:off x="1181827" y="1420148"/>
            <a:ext cx="9828346" cy="4753984"/>
          </a:xfrm>
          <a:prstGeom prst="rect">
            <a:avLst/>
          </a:prstGeom>
          <a:noFill/>
          <a:ln>
            <a:noFill/>
          </a:ln>
        </p:spPr>
      </p:pic>
      <p:sp>
        <p:nvSpPr>
          <p:cNvPr id="6" name="TextBox 5">
            <a:extLst>
              <a:ext uri="{FF2B5EF4-FFF2-40B4-BE49-F238E27FC236}">
                <a16:creationId xmlns:a16="http://schemas.microsoft.com/office/drawing/2014/main" id="{C934E780-136A-27D8-A7F5-0BA8410275BC}"/>
              </a:ext>
            </a:extLst>
          </p:cNvPr>
          <p:cNvSpPr txBox="1"/>
          <p:nvPr/>
        </p:nvSpPr>
        <p:spPr>
          <a:xfrm>
            <a:off x="1978836" y="1297682"/>
            <a:ext cx="2833254" cy="3139321"/>
          </a:xfrm>
          <a:prstGeom prst="rect">
            <a:avLst/>
          </a:prstGeom>
          <a:noFill/>
        </p:spPr>
        <p:txBody>
          <a:bodyPr wrap="square" rtlCol="0">
            <a:spAutoFit/>
          </a:bodyPr>
          <a:lstStyle/>
          <a:p>
            <a:endParaRPr lang="en-US" dirty="0"/>
          </a:p>
          <a:p>
            <a:pPr marL="285750" indent="-285750">
              <a:buFont typeface="Arial" panose="020B0604020202020204" pitchFamily="34" charset="0"/>
              <a:buChar char="•"/>
            </a:pPr>
            <a:r>
              <a:rPr lang="en-US" dirty="0"/>
              <a:t>23 colleges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230,000 Students Served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93,798 minority students</a:t>
            </a:r>
          </a:p>
          <a:p>
            <a:endParaRPr lang="en-US" dirty="0"/>
          </a:p>
          <a:p>
            <a:endParaRPr lang="en-US" dirty="0"/>
          </a:p>
          <a:p>
            <a:endParaRPr lang="en-US" dirty="0"/>
          </a:p>
        </p:txBody>
      </p:sp>
    </p:spTree>
    <p:extLst>
      <p:ext uri="{BB962C8B-B14F-4D97-AF65-F5344CB8AC3E}">
        <p14:creationId xmlns:p14="http://schemas.microsoft.com/office/powerpoint/2010/main" val="4225297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3" name="TextBox 2">
            <a:extLst>
              <a:ext uri="{FF2B5EF4-FFF2-40B4-BE49-F238E27FC236}">
                <a16:creationId xmlns:a16="http://schemas.microsoft.com/office/drawing/2014/main" id="{60B61B64-AB14-3187-7D10-1C43FB0B903E}"/>
              </a:ext>
            </a:extLst>
          </p:cNvPr>
          <p:cNvSpPr txBox="1"/>
          <p:nvPr/>
        </p:nvSpPr>
        <p:spPr>
          <a:xfrm>
            <a:off x="3056670" y="1297682"/>
            <a:ext cx="677586" cy="22804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4" name="Google Shape;67;p5" descr="A map of the state of virginia&#10;&#10;Description automatically generated">
            <a:extLst>
              <a:ext uri="{FF2B5EF4-FFF2-40B4-BE49-F238E27FC236}">
                <a16:creationId xmlns:a16="http://schemas.microsoft.com/office/drawing/2014/main" id="{6C6C7391-369D-08A8-42CD-08852017251B}"/>
              </a:ext>
            </a:extLst>
          </p:cNvPr>
          <p:cNvPicPr preferRelativeResize="0"/>
          <p:nvPr/>
        </p:nvPicPr>
        <p:blipFill rotWithShape="1">
          <a:blip r:embed="rId3">
            <a:alphaModFix/>
          </a:blip>
          <a:srcRect/>
          <a:stretch/>
        </p:blipFill>
        <p:spPr>
          <a:xfrm>
            <a:off x="1181827" y="1420148"/>
            <a:ext cx="9828346" cy="4753984"/>
          </a:xfrm>
          <a:prstGeom prst="rect">
            <a:avLst/>
          </a:prstGeom>
          <a:noFill/>
          <a:ln>
            <a:noFill/>
          </a:ln>
        </p:spPr>
      </p:pic>
      <p:sp>
        <p:nvSpPr>
          <p:cNvPr id="6" name="TextBox 5">
            <a:extLst>
              <a:ext uri="{FF2B5EF4-FFF2-40B4-BE49-F238E27FC236}">
                <a16:creationId xmlns:a16="http://schemas.microsoft.com/office/drawing/2014/main" id="{C934E780-136A-27D8-A7F5-0BA8410275BC}"/>
              </a:ext>
            </a:extLst>
          </p:cNvPr>
          <p:cNvSpPr txBox="1"/>
          <p:nvPr/>
        </p:nvSpPr>
        <p:spPr>
          <a:xfrm>
            <a:off x="1433945" y="574964"/>
            <a:ext cx="3378145"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Aptos" panose="02110004020202020204"/>
              </a:rPr>
              <a:t>81% of students stay and work in Virginia </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Aptos" panose="02110004020202020204"/>
              </a:rPr>
              <a:t>For every $1 invested, students gain $5.70 in lifetime earnings and taxpayers gain $2.70 in added tax revenue and public sector savings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prstClr val="black"/>
              </a:solidFill>
              <a:latin typeface="Aptos" panose="0211000402020202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Aptos" panose="02110004020202020204"/>
              </a:rPr>
              <a:t>Society gains $8.80 in added income and social savings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24934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61F095-6BC7-B3D4-55CB-69D43F8158EA}"/>
              </a:ext>
            </a:extLst>
          </p:cNvPr>
          <p:cNvPicPr>
            <a:picLocks noChangeAspect="1"/>
          </p:cNvPicPr>
          <p:nvPr/>
        </p:nvPicPr>
        <p:blipFill>
          <a:blip r:embed="rId2"/>
          <a:stretch>
            <a:fillRect/>
          </a:stretch>
        </p:blipFill>
        <p:spPr>
          <a:xfrm>
            <a:off x="67525" y="0"/>
            <a:ext cx="12056950" cy="6858000"/>
          </a:xfrm>
          <a:prstGeom prst="rect">
            <a:avLst/>
          </a:prstGeom>
        </p:spPr>
      </p:pic>
    </p:spTree>
    <p:extLst>
      <p:ext uri="{BB962C8B-B14F-4D97-AF65-F5344CB8AC3E}">
        <p14:creationId xmlns:p14="http://schemas.microsoft.com/office/powerpoint/2010/main" val="42507342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C7E58-1347-9F02-0995-F6CB1EB08F9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4F2D69E-D785-0009-6BB5-16879E00A2BA}"/>
              </a:ext>
            </a:extLst>
          </p:cNvPr>
          <p:cNvSpPr>
            <a:spLocks noGrp="1"/>
          </p:cNvSpPr>
          <p:nvPr>
            <p:ph idx="1"/>
          </p:nvPr>
        </p:nvSpPr>
        <p:spPr/>
        <p:txBody>
          <a:bodyPr>
            <a:normAutofit/>
          </a:bodyPr>
          <a:lstStyle/>
          <a:p>
            <a:endParaRPr lang="en-US" dirty="0"/>
          </a:p>
          <a:p>
            <a:r>
              <a:rPr lang="en-US" dirty="0"/>
              <a:t>Overarching goal is to streamline choices for students which improve college success and improve credit efficiency, time to transfer, and degree attainment</a:t>
            </a:r>
          </a:p>
          <a:p>
            <a:r>
              <a:rPr lang="en-US" dirty="0"/>
              <a:t>Portal (transfervirginia.org) guides students to explore where they want to end up after high school</a:t>
            </a:r>
          </a:p>
          <a:p>
            <a:r>
              <a:rPr lang="en-US" dirty="0"/>
              <a:t>Prospective pathways map from high school to community college to four-year college or university degree completion</a:t>
            </a:r>
          </a:p>
          <a:p>
            <a:pPr marL="0" indent="0">
              <a:buNone/>
            </a:pPr>
            <a:r>
              <a:rPr lang="en-US" dirty="0"/>
              <a:t> </a:t>
            </a:r>
          </a:p>
          <a:p>
            <a:endParaRPr lang="en-US" dirty="0"/>
          </a:p>
        </p:txBody>
      </p:sp>
      <p:pic>
        <p:nvPicPr>
          <p:cNvPr id="5" name="Picture 4">
            <a:extLst>
              <a:ext uri="{FF2B5EF4-FFF2-40B4-BE49-F238E27FC236}">
                <a16:creationId xmlns:a16="http://schemas.microsoft.com/office/drawing/2014/main" id="{4C126BF8-9463-87E3-DCD1-37BD8A61EF3D}"/>
              </a:ext>
            </a:extLst>
          </p:cNvPr>
          <p:cNvPicPr>
            <a:picLocks noChangeAspect="1"/>
          </p:cNvPicPr>
          <p:nvPr/>
        </p:nvPicPr>
        <p:blipFill>
          <a:blip r:embed="rId2"/>
          <a:stretch>
            <a:fillRect/>
          </a:stretch>
        </p:blipFill>
        <p:spPr>
          <a:xfrm>
            <a:off x="905674" y="404018"/>
            <a:ext cx="10515600" cy="1347890"/>
          </a:xfrm>
          <a:prstGeom prst="rect">
            <a:avLst/>
          </a:prstGeom>
        </p:spPr>
      </p:pic>
    </p:spTree>
    <p:extLst>
      <p:ext uri="{BB962C8B-B14F-4D97-AF65-F5344CB8AC3E}">
        <p14:creationId xmlns:p14="http://schemas.microsoft.com/office/powerpoint/2010/main" val="543406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632D19-B04F-8E98-C434-6149171DC19A}"/>
              </a:ext>
            </a:extLst>
          </p:cNvPr>
          <p:cNvPicPr>
            <a:picLocks noChangeAspect="1"/>
          </p:cNvPicPr>
          <p:nvPr/>
        </p:nvPicPr>
        <p:blipFill>
          <a:blip r:embed="rId2"/>
          <a:stretch>
            <a:fillRect/>
          </a:stretch>
        </p:blipFill>
        <p:spPr>
          <a:xfrm>
            <a:off x="278788" y="0"/>
            <a:ext cx="11634423" cy="6858000"/>
          </a:xfrm>
          <a:prstGeom prst="rect">
            <a:avLst/>
          </a:prstGeom>
        </p:spPr>
      </p:pic>
    </p:spTree>
    <p:extLst>
      <p:ext uri="{BB962C8B-B14F-4D97-AF65-F5344CB8AC3E}">
        <p14:creationId xmlns:p14="http://schemas.microsoft.com/office/powerpoint/2010/main" val="3274199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E4422D-E428-0A34-5984-39A3E5B07BCE}"/>
              </a:ext>
            </a:extLst>
          </p:cNvPr>
          <p:cNvPicPr>
            <a:picLocks noChangeAspect="1"/>
          </p:cNvPicPr>
          <p:nvPr/>
        </p:nvPicPr>
        <p:blipFill>
          <a:blip r:embed="rId2"/>
          <a:stretch>
            <a:fillRect/>
          </a:stretch>
        </p:blipFill>
        <p:spPr>
          <a:xfrm>
            <a:off x="952500" y="0"/>
            <a:ext cx="10287000" cy="6858000"/>
          </a:xfrm>
          <a:prstGeom prst="rect">
            <a:avLst/>
          </a:prstGeom>
        </p:spPr>
      </p:pic>
    </p:spTree>
    <p:extLst>
      <p:ext uri="{BB962C8B-B14F-4D97-AF65-F5344CB8AC3E}">
        <p14:creationId xmlns:p14="http://schemas.microsoft.com/office/powerpoint/2010/main" val="3965035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58028F-BF64-E1E4-EF1B-F8214934A87E}"/>
              </a:ext>
            </a:extLst>
          </p:cNvPr>
          <p:cNvPicPr>
            <a:picLocks noChangeAspect="1"/>
          </p:cNvPicPr>
          <p:nvPr/>
        </p:nvPicPr>
        <p:blipFill>
          <a:blip r:embed="rId2"/>
          <a:stretch>
            <a:fillRect/>
          </a:stretch>
        </p:blipFill>
        <p:spPr>
          <a:xfrm>
            <a:off x="1743723" y="0"/>
            <a:ext cx="8704553" cy="6858000"/>
          </a:xfrm>
          <a:prstGeom prst="rect">
            <a:avLst/>
          </a:prstGeom>
        </p:spPr>
      </p:pic>
    </p:spTree>
    <p:extLst>
      <p:ext uri="{BB962C8B-B14F-4D97-AF65-F5344CB8AC3E}">
        <p14:creationId xmlns:p14="http://schemas.microsoft.com/office/powerpoint/2010/main" val="24790638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1620</TotalTime>
  <Words>540</Words>
  <Application>Microsoft Macintosh PowerPoint</Application>
  <PresentationFormat>Widescreen</PresentationFormat>
  <Paragraphs>114</Paragraphs>
  <Slides>22</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Times New Roman</vt:lpstr>
      <vt:lpstr>Teko</vt:lpstr>
      <vt:lpstr>Roboto</vt:lpstr>
      <vt:lpstr>Calibri</vt:lpstr>
      <vt:lpstr>Wingdings</vt:lpstr>
      <vt:lpstr>Aptos Display</vt:lpstr>
      <vt:lpstr>Aptos</vt:lpstr>
      <vt:lpstr>Office Theme</vt:lpstr>
      <vt:lpstr>PowerPoint Presentation</vt:lpstr>
      <vt:lpstr>Outline for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G3:  Get A Skill, Get A Job, Get Ahead </vt:lpstr>
      <vt:lpstr>Accelerated career training program  Prepares students to obtain third-party, industry recognized credentials Student pays 1/3, Commonwealth pays 1/3 after training is completed, Commonwealth pays remaining 1/3 upon credential attainment</vt:lpstr>
      <vt:lpstr>PowerPoint Presentation</vt:lpstr>
      <vt:lpstr>Examples:  Commercial Truck Driving, Welding, Certified Nurse Aide Domiciled in Virginia  Now available to high school seniors who meet all requirements to graduate on time as determined by the school division and have parental permission if &lt;18 years old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Craig Herndon</dc:creator>
  <cp:lastModifiedBy>Amy Griffin</cp:lastModifiedBy>
  <cp:revision>58</cp:revision>
  <cp:lastPrinted>2024-01-07T16:15:04Z</cp:lastPrinted>
  <dcterms:created xsi:type="dcterms:W3CDTF">2023-08-01T18:47:58Z</dcterms:created>
  <dcterms:modified xsi:type="dcterms:W3CDTF">2024-01-08T03:14:37Z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fa7a1fb-3f48-4fd9-bce0-6283cfafd648_Enabled">
    <vt:lpwstr>true</vt:lpwstr>
  </property>
  <property fmtid="{D5CDD505-2E9C-101B-9397-08002B2CF9AE}" pid="3" name="MSIP_Label_ffa7a1fb-3f48-4fd9-bce0-6283cfafd648_SetDate">
    <vt:lpwstr>2023-08-01T18:53:32Z</vt:lpwstr>
  </property>
  <property fmtid="{D5CDD505-2E9C-101B-9397-08002B2CF9AE}" pid="4" name="MSIP_Label_ffa7a1fb-3f48-4fd9-bce0-6283cfafd648_Method">
    <vt:lpwstr>Standard</vt:lpwstr>
  </property>
  <property fmtid="{D5CDD505-2E9C-101B-9397-08002B2CF9AE}" pid="5" name="MSIP_Label_ffa7a1fb-3f48-4fd9-bce0-6283cfafd648_Name">
    <vt:lpwstr>defa4170-0d19-0005-0004-bc88714345d2</vt:lpwstr>
  </property>
  <property fmtid="{D5CDD505-2E9C-101B-9397-08002B2CF9AE}" pid="6" name="MSIP_Label_ffa7a1fb-3f48-4fd9-bce0-6283cfafd648_SiteId">
    <vt:lpwstr>fab6beb5-3604-42df-bddc-f4e9ddd654d5</vt:lpwstr>
  </property>
  <property fmtid="{D5CDD505-2E9C-101B-9397-08002B2CF9AE}" pid="7" name="MSIP_Label_ffa7a1fb-3f48-4fd9-bce0-6283cfafd648_ActionId">
    <vt:lpwstr>5d9181f7-235e-4369-ab75-89540980d1e4</vt:lpwstr>
  </property>
  <property fmtid="{D5CDD505-2E9C-101B-9397-08002B2CF9AE}" pid="8" name="MSIP_Label_ffa7a1fb-3f48-4fd9-bce0-6283cfafd648_ContentBits">
    <vt:lpwstr>0</vt:lpwstr>
  </property>
</Properties>
</file>